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100"/>
  </p:notesMasterIdLst>
  <p:sldIdLst>
    <p:sldId id="2136" r:id="rId3"/>
    <p:sldId id="789" r:id="rId4"/>
    <p:sldId id="756" r:id="rId5"/>
    <p:sldId id="1591" r:id="rId6"/>
    <p:sldId id="792" r:id="rId7"/>
    <p:sldId id="1923" r:id="rId8"/>
    <p:sldId id="1924" r:id="rId9"/>
    <p:sldId id="1925" r:id="rId10"/>
    <p:sldId id="1842" r:id="rId11"/>
    <p:sldId id="2178" r:id="rId12"/>
    <p:sldId id="1601" r:id="rId13"/>
    <p:sldId id="1068" r:id="rId14"/>
    <p:sldId id="1961" r:id="rId15"/>
    <p:sldId id="1962" r:id="rId16"/>
    <p:sldId id="2306" r:id="rId17"/>
    <p:sldId id="2242" r:id="rId18"/>
    <p:sldId id="2277" r:id="rId19"/>
    <p:sldId id="2245" r:id="rId20"/>
    <p:sldId id="2246" r:id="rId21"/>
    <p:sldId id="2247" r:id="rId22"/>
    <p:sldId id="2266" r:id="rId23"/>
    <p:sldId id="2279" r:id="rId24"/>
    <p:sldId id="2302" r:id="rId25"/>
    <p:sldId id="2303" r:id="rId26"/>
    <p:sldId id="2284" r:id="rId27"/>
    <p:sldId id="2187" r:id="rId28"/>
    <p:sldId id="2285" r:id="rId29"/>
    <p:sldId id="2297" r:id="rId30"/>
    <p:sldId id="2298" r:id="rId31"/>
    <p:sldId id="2299" r:id="rId32"/>
    <p:sldId id="2304" r:id="rId33"/>
    <p:sldId id="2305" r:id="rId34"/>
    <p:sldId id="2278" r:id="rId35"/>
    <p:sldId id="2282" r:id="rId36"/>
    <p:sldId id="2241" r:id="rId37"/>
    <p:sldId id="812" r:id="rId38"/>
    <p:sldId id="2173" r:id="rId39"/>
    <p:sldId id="2129" r:id="rId40"/>
    <p:sldId id="2130" r:id="rId41"/>
    <p:sldId id="1504" r:id="rId42"/>
    <p:sldId id="1509" r:id="rId43"/>
    <p:sldId id="1510" r:id="rId44"/>
    <p:sldId id="2291" r:id="rId45"/>
    <p:sldId id="1721" r:id="rId46"/>
    <p:sldId id="2172" r:id="rId47"/>
    <p:sldId id="2269" r:id="rId48"/>
    <p:sldId id="2203" r:id="rId49"/>
    <p:sldId id="2270" r:id="rId50"/>
    <p:sldId id="2204" r:id="rId51"/>
    <p:sldId id="2218" r:id="rId52"/>
    <p:sldId id="2224" r:id="rId53"/>
    <p:sldId id="2217" r:id="rId54"/>
    <p:sldId id="2205" r:id="rId55"/>
    <p:sldId id="2206" r:id="rId56"/>
    <p:sldId id="2208" r:id="rId57"/>
    <p:sldId id="2220" r:id="rId58"/>
    <p:sldId id="2212" r:id="rId59"/>
    <p:sldId id="2225" r:id="rId60"/>
    <p:sldId id="1085" r:id="rId61"/>
    <p:sldId id="2273" r:id="rId62"/>
    <p:sldId id="1800" r:id="rId63"/>
    <p:sldId id="2271" r:id="rId64"/>
    <p:sldId id="1801" r:id="rId65"/>
    <p:sldId id="2190" r:id="rId66"/>
    <p:sldId id="1811" r:id="rId67"/>
    <p:sldId id="2192" r:id="rId68"/>
    <p:sldId id="2193" r:id="rId69"/>
    <p:sldId id="2194" r:id="rId70"/>
    <p:sldId id="2195" r:id="rId71"/>
    <p:sldId id="2196" r:id="rId72"/>
    <p:sldId id="2261" r:id="rId73"/>
    <p:sldId id="2198" r:id="rId74"/>
    <p:sldId id="2199" r:id="rId75"/>
    <p:sldId id="2289" r:id="rId76"/>
    <p:sldId id="2295" r:id="rId77"/>
    <p:sldId id="2307" r:id="rId78"/>
    <p:sldId id="2200" r:id="rId79"/>
    <p:sldId id="2260" r:id="rId80"/>
    <p:sldId id="2286" r:id="rId81"/>
    <p:sldId id="2294" r:id="rId82"/>
    <p:sldId id="2288" r:id="rId83"/>
    <p:sldId id="2287" r:id="rId84"/>
    <p:sldId id="2201" r:id="rId85"/>
    <p:sldId id="2274" r:id="rId86"/>
    <p:sldId id="2228" r:id="rId87"/>
    <p:sldId id="2272" r:id="rId88"/>
    <p:sldId id="2263" r:id="rId89"/>
    <p:sldId id="2215" r:id="rId90"/>
    <p:sldId id="1833" r:id="rId91"/>
    <p:sldId id="2135" r:id="rId92"/>
    <p:sldId id="1193" r:id="rId93"/>
    <p:sldId id="2236" r:id="rId94"/>
    <p:sldId id="2237" r:id="rId95"/>
    <p:sldId id="2238" r:id="rId96"/>
    <p:sldId id="2092" r:id="rId97"/>
    <p:sldId id="2276" r:id="rId98"/>
    <p:sldId id="2296" r:id="rId99"/>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wad massoud" initials="r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50"/>
    <a:srgbClr val="F79646"/>
    <a:srgbClr val="10253F"/>
    <a:srgbClr val="66FF33"/>
    <a:srgbClr val="0099FF"/>
    <a:srgbClr val="D60093"/>
    <a:srgbClr val="80ADA0"/>
    <a:srgbClr val="00CC99"/>
    <a:srgbClr val="93CDDD"/>
    <a:srgbClr val="4F8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676" autoAdjust="0"/>
    <p:restoredTop sz="92922" autoAdjust="0"/>
  </p:normalViewPr>
  <p:slideViewPr>
    <p:cSldViewPr>
      <p:cViewPr varScale="1">
        <p:scale>
          <a:sx n="69" d="100"/>
          <a:sy n="69" d="100"/>
        </p:scale>
        <p:origin x="1206" y="60"/>
      </p:cViewPr>
      <p:guideLst>
        <p:guide orient="horz" pos="2160"/>
        <p:guide pos="2880"/>
      </p:guideLst>
    </p:cSldViewPr>
  </p:slideViewPr>
  <p:notesTextViewPr>
    <p:cViewPr>
      <p:scale>
        <a:sx n="100" d="100"/>
        <a:sy n="100" d="100"/>
      </p:scale>
      <p:origin x="0" y="0"/>
    </p:cViewPr>
  </p:notesTextViewPr>
  <p:sorterViewPr>
    <p:cViewPr>
      <p:scale>
        <a:sx n="90" d="100"/>
        <a:sy n="90" d="100"/>
      </p:scale>
      <p:origin x="0" y="733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vahakn\AppData\Local\Microsoft\Windows\Temporary%20Internet%20Files\Content.Outlook\JE5JIU3Z\indicators%20(2).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vahakn\AppData\Local\Microsoft\Windows\Temporary%20Internet%20Files\Content.Outlook\JE5JIU3Z\indicators%20(2).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3" Type="http://schemas.openxmlformats.org/officeDocument/2006/relationships/oleObject" Target="file:///D:\lea\Lea's%20docs\TNC\V&amp;A\figures%20V&amp;A%20for%20printing.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hPercent val="54"/>
      <c:rotY val="20"/>
      <c:depthPercent val="100"/>
      <c:rAngAx val="1"/>
    </c:view3D>
    <c:floor>
      <c:thickness val="0"/>
      <c:spPr>
        <a:solidFill>
          <a:srgbClr val="C0C0C0"/>
        </a:solidFill>
        <a:ln w="3175">
          <a:solidFill>
            <a:srgbClr val="000000"/>
          </a:solidFill>
          <a:prstDash val="solid"/>
        </a:ln>
      </c:spPr>
    </c:floor>
    <c:sideWall>
      <c:thickness val="0"/>
      <c:spPr>
        <a:noFill/>
        <a:ln w="25400">
          <a:noFill/>
        </a:ln>
      </c:spPr>
    </c:sideWall>
    <c:backWall>
      <c:thickness val="0"/>
      <c:spPr>
        <a:solidFill>
          <a:prstClr val="white"/>
        </a:solidFill>
        <a:ln w="25400">
          <a:noFill/>
        </a:ln>
      </c:spPr>
    </c:backWall>
    <c:plotArea>
      <c:layout>
        <c:manualLayout>
          <c:layoutTarget val="inner"/>
          <c:xMode val="edge"/>
          <c:yMode val="edge"/>
          <c:x val="0.11375387797311373"/>
          <c:y val="0.11864406779661109"/>
          <c:w val="0.87590486039296789"/>
          <c:h val="0.81355932203390002"/>
        </c:manualLayout>
      </c:layout>
      <c:bar3DChart>
        <c:barDir val="col"/>
        <c:grouping val="clustered"/>
        <c:varyColors val="0"/>
        <c:ser>
          <c:idx val="0"/>
          <c:order val="0"/>
          <c:tx>
            <c:strRef>
              <c:f>'new data vahakn'!$C$4</c:f>
              <c:strCache>
                <c:ptCount val="1"/>
                <c:pt idx="0">
                  <c:v>Lebanon</c:v>
                </c:pt>
              </c:strCache>
            </c:strRef>
          </c:tx>
          <c:spPr>
            <a:solidFill>
              <a:srgbClr val="00FF00"/>
            </a:solidFill>
            <a:ln w="12700">
              <a:solidFill>
                <a:srgbClr val="000000"/>
              </a:solidFill>
              <a:prstDash val="solid"/>
            </a:ln>
          </c:spPr>
          <c:invertIfNegative val="0"/>
          <c:dLbls>
            <c:dLbl>
              <c:idx val="0"/>
              <c:layout>
                <c:manualLayout>
                  <c:x val="2.7691455837927252E-2"/>
                  <c:y val="-0.11190284265314303"/>
                </c:manualLayout>
              </c:layout>
              <c:tx>
                <c:rich>
                  <a:bodyPr/>
                  <a:lstStyle/>
                  <a:p>
                    <a:pPr>
                      <a:defRPr lang="en-GB" sz="1550" b="1" i="0" u="none" strike="noStrike" baseline="0">
                        <a:solidFill>
                          <a:srgbClr val="000000"/>
                        </a:solidFill>
                        <a:latin typeface="Arial"/>
                        <a:ea typeface="Arial"/>
                        <a:cs typeface="Arial"/>
                      </a:defRPr>
                    </a:pPr>
                    <a:r>
                      <a:rPr lang="en-US" dirty="0"/>
                      <a:t>Lebanon 
18,507</a:t>
                    </a:r>
                  </a:p>
                </c:rich>
              </c:tx>
              <c:spPr>
                <a:noFill/>
                <a:ln w="25400">
                  <a:noFill/>
                </a:ln>
              </c:spPr>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C63-475C-AA31-33D637A3ABCC}"/>
                </c:ext>
              </c:extLst>
            </c:dLbl>
            <c:spPr>
              <a:noFill/>
              <a:ln w="25400">
                <a:noFill/>
              </a:ln>
            </c:spPr>
            <c:txPr>
              <a:bodyPr/>
              <a:lstStyle/>
              <a:p>
                <a:pPr>
                  <a:defRPr lang="en-GB" sz="950" b="0"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'new data vahakn'!$B$5</c:f>
              <c:strCache>
                <c:ptCount val="1"/>
                <c:pt idx="0">
                  <c:v>Net emissions Gg</c:v>
                </c:pt>
              </c:strCache>
            </c:strRef>
          </c:cat>
          <c:val>
            <c:numRef>
              <c:f>'new data vahakn'!$C$5</c:f>
              <c:numCache>
                <c:formatCode>#,##0</c:formatCode>
                <c:ptCount val="1"/>
                <c:pt idx="0">
                  <c:v>18307</c:v>
                </c:pt>
              </c:numCache>
            </c:numRef>
          </c:val>
          <c:extLst>
            <c:ext xmlns:c16="http://schemas.microsoft.com/office/drawing/2014/chart" uri="{C3380CC4-5D6E-409C-BE32-E72D297353CC}">
              <c16:uniqueId val="{00000001-AC63-475C-AA31-33D637A3ABCC}"/>
            </c:ext>
          </c:extLst>
        </c:ser>
        <c:ser>
          <c:idx val="1"/>
          <c:order val="1"/>
          <c:tx>
            <c:strRef>
              <c:f>'new data vahakn'!$D$4</c:f>
              <c:strCache>
                <c:ptCount val="1"/>
                <c:pt idx="0">
                  <c:v>MENA</c:v>
                </c:pt>
              </c:strCache>
            </c:strRef>
          </c:tx>
          <c:spPr>
            <a:solidFill>
              <a:srgbClr val="00B0F0"/>
            </a:solidFill>
            <a:ln w="12700">
              <a:solidFill>
                <a:srgbClr val="000000"/>
              </a:solidFill>
              <a:prstDash val="solid"/>
            </a:ln>
          </c:spPr>
          <c:invertIfNegative val="0"/>
          <c:dLbls>
            <c:dLbl>
              <c:idx val="0"/>
              <c:layout>
                <c:manualLayout>
                  <c:x val="1.9665008264866821E-2"/>
                  <c:y val="-9.3316962498331768E-2"/>
                </c:manualLayout>
              </c:layout>
              <c:tx>
                <c:rich>
                  <a:bodyPr/>
                  <a:lstStyle/>
                  <a:p>
                    <a:r>
                      <a:rPr lang="en-US" dirty="0"/>
                      <a:t>MENA
 884,192</a:t>
                    </a:r>
                  </a:p>
                </c:rich>
              </c:tx>
              <c:showLegendKey val="0"/>
              <c:showVal val="0"/>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C63-475C-AA31-33D637A3ABCC}"/>
                </c:ext>
              </c:extLst>
            </c:dLbl>
            <c:spPr>
              <a:noFill/>
              <a:ln w="25400">
                <a:noFill/>
              </a:ln>
            </c:spPr>
            <c:txPr>
              <a:bodyPr/>
              <a:lstStyle/>
              <a:p>
                <a:pPr>
                  <a:defRPr lang="en-GB" sz="1550" b="1" i="0" u="none" strike="noStrike" baseline="0">
                    <a:solidFill>
                      <a:srgbClr val="000000"/>
                    </a:solidFill>
                    <a:latin typeface="Arial"/>
                    <a:ea typeface="Arial"/>
                    <a:cs typeface="Arial"/>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'new data vahakn'!$B$5</c:f>
              <c:strCache>
                <c:ptCount val="1"/>
                <c:pt idx="0">
                  <c:v>Net emissions Gg</c:v>
                </c:pt>
              </c:strCache>
            </c:strRef>
          </c:cat>
          <c:val>
            <c:numRef>
              <c:f>'new data vahakn'!$D$5</c:f>
              <c:numCache>
                <c:formatCode>#,##0</c:formatCode>
                <c:ptCount val="1"/>
                <c:pt idx="0">
                  <c:v>884192</c:v>
                </c:pt>
              </c:numCache>
            </c:numRef>
          </c:val>
          <c:extLst>
            <c:ext xmlns:c16="http://schemas.microsoft.com/office/drawing/2014/chart" uri="{C3380CC4-5D6E-409C-BE32-E72D297353CC}">
              <c16:uniqueId val="{00000003-AC63-475C-AA31-33D637A3ABCC}"/>
            </c:ext>
          </c:extLst>
        </c:ser>
        <c:ser>
          <c:idx val="2"/>
          <c:order val="2"/>
          <c:tx>
            <c:strRef>
              <c:f>'new data vahakn'!$E$4</c:f>
              <c:strCache>
                <c:ptCount val="1"/>
                <c:pt idx="0">
                  <c:v>World</c:v>
                </c:pt>
              </c:strCache>
            </c:strRef>
          </c:tx>
          <c:spPr>
            <a:solidFill>
              <a:srgbClr val="FF00FF"/>
            </a:solidFill>
            <a:ln w="12700">
              <a:solidFill>
                <a:srgbClr val="000000"/>
              </a:solidFill>
              <a:prstDash val="solid"/>
            </a:ln>
          </c:spPr>
          <c:invertIfNegative val="0"/>
          <c:dPt>
            <c:idx val="0"/>
            <c:invertIfNegative val="0"/>
            <c:bubble3D val="0"/>
            <c:spPr>
              <a:solidFill>
                <a:srgbClr val="FF0000"/>
              </a:solidFill>
              <a:ln w="12700">
                <a:solidFill>
                  <a:srgbClr val="000000"/>
                </a:solidFill>
                <a:prstDash val="solid"/>
              </a:ln>
            </c:spPr>
            <c:extLst>
              <c:ext xmlns:c16="http://schemas.microsoft.com/office/drawing/2014/chart" uri="{C3380CC4-5D6E-409C-BE32-E72D297353CC}">
                <c16:uniqueId val="{00000005-AC63-475C-AA31-33D637A3ABCC}"/>
              </c:ext>
            </c:extLst>
          </c:dPt>
          <c:dLbls>
            <c:dLbl>
              <c:idx val="0"/>
              <c:layout>
                <c:manualLayout>
                  <c:x val="4.0621669964470558E-2"/>
                  <c:y val="-9.5257796165310382E-2"/>
                </c:manualLayout>
              </c:layout>
              <c:tx>
                <c:rich>
                  <a:bodyPr/>
                  <a:lstStyle/>
                  <a:p>
                    <a:r>
                      <a:rPr lang="en-US" dirty="0"/>
                      <a:t>World </a:t>
                    </a:r>
                  </a:p>
                  <a:p>
                    <a:r>
                      <a:rPr lang="en-US" dirty="0"/>
                      <a:t>24,900,448</a:t>
                    </a:r>
                  </a:p>
                </c:rich>
              </c:tx>
              <c:showLegendKey val="0"/>
              <c:showVal val="1"/>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5-AC63-475C-AA31-33D637A3ABCC}"/>
                </c:ext>
              </c:extLst>
            </c:dLbl>
            <c:spPr>
              <a:noFill/>
              <a:ln w="25400">
                <a:noFill/>
              </a:ln>
            </c:spPr>
            <c:txPr>
              <a:bodyPr/>
              <a:lstStyle/>
              <a:p>
                <a:pPr>
                  <a:defRPr lang="en-GB" sz="1550" b="1" i="0" u="none" strike="noStrike" baseline="0">
                    <a:solidFill>
                      <a:srgbClr val="000000"/>
                    </a:solidFill>
                    <a:latin typeface="Arial"/>
                    <a:ea typeface="Arial"/>
                    <a:cs typeface="Arial"/>
                  </a:defRPr>
                </a:pPr>
                <a:endParaRPr lang="en-US"/>
              </a:p>
            </c:txPr>
            <c:showLegendKey val="0"/>
            <c:showVal val="1"/>
            <c:showCatName val="0"/>
            <c:showSerName val="1"/>
            <c:showPercent val="0"/>
            <c:showBubbleSize val="0"/>
            <c:showLeaderLines val="0"/>
            <c:extLst>
              <c:ext xmlns:c15="http://schemas.microsoft.com/office/drawing/2012/chart" uri="{CE6537A1-D6FC-4f65-9D91-7224C49458BB}">
                <c15:showLeaderLines val="0"/>
              </c:ext>
            </c:extLst>
          </c:dLbls>
          <c:cat>
            <c:strRef>
              <c:f>'new data vahakn'!$B$5</c:f>
              <c:strCache>
                <c:ptCount val="1"/>
                <c:pt idx="0">
                  <c:v>Net emissions Gg</c:v>
                </c:pt>
              </c:strCache>
            </c:strRef>
          </c:cat>
          <c:val>
            <c:numRef>
              <c:f>'new data vahakn'!$E$5</c:f>
              <c:numCache>
                <c:formatCode>#,##0</c:formatCode>
                <c:ptCount val="1"/>
                <c:pt idx="0">
                  <c:v>24900448</c:v>
                </c:pt>
              </c:numCache>
            </c:numRef>
          </c:val>
          <c:extLst>
            <c:ext xmlns:c16="http://schemas.microsoft.com/office/drawing/2014/chart" uri="{C3380CC4-5D6E-409C-BE32-E72D297353CC}">
              <c16:uniqueId val="{00000006-AC63-475C-AA31-33D637A3ABCC}"/>
            </c:ext>
          </c:extLst>
        </c:ser>
        <c:dLbls>
          <c:showLegendKey val="0"/>
          <c:showVal val="1"/>
          <c:showCatName val="0"/>
          <c:showSerName val="1"/>
          <c:showPercent val="0"/>
          <c:showBubbleSize val="0"/>
        </c:dLbls>
        <c:gapWidth val="150"/>
        <c:shape val="box"/>
        <c:axId val="95569408"/>
        <c:axId val="96674560"/>
        <c:axId val="0"/>
      </c:bar3DChart>
      <c:catAx>
        <c:axId val="95569408"/>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lang="en-GB" sz="950" b="0" i="0" u="none" strike="noStrike" baseline="0">
                <a:solidFill>
                  <a:srgbClr val="000000"/>
                </a:solidFill>
                <a:latin typeface="Arial"/>
                <a:ea typeface="Arial"/>
                <a:cs typeface="Arial"/>
              </a:defRPr>
            </a:pPr>
            <a:endParaRPr lang="en-US"/>
          </a:p>
        </c:txPr>
        <c:crossAx val="96674560"/>
        <c:crosses val="autoZero"/>
        <c:auto val="1"/>
        <c:lblAlgn val="ctr"/>
        <c:lblOffset val="100"/>
        <c:tickLblSkip val="1"/>
        <c:tickMarkSkip val="1"/>
        <c:noMultiLvlLbl val="0"/>
      </c:catAx>
      <c:valAx>
        <c:axId val="96674560"/>
        <c:scaling>
          <c:orientation val="minMax"/>
        </c:scaling>
        <c:delete val="0"/>
        <c:axPos val="l"/>
        <c:title>
          <c:tx>
            <c:rich>
              <a:bodyPr rot="0" vert="horz"/>
              <a:lstStyle/>
              <a:p>
                <a:pPr algn="ctr">
                  <a:defRPr lang="en-GB" sz="950" b="1" i="0" u="none" strike="noStrike" baseline="0">
                    <a:solidFill>
                      <a:srgbClr val="000000"/>
                    </a:solidFill>
                    <a:latin typeface="Arial"/>
                    <a:ea typeface="Arial"/>
                    <a:cs typeface="Arial"/>
                  </a:defRPr>
                </a:pPr>
                <a:r>
                  <a:rPr lang="en-US"/>
                  <a:t>Gg</a:t>
                </a:r>
              </a:p>
            </c:rich>
          </c:tx>
          <c:layout>
            <c:manualLayout>
              <c:xMode val="edge"/>
              <c:yMode val="edge"/>
              <c:x val="1.9648397104446741E-2"/>
              <c:y val="0.59152542372881456"/>
            </c:manualLayout>
          </c:layout>
          <c:overlay val="0"/>
          <c:spPr>
            <a:noFill/>
            <a:ln w="25400">
              <a:noFill/>
            </a:ln>
          </c:spPr>
        </c:title>
        <c:numFmt formatCode="#,##0" sourceLinked="1"/>
        <c:majorTickMark val="out"/>
        <c:minorTickMark val="none"/>
        <c:tickLblPos val="nextTo"/>
        <c:spPr>
          <a:ln w="3175">
            <a:solidFill>
              <a:srgbClr val="000000"/>
            </a:solidFill>
            <a:prstDash val="solid"/>
          </a:ln>
        </c:spPr>
        <c:txPr>
          <a:bodyPr rot="0" vert="horz"/>
          <a:lstStyle/>
          <a:p>
            <a:pPr>
              <a:defRPr lang="en-GB" sz="950" b="0" i="0" u="none" strike="noStrike" baseline="0">
                <a:solidFill>
                  <a:srgbClr val="000000"/>
                </a:solidFill>
                <a:latin typeface="Arial"/>
                <a:ea typeface="Arial"/>
                <a:cs typeface="Arial"/>
              </a:defRPr>
            </a:pPr>
            <a:endParaRPr lang="en-US"/>
          </a:p>
        </c:txPr>
        <c:crossAx val="95569408"/>
        <c:crosses val="autoZero"/>
        <c:crossBetween val="between"/>
      </c:valAx>
      <c:spPr>
        <a:solidFill>
          <a:prstClr val="white"/>
        </a:solidFill>
        <a:ln w="25400">
          <a:noFill/>
        </a:ln>
      </c:spPr>
    </c:plotArea>
    <c:plotVisOnly val="1"/>
    <c:dispBlanksAs val="gap"/>
    <c:showDLblsOverMax val="0"/>
  </c:chart>
  <c:spPr>
    <a:solidFill>
      <a:prstClr val="white"/>
    </a:solidFill>
    <a:ln w="9525">
      <a:noFill/>
    </a:ln>
  </c:spPr>
  <c:txPr>
    <a:bodyPr/>
    <a:lstStyle/>
    <a:p>
      <a:pPr>
        <a:defRPr sz="950" b="0"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view3D>
      <c:rotX val="15"/>
      <c:hPercent val="66"/>
      <c:rotY val="20"/>
      <c:depthPercent val="100"/>
      <c:rAngAx val="1"/>
    </c:view3D>
    <c:floor>
      <c:thickness val="0"/>
      <c:spPr>
        <a:solidFill>
          <a:srgbClr val="C0C0C0"/>
        </a:solidFill>
        <a:ln w="3175">
          <a:solidFill>
            <a:srgbClr val="000000"/>
          </a:solidFill>
          <a:prstDash val="solid"/>
        </a:ln>
      </c:spPr>
    </c:floor>
    <c:sideWall>
      <c:thickness val="0"/>
      <c:spPr>
        <a:solidFill>
          <a:schemeClr val="bg1"/>
        </a:solidFill>
        <a:ln w="25400">
          <a:noFill/>
        </a:ln>
        <a:effectLst>
          <a:outerShdw blurRad="50800" dist="50800" dir="5400000" algn="ctr" rotWithShape="0">
            <a:schemeClr val="bg1"/>
          </a:outerShdw>
        </a:effectLst>
      </c:spPr>
    </c:sideWall>
    <c:backWall>
      <c:thickness val="0"/>
      <c:spPr>
        <a:solidFill>
          <a:schemeClr val="bg1"/>
        </a:solidFill>
        <a:ln w="25400">
          <a:noFill/>
        </a:ln>
      </c:spPr>
    </c:backWall>
    <c:plotArea>
      <c:layout>
        <c:manualLayout>
          <c:layoutTarget val="inner"/>
          <c:xMode val="edge"/>
          <c:yMode val="edge"/>
          <c:x val="3.7228541882109632E-2"/>
          <c:y val="1.6949152542372881E-2"/>
          <c:w val="0.86866597724922945"/>
          <c:h val="0.91186440677966096"/>
        </c:manualLayout>
      </c:layout>
      <c:bar3DChart>
        <c:barDir val="col"/>
        <c:grouping val="clustered"/>
        <c:varyColors val="0"/>
        <c:ser>
          <c:idx val="0"/>
          <c:order val="0"/>
          <c:tx>
            <c:strRef>
              <c:f>'new data vahakn'!$C$4</c:f>
              <c:strCache>
                <c:ptCount val="1"/>
                <c:pt idx="0">
                  <c:v>Lebanon</c:v>
                </c:pt>
              </c:strCache>
            </c:strRef>
          </c:tx>
          <c:spPr>
            <a:solidFill>
              <a:srgbClr val="00FF00"/>
            </a:solidFill>
            <a:ln w="12700">
              <a:solidFill>
                <a:srgbClr val="000000"/>
              </a:solidFill>
              <a:prstDash val="solid"/>
            </a:ln>
          </c:spPr>
          <c:invertIfNegative val="0"/>
          <c:dLbls>
            <c:dLbl>
              <c:idx val="0"/>
              <c:layout>
                <c:manualLayout>
                  <c:x val="1.0105774006791007E-2"/>
                  <c:y val="-1.5803016148405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502-4486-8328-2F5853543FC8}"/>
                </c:ext>
              </c:extLst>
            </c:dLbl>
            <c:dLbl>
              <c:idx val="1"/>
              <c:layout>
                <c:manualLayout>
                  <c:x val="1.1653217598058782E-2"/>
                  <c:y val="-1.72975666177320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502-4486-8328-2F5853543FC8}"/>
                </c:ext>
              </c:extLst>
            </c:dLbl>
            <c:dLbl>
              <c:idx val="2"/>
              <c:layout>
                <c:manualLayout>
                  <c:x val="1.3462639817385928E-2"/>
                  <c:y val="-2.32658036389519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502-4486-8328-2F5853543FC8}"/>
                </c:ext>
              </c:extLst>
            </c:dLbl>
            <c:spPr>
              <a:noFill/>
              <a:ln w="25400">
                <a:noFill/>
              </a:ln>
            </c:spPr>
            <c:txPr>
              <a:bodyPr/>
              <a:lstStyle/>
              <a:p>
                <a:pPr>
                  <a:defRPr lang="en-GB" sz="155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'new data vahakn'!$B$6:$B$8</c:f>
              <c:strCache>
                <c:ptCount val="3"/>
                <c:pt idx="0">
                  <c:v>tCO2/ca</c:v>
                </c:pt>
                <c:pt idx="1">
                  <c:v>tCO2/1000 USD GDP</c:v>
                </c:pt>
                <c:pt idx="2">
                  <c:v>tCO2/TJ</c:v>
                </c:pt>
              </c:strCache>
            </c:strRef>
          </c:cat>
          <c:val>
            <c:numRef>
              <c:f>'new data vahakn'!$C$6:$C$8</c:f>
              <c:numCache>
                <c:formatCode>General</c:formatCode>
                <c:ptCount val="3"/>
                <c:pt idx="0">
                  <c:v>4.3</c:v>
                </c:pt>
                <c:pt idx="1">
                  <c:v>1.0900000000000001</c:v>
                </c:pt>
                <c:pt idx="2">
                  <c:v>71.400000000000006</c:v>
                </c:pt>
              </c:numCache>
            </c:numRef>
          </c:val>
          <c:extLst>
            <c:ext xmlns:c16="http://schemas.microsoft.com/office/drawing/2014/chart" uri="{C3380CC4-5D6E-409C-BE32-E72D297353CC}">
              <c16:uniqueId val="{00000003-9502-4486-8328-2F5853543FC8}"/>
            </c:ext>
          </c:extLst>
        </c:ser>
        <c:ser>
          <c:idx val="1"/>
          <c:order val="1"/>
          <c:tx>
            <c:strRef>
              <c:f>'new data vahakn'!$D$4</c:f>
              <c:strCache>
                <c:ptCount val="1"/>
                <c:pt idx="0">
                  <c:v>MENA</c:v>
                </c:pt>
              </c:strCache>
            </c:strRef>
          </c:tx>
          <c:spPr>
            <a:solidFill>
              <a:srgbClr val="00B0F0"/>
            </a:solidFill>
            <a:ln w="12700">
              <a:solidFill>
                <a:srgbClr val="000000"/>
              </a:solidFill>
              <a:prstDash val="solid"/>
            </a:ln>
          </c:spPr>
          <c:invertIfNegative val="0"/>
          <c:dLbls>
            <c:dLbl>
              <c:idx val="0"/>
              <c:layout>
                <c:manualLayout>
                  <c:x val="1.0507916086497456E-2"/>
                  <c:y val="-1.71811913341340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502-4486-8328-2F5853543FC8}"/>
                </c:ext>
              </c:extLst>
            </c:dLbl>
            <c:dLbl>
              <c:idx val="1"/>
              <c:layout>
                <c:manualLayout>
                  <c:x val="1.2055359677765201E-2"/>
                  <c:y val="-1.90841229592063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502-4486-8328-2F5853543FC8}"/>
                </c:ext>
              </c:extLst>
            </c:dLbl>
            <c:dLbl>
              <c:idx val="2"/>
              <c:layout>
                <c:manualLayout>
                  <c:x val="2.4205934961335582E-2"/>
                  <c:y val="-2.66899773121583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502-4486-8328-2F5853543FC8}"/>
                </c:ext>
              </c:extLst>
            </c:dLbl>
            <c:spPr>
              <a:noFill/>
              <a:ln w="25400">
                <a:noFill/>
              </a:ln>
            </c:spPr>
            <c:txPr>
              <a:bodyPr/>
              <a:lstStyle/>
              <a:p>
                <a:pPr>
                  <a:defRPr lang="en-GB" sz="155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'new data vahakn'!$B$6:$B$8</c:f>
              <c:strCache>
                <c:ptCount val="3"/>
                <c:pt idx="0">
                  <c:v>tCO2/ca</c:v>
                </c:pt>
                <c:pt idx="1">
                  <c:v>tCO2/1000 USD GDP</c:v>
                </c:pt>
                <c:pt idx="2">
                  <c:v>tCO2/TJ</c:v>
                </c:pt>
              </c:strCache>
            </c:strRef>
          </c:cat>
          <c:val>
            <c:numRef>
              <c:f>'new data vahakn'!$D$6:$D$8</c:f>
              <c:numCache>
                <c:formatCode>General</c:formatCode>
                <c:ptCount val="3"/>
                <c:pt idx="0">
                  <c:v>3.2</c:v>
                </c:pt>
                <c:pt idx="1">
                  <c:v>2.0499999999999998</c:v>
                </c:pt>
                <c:pt idx="2">
                  <c:v>65.099999999999994</c:v>
                </c:pt>
              </c:numCache>
            </c:numRef>
          </c:val>
          <c:extLst>
            <c:ext xmlns:c16="http://schemas.microsoft.com/office/drawing/2014/chart" uri="{C3380CC4-5D6E-409C-BE32-E72D297353CC}">
              <c16:uniqueId val="{00000007-9502-4486-8328-2F5853543FC8}"/>
            </c:ext>
          </c:extLst>
        </c:ser>
        <c:ser>
          <c:idx val="2"/>
          <c:order val="2"/>
          <c:tx>
            <c:strRef>
              <c:f>'new data vahakn'!$E$4</c:f>
              <c:strCache>
                <c:ptCount val="1"/>
                <c:pt idx="0">
                  <c:v>World</c:v>
                </c:pt>
              </c:strCache>
            </c:strRef>
          </c:tx>
          <c:spPr>
            <a:solidFill>
              <a:srgbClr val="FF0000"/>
            </a:solidFill>
            <a:ln w="12700">
              <a:solidFill>
                <a:srgbClr val="000000"/>
              </a:solidFill>
              <a:prstDash val="solid"/>
            </a:ln>
          </c:spPr>
          <c:invertIfNegative val="0"/>
          <c:dLbls>
            <c:dLbl>
              <c:idx val="0"/>
              <c:layout>
                <c:manualLayout>
                  <c:x val="1.0909949596527961E-2"/>
                  <c:y val="-1.79025757373550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502-4486-8328-2F5853543FC8}"/>
                </c:ext>
              </c:extLst>
            </c:dLbl>
            <c:dLbl>
              <c:idx val="1"/>
              <c:layout>
                <c:manualLayout>
                  <c:x val="1.7628024004755365E-2"/>
                  <c:y val="-2.22467191601050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502-4486-8328-2F5853543FC8}"/>
                </c:ext>
              </c:extLst>
            </c:dLbl>
            <c:dLbl>
              <c:idx val="2"/>
              <c:layout>
                <c:manualLayout>
                  <c:x val="2.8744581694609788E-2"/>
                  <c:y val="-2.67243204768896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502-4486-8328-2F5853543FC8}"/>
                </c:ext>
              </c:extLst>
            </c:dLbl>
            <c:spPr>
              <a:noFill/>
              <a:ln w="25400">
                <a:noFill/>
              </a:ln>
            </c:spPr>
            <c:txPr>
              <a:bodyPr/>
              <a:lstStyle/>
              <a:p>
                <a:pPr>
                  <a:defRPr lang="en-GB" sz="1550" b="1" i="0" u="none" strike="noStrike" baseline="0">
                    <a:solidFill>
                      <a:srgbClr val="000000"/>
                    </a:solidFill>
                    <a:latin typeface="Arial"/>
                    <a:ea typeface="Arial"/>
                    <a:cs typeface="Arial"/>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'new data vahakn'!$B$6:$B$8</c:f>
              <c:strCache>
                <c:ptCount val="3"/>
                <c:pt idx="0">
                  <c:v>tCO2/ca</c:v>
                </c:pt>
                <c:pt idx="1">
                  <c:v>tCO2/1000 USD GDP</c:v>
                </c:pt>
                <c:pt idx="2">
                  <c:v>tCO2/TJ</c:v>
                </c:pt>
              </c:strCache>
            </c:strRef>
          </c:cat>
          <c:val>
            <c:numRef>
              <c:f>'new data vahakn'!$E$6:$E$8</c:f>
              <c:numCache>
                <c:formatCode>General</c:formatCode>
                <c:ptCount val="3"/>
                <c:pt idx="0">
                  <c:v>4.0999999999999996</c:v>
                </c:pt>
                <c:pt idx="1">
                  <c:v>0.78</c:v>
                </c:pt>
                <c:pt idx="2">
                  <c:v>58.8</c:v>
                </c:pt>
              </c:numCache>
            </c:numRef>
          </c:val>
          <c:extLst>
            <c:ext xmlns:c16="http://schemas.microsoft.com/office/drawing/2014/chart" uri="{C3380CC4-5D6E-409C-BE32-E72D297353CC}">
              <c16:uniqueId val="{0000000B-9502-4486-8328-2F5853543FC8}"/>
            </c:ext>
          </c:extLst>
        </c:ser>
        <c:dLbls>
          <c:showLegendKey val="0"/>
          <c:showVal val="1"/>
          <c:showCatName val="0"/>
          <c:showSerName val="0"/>
          <c:showPercent val="0"/>
          <c:showBubbleSize val="0"/>
        </c:dLbls>
        <c:gapWidth val="150"/>
        <c:shape val="box"/>
        <c:axId val="142104448"/>
        <c:axId val="142105984"/>
        <c:axId val="0"/>
      </c:bar3DChart>
      <c:catAx>
        <c:axId val="142104448"/>
        <c:scaling>
          <c:orientation val="minMax"/>
        </c:scaling>
        <c:delete val="0"/>
        <c:axPos val="b"/>
        <c:numFmt formatCode="General" sourceLinked="1"/>
        <c:majorTickMark val="out"/>
        <c:minorTickMark val="none"/>
        <c:tickLblPos val="low"/>
        <c:spPr>
          <a:ln w="3175">
            <a:solidFill>
              <a:srgbClr val="000000"/>
            </a:solidFill>
            <a:prstDash val="solid"/>
          </a:ln>
        </c:spPr>
        <c:txPr>
          <a:bodyPr rot="0" vert="horz"/>
          <a:lstStyle/>
          <a:p>
            <a:pPr>
              <a:defRPr lang="en-GB" sz="950" b="0" i="0" u="none" strike="noStrike" baseline="0">
                <a:solidFill>
                  <a:srgbClr val="000000"/>
                </a:solidFill>
                <a:latin typeface="Arial"/>
                <a:ea typeface="Arial"/>
                <a:cs typeface="Arial"/>
              </a:defRPr>
            </a:pPr>
            <a:endParaRPr lang="en-US"/>
          </a:p>
        </c:txPr>
        <c:crossAx val="142105984"/>
        <c:crosses val="autoZero"/>
        <c:auto val="1"/>
        <c:lblAlgn val="ctr"/>
        <c:lblOffset val="100"/>
        <c:tickLblSkip val="1"/>
        <c:tickMarkSkip val="1"/>
        <c:noMultiLvlLbl val="0"/>
      </c:catAx>
      <c:valAx>
        <c:axId val="142105984"/>
        <c:scaling>
          <c:orientation val="minMax"/>
        </c:scaling>
        <c:delete val="0"/>
        <c:axPos val="l"/>
        <c:numFmt formatCode="General" sourceLinked="1"/>
        <c:majorTickMark val="out"/>
        <c:minorTickMark val="none"/>
        <c:tickLblPos val="nextTo"/>
        <c:spPr>
          <a:ln w="3175">
            <a:solidFill>
              <a:srgbClr val="000000"/>
            </a:solidFill>
            <a:prstDash val="solid"/>
          </a:ln>
        </c:spPr>
        <c:txPr>
          <a:bodyPr rot="0" vert="horz"/>
          <a:lstStyle/>
          <a:p>
            <a:pPr>
              <a:defRPr lang="en-GB" sz="950" b="0" i="0" u="none" strike="noStrike" baseline="0">
                <a:solidFill>
                  <a:srgbClr val="000000"/>
                </a:solidFill>
                <a:latin typeface="Arial"/>
                <a:ea typeface="Arial"/>
                <a:cs typeface="Arial"/>
              </a:defRPr>
            </a:pPr>
            <a:endParaRPr lang="en-US"/>
          </a:p>
        </c:txPr>
        <c:crossAx val="142104448"/>
        <c:crosses val="autoZero"/>
        <c:crossBetween val="between"/>
      </c:valAx>
      <c:spPr>
        <a:noFill/>
        <a:ln w="25400">
          <a:noFill/>
        </a:ln>
      </c:spPr>
    </c:plotArea>
    <c:legend>
      <c:legendPos val="r"/>
      <c:layout>
        <c:manualLayout>
          <c:xMode val="edge"/>
          <c:yMode val="edge"/>
          <c:x val="0.89658738366080659"/>
          <c:y val="0.4152542372881356"/>
          <c:w val="9.5139607032057927E-2"/>
          <c:h val="0.13728813559322281"/>
        </c:manualLayout>
      </c:layout>
      <c:overlay val="0"/>
      <c:spPr>
        <a:solidFill>
          <a:srgbClr val="FFFFFF"/>
        </a:solidFill>
        <a:ln w="3175">
          <a:solidFill>
            <a:srgbClr val="000000"/>
          </a:solidFill>
          <a:prstDash val="solid"/>
        </a:ln>
      </c:spPr>
      <c:txPr>
        <a:bodyPr/>
        <a:lstStyle/>
        <a:p>
          <a:pPr>
            <a:defRPr lang="en-GB" sz="920" b="0" i="0" u="none" strike="noStrike" baseline="0">
              <a:solidFill>
                <a:srgbClr val="000000"/>
              </a:solidFill>
              <a:latin typeface="Arial"/>
              <a:ea typeface="Arial"/>
              <a:cs typeface="Arial"/>
            </a:defRPr>
          </a:pPr>
          <a:endParaRPr lang="en-US"/>
        </a:p>
      </c:txPr>
    </c:legend>
    <c:plotVisOnly val="1"/>
    <c:dispBlanksAs val="gap"/>
    <c:showDLblsOverMax val="0"/>
  </c:chart>
  <c:spPr>
    <a:solidFill>
      <a:prstClr val="white"/>
    </a:solidFill>
    <a:ln w="9525">
      <a:noFill/>
    </a:ln>
    <a:effectLst>
      <a:outerShdw blurRad="50800" dist="50800" dir="5400000" algn="ctr" rotWithShape="0">
        <a:schemeClr val="bg1"/>
      </a:outerShdw>
    </a:effectLst>
  </c:spPr>
  <c:txPr>
    <a:bodyPr/>
    <a:lstStyle/>
    <a:p>
      <a:pPr>
        <a:defRPr sz="950" b="0" i="0" u="none" strike="noStrike" baseline="0">
          <a:solidFill>
            <a:srgbClr val="000000"/>
          </a:solidFill>
          <a:latin typeface="Arial"/>
          <a:ea typeface="Arial"/>
          <a:cs typeface="Aria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0"/>
    <c:plotArea>
      <c:layout/>
      <c:barChart>
        <c:barDir val="col"/>
        <c:grouping val="clustered"/>
        <c:varyColors val="0"/>
        <c:ser>
          <c:idx val="0"/>
          <c:order val="0"/>
          <c:spPr>
            <a:solidFill>
              <a:srgbClr val="F79646"/>
            </a:solidFill>
            <a:ln>
              <a:noFill/>
            </a:ln>
            <a:effectLst/>
          </c:spPr>
          <c:invertIfNegative val="0"/>
          <c:dLbls>
            <c:dLbl>
              <c:idx val="9"/>
              <c:layout>
                <c:manualLayout>
                  <c:x val="-1.2608353033884899E-2"/>
                  <c:y val="2.05761316872427E-3"/>
                </c:manualLayout>
              </c:layout>
              <c:tx>
                <c:rich>
                  <a:bodyPr/>
                  <a:lstStyle/>
                  <a:p>
                    <a:r>
                      <a:rPr lang="en-US"/>
                      <a:t>47,200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6B7F-408F-8ABC-CC8D0F35370C}"/>
                </c:ext>
              </c:extLst>
            </c:dLbl>
            <c:dLbl>
              <c:idx val="10"/>
              <c:layout>
                <c:manualLayout>
                  <c:x val="9.4562647754137096E-3"/>
                  <c:y val="-9.4306180800148105E-18"/>
                </c:manualLayout>
              </c:layout>
              <c:tx>
                <c:rich>
                  <a:bodyPr/>
                  <a:lstStyle/>
                  <a:p>
                    <a:r>
                      <a:rPr lang="en-US"/>
                      <a:t>177,900</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B7F-408F-8ABC-CC8D0F35370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'figure vi'!$A$9:$A$26</c:f>
              <c:strCache>
                <c:ptCount val="18"/>
                <c:pt idx="0">
                  <c:v>Reductions in Lebanon’s agricultural production</c:v>
                </c:pt>
                <c:pt idx="1">
                  <c:v>Reductions in production of wheat and maize</c:v>
                </c:pt>
                <c:pt idx="2">
                  <c:v>Reductions in fish harvest</c:v>
                </c:pt>
                <c:pt idx="3">
                  <c:v>Increases in global food prices</c:v>
                </c:pt>
                <c:pt idx="4">
                  <c:v>Reductions in ag.dom.water supply</c:v>
                </c:pt>
                <c:pt idx="5">
                  <c:v>Reductions in water supply for hydroelectricity</c:v>
                </c:pt>
                <c:pt idx="6">
                  <c:v>Increases in droughts, floods/landslides, and storms</c:v>
                </c:pt>
                <c:pt idx="7">
                  <c:v>Reductions in attractiveness of Lebanon’s coastal resources</c:v>
                </c:pt>
                <c:pt idx="8">
                  <c:v>Increases in demand for cooling</c:v>
                </c:pt>
                <c:pt idx="9">
                  <c:v>Increases in risk of death</c:v>
                </c:pt>
                <c:pt idx="10">
                  <c:v>Increases in risk of illness and disability</c:v>
                </c:pt>
                <c:pt idx="11">
                  <c:v>Reductions in biodiversity</c:v>
                </c:pt>
                <c:pt idx="12">
                  <c:v>Increases in land degradation</c:v>
                </c:pt>
                <c:pt idx="13">
                  <c:v>Increases in sea level</c:v>
                </c:pt>
                <c:pt idx="14">
                  <c:v> Increases in violence from higher temperatures</c:v>
                </c:pt>
                <c:pt idx="15">
                  <c:v>Reductions in workers’ productivity from heat stress</c:v>
                </c:pt>
                <c:pt idx="16">
                  <c:v>Reductions in workers’ productivity(childhood malnourishment)</c:v>
                </c:pt>
                <c:pt idx="17">
                  <c:v>Increases in internal migration</c:v>
                </c:pt>
              </c:strCache>
            </c:strRef>
          </c:cat>
          <c:val>
            <c:numRef>
              <c:f>'figure vi'!$B$9:$B$26</c:f>
              <c:numCache>
                <c:formatCode>General</c:formatCode>
                <c:ptCount val="18"/>
                <c:pt idx="0">
                  <c:v>300</c:v>
                </c:pt>
                <c:pt idx="1">
                  <c:v>10</c:v>
                </c:pt>
                <c:pt idx="2">
                  <c:v>13</c:v>
                </c:pt>
                <c:pt idx="3">
                  <c:v>470</c:v>
                </c:pt>
                <c:pt idx="4">
                  <c:v>21</c:v>
                </c:pt>
                <c:pt idx="5">
                  <c:v>3</c:v>
                </c:pt>
                <c:pt idx="6">
                  <c:v>7</c:v>
                </c:pt>
                <c:pt idx="7">
                  <c:v>22</c:v>
                </c:pt>
                <c:pt idx="8">
                  <c:v>110</c:v>
                </c:pt>
                <c:pt idx="9" formatCode="#,##0">
                  <c:v>500</c:v>
                </c:pt>
                <c:pt idx="10" formatCode="#,##0">
                  <c:v>500</c:v>
                </c:pt>
                <c:pt idx="11">
                  <c:v>62</c:v>
                </c:pt>
                <c:pt idx="12">
                  <c:v>29</c:v>
                </c:pt>
                <c:pt idx="13">
                  <c:v>59</c:v>
                </c:pt>
                <c:pt idx="14">
                  <c:v>38</c:v>
                </c:pt>
                <c:pt idx="15">
                  <c:v>43</c:v>
                </c:pt>
                <c:pt idx="16">
                  <c:v>22</c:v>
                </c:pt>
                <c:pt idx="17">
                  <c:v>57</c:v>
                </c:pt>
              </c:numCache>
            </c:numRef>
          </c:val>
          <c:extLst>
            <c:ext xmlns:c16="http://schemas.microsoft.com/office/drawing/2014/chart" uri="{C3380CC4-5D6E-409C-BE32-E72D297353CC}">
              <c16:uniqueId val="{00000002-6B7F-408F-8ABC-CC8D0F35370C}"/>
            </c:ext>
          </c:extLst>
        </c:ser>
        <c:dLbls>
          <c:showLegendKey val="0"/>
          <c:showVal val="1"/>
          <c:showCatName val="0"/>
          <c:showSerName val="0"/>
          <c:showPercent val="0"/>
          <c:showBubbleSize val="0"/>
        </c:dLbls>
        <c:gapWidth val="219"/>
        <c:overlap val="-27"/>
        <c:axId val="116470912"/>
        <c:axId val="116473856"/>
      </c:barChart>
      <c:catAx>
        <c:axId val="116470912"/>
        <c:scaling>
          <c:orientation val="minMax"/>
        </c:scaling>
        <c:delete val="0"/>
        <c:axPos val="b"/>
        <c:numFmt formatCode="General" sourceLinked="0"/>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473856"/>
        <c:crosses val="autoZero"/>
        <c:auto val="1"/>
        <c:lblAlgn val="ctr"/>
        <c:lblOffset val="100"/>
        <c:noMultiLvlLbl val="0"/>
      </c:catAx>
      <c:valAx>
        <c:axId val="116473856"/>
        <c:scaling>
          <c:orientation val="minMax"/>
          <c:max val="500"/>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a:t>Costs in 2020</a:t>
                </a:r>
              </a:p>
              <a:p>
                <a:pPr>
                  <a:defRPr/>
                </a:pPr>
                <a:r>
                  <a:rPr lang="en-US"/>
                  <a:t>(million USD)</a:t>
                </a:r>
              </a:p>
            </c:rich>
          </c:tx>
          <c:layout>
            <c:manualLayout>
              <c:xMode val="edge"/>
              <c:yMode val="edge"/>
              <c:x val="4.3055555555555555E-2"/>
              <c:y val="3.8383801335251141E-2"/>
            </c:manualLayout>
          </c:layout>
          <c:overlay val="0"/>
          <c:spPr>
            <a:noFill/>
            <a:ln>
              <a:noFill/>
            </a:ln>
            <a:effectLst/>
          </c:spPr>
          <c:txPr>
            <a:bodyPr rot="0" spcFirstLastPara="1" vertOverflow="ellipsis"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64709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9">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E88212-CA7D-448E-9B55-59CB5BE84B77}" type="doc">
      <dgm:prSet loTypeId="urn:microsoft.com/office/officeart/2005/8/layout/venn1" loCatId="relationship" qsTypeId="urn:microsoft.com/office/officeart/2005/8/quickstyle/simple4" qsCatId="simple" csTypeId="urn:microsoft.com/office/officeart/2005/8/colors/colorful5" csCatId="colorful" phldr="1"/>
      <dgm:spPr/>
    </dgm:pt>
    <dgm:pt modelId="{D7698C6C-A2D4-4D94-8D37-26E572F9199F}">
      <dgm:prSet phldrT="[Text]"/>
      <dgm:spPr/>
      <dgm:t>
        <a:bodyPr/>
        <a:lstStyle/>
        <a:p>
          <a:r>
            <a:rPr lang="en-US" b="1" dirty="0"/>
            <a:t>Planet</a:t>
          </a:r>
          <a:r>
            <a:rPr lang="en-US" dirty="0"/>
            <a:t> (environmental performance)</a:t>
          </a:r>
          <a:endParaRPr lang="en-GB" dirty="0"/>
        </a:p>
      </dgm:t>
    </dgm:pt>
    <dgm:pt modelId="{620538F8-F65E-41DC-A3AF-73A77F4B1447}" type="parTrans" cxnId="{6638EC6E-68D9-4D61-8A1F-093B0E704C57}">
      <dgm:prSet/>
      <dgm:spPr/>
      <dgm:t>
        <a:bodyPr/>
        <a:lstStyle/>
        <a:p>
          <a:endParaRPr lang="en-GB"/>
        </a:p>
      </dgm:t>
    </dgm:pt>
    <dgm:pt modelId="{675B225E-EC97-4CBB-A268-1D73056F0DB8}" type="sibTrans" cxnId="{6638EC6E-68D9-4D61-8A1F-093B0E704C57}">
      <dgm:prSet/>
      <dgm:spPr/>
      <dgm:t>
        <a:bodyPr/>
        <a:lstStyle/>
        <a:p>
          <a:endParaRPr lang="en-GB"/>
        </a:p>
      </dgm:t>
    </dgm:pt>
    <dgm:pt modelId="{0F1D6318-9273-406D-ACBC-7177EA42AB4A}">
      <dgm:prSet phldrT="[Text]"/>
      <dgm:spPr/>
      <dgm:t>
        <a:bodyPr/>
        <a:lstStyle/>
        <a:p>
          <a:r>
            <a:rPr lang="en-US" b="1" dirty="0"/>
            <a:t>Profit</a:t>
          </a:r>
          <a:r>
            <a:rPr lang="en-US" dirty="0"/>
            <a:t> (economic development)</a:t>
          </a:r>
          <a:endParaRPr lang="en-GB" dirty="0"/>
        </a:p>
      </dgm:t>
    </dgm:pt>
    <dgm:pt modelId="{AEB0019A-03AB-4A5D-90D7-91AF9FA14011}" type="parTrans" cxnId="{F8F0430A-6AF3-4DAF-8594-213E0C1C4276}">
      <dgm:prSet/>
      <dgm:spPr/>
      <dgm:t>
        <a:bodyPr/>
        <a:lstStyle/>
        <a:p>
          <a:endParaRPr lang="en-GB"/>
        </a:p>
      </dgm:t>
    </dgm:pt>
    <dgm:pt modelId="{DFE0D56C-902A-4519-B225-98C631EB839B}" type="sibTrans" cxnId="{F8F0430A-6AF3-4DAF-8594-213E0C1C4276}">
      <dgm:prSet/>
      <dgm:spPr/>
      <dgm:t>
        <a:bodyPr/>
        <a:lstStyle/>
        <a:p>
          <a:endParaRPr lang="en-GB"/>
        </a:p>
      </dgm:t>
    </dgm:pt>
    <dgm:pt modelId="{9590DD3C-B992-446B-834A-C32B1B65874D}">
      <dgm:prSet phldrT="[Text]"/>
      <dgm:spPr/>
      <dgm:t>
        <a:bodyPr/>
        <a:lstStyle/>
        <a:p>
          <a:pPr algn="ctr"/>
          <a:r>
            <a:rPr lang="en-US" b="1" dirty="0"/>
            <a:t>People</a:t>
          </a:r>
          <a:r>
            <a:rPr lang="en-US" dirty="0"/>
            <a:t>  (social inclusion)</a:t>
          </a:r>
          <a:endParaRPr lang="en-GB" dirty="0"/>
        </a:p>
      </dgm:t>
    </dgm:pt>
    <dgm:pt modelId="{BDC44E03-E300-40C9-878B-41B67102F84A}" type="parTrans" cxnId="{56BE9ACE-EBBA-4041-B0D6-DCDF19D7800F}">
      <dgm:prSet/>
      <dgm:spPr/>
      <dgm:t>
        <a:bodyPr/>
        <a:lstStyle/>
        <a:p>
          <a:endParaRPr lang="en-GB"/>
        </a:p>
      </dgm:t>
    </dgm:pt>
    <dgm:pt modelId="{4F492E62-F61E-44CA-89B2-FC4AD7635E00}" type="sibTrans" cxnId="{56BE9ACE-EBBA-4041-B0D6-DCDF19D7800F}">
      <dgm:prSet/>
      <dgm:spPr/>
      <dgm:t>
        <a:bodyPr/>
        <a:lstStyle/>
        <a:p>
          <a:endParaRPr lang="en-GB"/>
        </a:p>
      </dgm:t>
    </dgm:pt>
    <dgm:pt modelId="{B9995A2B-771B-410B-90C2-6A3D7F616014}" type="pres">
      <dgm:prSet presAssocID="{39E88212-CA7D-448E-9B55-59CB5BE84B77}" presName="compositeShape" presStyleCnt="0">
        <dgm:presLayoutVars>
          <dgm:chMax val="7"/>
          <dgm:dir/>
          <dgm:resizeHandles val="exact"/>
        </dgm:presLayoutVars>
      </dgm:prSet>
      <dgm:spPr/>
    </dgm:pt>
    <dgm:pt modelId="{E95E8AAD-B89B-451B-AC4F-8C3CE79A9312}" type="pres">
      <dgm:prSet presAssocID="{D7698C6C-A2D4-4D94-8D37-26E572F9199F}" presName="circ1" presStyleLbl="vennNode1" presStyleIdx="0" presStyleCnt="3" custLinFactNeighborY="332"/>
      <dgm:spPr/>
    </dgm:pt>
    <dgm:pt modelId="{60BD6535-507E-408F-8C54-938E88867339}" type="pres">
      <dgm:prSet presAssocID="{D7698C6C-A2D4-4D94-8D37-26E572F9199F}" presName="circ1Tx" presStyleLbl="revTx" presStyleIdx="0" presStyleCnt="0">
        <dgm:presLayoutVars>
          <dgm:chMax val="0"/>
          <dgm:chPref val="0"/>
          <dgm:bulletEnabled val="1"/>
        </dgm:presLayoutVars>
      </dgm:prSet>
      <dgm:spPr/>
    </dgm:pt>
    <dgm:pt modelId="{38BB46F1-F69D-40C1-9E74-D52CF2C01E03}" type="pres">
      <dgm:prSet presAssocID="{0F1D6318-9273-406D-ACBC-7177EA42AB4A}" presName="circ2" presStyleLbl="vennNode1" presStyleIdx="1" presStyleCnt="3"/>
      <dgm:spPr/>
    </dgm:pt>
    <dgm:pt modelId="{D6B24289-2B6B-4601-AB1D-1FB04A6504B4}" type="pres">
      <dgm:prSet presAssocID="{0F1D6318-9273-406D-ACBC-7177EA42AB4A}" presName="circ2Tx" presStyleLbl="revTx" presStyleIdx="0" presStyleCnt="0">
        <dgm:presLayoutVars>
          <dgm:chMax val="0"/>
          <dgm:chPref val="0"/>
          <dgm:bulletEnabled val="1"/>
        </dgm:presLayoutVars>
      </dgm:prSet>
      <dgm:spPr/>
    </dgm:pt>
    <dgm:pt modelId="{84918B5F-9348-4E67-8C88-A921174BFB4A}" type="pres">
      <dgm:prSet presAssocID="{9590DD3C-B992-446B-834A-C32B1B65874D}" presName="circ3" presStyleLbl="vennNode1" presStyleIdx="2" presStyleCnt="3"/>
      <dgm:spPr/>
    </dgm:pt>
    <dgm:pt modelId="{227B1848-97E1-42F2-989F-03065CA53E9A}" type="pres">
      <dgm:prSet presAssocID="{9590DD3C-B992-446B-834A-C32B1B65874D}" presName="circ3Tx" presStyleLbl="revTx" presStyleIdx="0" presStyleCnt="0">
        <dgm:presLayoutVars>
          <dgm:chMax val="0"/>
          <dgm:chPref val="0"/>
          <dgm:bulletEnabled val="1"/>
        </dgm:presLayoutVars>
      </dgm:prSet>
      <dgm:spPr/>
    </dgm:pt>
  </dgm:ptLst>
  <dgm:cxnLst>
    <dgm:cxn modelId="{132E3255-7711-484E-8310-505EC17DC4FE}" type="presOf" srcId="{0F1D6318-9273-406D-ACBC-7177EA42AB4A}" destId="{38BB46F1-F69D-40C1-9E74-D52CF2C01E03}" srcOrd="0" destOrd="0" presId="urn:microsoft.com/office/officeart/2005/8/layout/venn1"/>
    <dgm:cxn modelId="{30B03838-6796-4790-AEE4-5BB90E41B53B}" type="presOf" srcId="{D7698C6C-A2D4-4D94-8D37-26E572F9199F}" destId="{60BD6535-507E-408F-8C54-938E88867339}" srcOrd="1" destOrd="0" presId="urn:microsoft.com/office/officeart/2005/8/layout/venn1"/>
    <dgm:cxn modelId="{0F0EBB76-BA90-4844-BAC5-C1C41E500D81}" type="presOf" srcId="{9590DD3C-B992-446B-834A-C32B1B65874D}" destId="{227B1848-97E1-42F2-989F-03065CA53E9A}" srcOrd="1" destOrd="0" presId="urn:microsoft.com/office/officeart/2005/8/layout/venn1"/>
    <dgm:cxn modelId="{06431F53-50ED-4E47-A4AE-BDAA906F25C8}" type="presOf" srcId="{0F1D6318-9273-406D-ACBC-7177EA42AB4A}" destId="{D6B24289-2B6B-4601-AB1D-1FB04A6504B4}" srcOrd="1" destOrd="0" presId="urn:microsoft.com/office/officeart/2005/8/layout/venn1"/>
    <dgm:cxn modelId="{56BE9ACE-EBBA-4041-B0D6-DCDF19D7800F}" srcId="{39E88212-CA7D-448E-9B55-59CB5BE84B77}" destId="{9590DD3C-B992-446B-834A-C32B1B65874D}" srcOrd="2" destOrd="0" parTransId="{BDC44E03-E300-40C9-878B-41B67102F84A}" sibTransId="{4F492E62-F61E-44CA-89B2-FC4AD7635E00}"/>
    <dgm:cxn modelId="{6638EC6E-68D9-4D61-8A1F-093B0E704C57}" srcId="{39E88212-CA7D-448E-9B55-59CB5BE84B77}" destId="{D7698C6C-A2D4-4D94-8D37-26E572F9199F}" srcOrd="0" destOrd="0" parTransId="{620538F8-F65E-41DC-A3AF-73A77F4B1447}" sibTransId="{675B225E-EC97-4CBB-A268-1D73056F0DB8}"/>
    <dgm:cxn modelId="{F8F0430A-6AF3-4DAF-8594-213E0C1C4276}" srcId="{39E88212-CA7D-448E-9B55-59CB5BE84B77}" destId="{0F1D6318-9273-406D-ACBC-7177EA42AB4A}" srcOrd="1" destOrd="0" parTransId="{AEB0019A-03AB-4A5D-90D7-91AF9FA14011}" sibTransId="{DFE0D56C-902A-4519-B225-98C631EB839B}"/>
    <dgm:cxn modelId="{CA4730DB-30D0-4518-A6FE-0362371DD7C9}" type="presOf" srcId="{9590DD3C-B992-446B-834A-C32B1B65874D}" destId="{84918B5F-9348-4E67-8C88-A921174BFB4A}" srcOrd="0" destOrd="0" presId="urn:microsoft.com/office/officeart/2005/8/layout/venn1"/>
    <dgm:cxn modelId="{4C6154F3-BCB3-4306-B60F-4146F0894A5E}" type="presOf" srcId="{39E88212-CA7D-448E-9B55-59CB5BE84B77}" destId="{B9995A2B-771B-410B-90C2-6A3D7F616014}" srcOrd="0" destOrd="0" presId="urn:microsoft.com/office/officeart/2005/8/layout/venn1"/>
    <dgm:cxn modelId="{F8DA3EA5-B093-40FD-8E18-F109CCFF275F}" type="presOf" srcId="{D7698C6C-A2D4-4D94-8D37-26E572F9199F}" destId="{E95E8AAD-B89B-451B-AC4F-8C3CE79A9312}" srcOrd="0" destOrd="0" presId="urn:microsoft.com/office/officeart/2005/8/layout/venn1"/>
    <dgm:cxn modelId="{4EDCBCEE-1685-41D9-8389-F2FE70900C9B}" type="presParOf" srcId="{B9995A2B-771B-410B-90C2-6A3D7F616014}" destId="{E95E8AAD-B89B-451B-AC4F-8C3CE79A9312}" srcOrd="0" destOrd="0" presId="urn:microsoft.com/office/officeart/2005/8/layout/venn1"/>
    <dgm:cxn modelId="{9A694477-C0FD-4E91-A4C7-866420CEB5AB}" type="presParOf" srcId="{B9995A2B-771B-410B-90C2-6A3D7F616014}" destId="{60BD6535-507E-408F-8C54-938E88867339}" srcOrd="1" destOrd="0" presId="urn:microsoft.com/office/officeart/2005/8/layout/venn1"/>
    <dgm:cxn modelId="{63CF1879-2513-47E0-8392-5ADD7925594D}" type="presParOf" srcId="{B9995A2B-771B-410B-90C2-6A3D7F616014}" destId="{38BB46F1-F69D-40C1-9E74-D52CF2C01E03}" srcOrd="2" destOrd="0" presId="urn:microsoft.com/office/officeart/2005/8/layout/venn1"/>
    <dgm:cxn modelId="{36B0C0F1-83D3-4213-85A7-5A53EA8A7B0B}" type="presParOf" srcId="{B9995A2B-771B-410B-90C2-6A3D7F616014}" destId="{D6B24289-2B6B-4601-AB1D-1FB04A6504B4}" srcOrd="3" destOrd="0" presId="urn:microsoft.com/office/officeart/2005/8/layout/venn1"/>
    <dgm:cxn modelId="{71C038E0-A7EB-4221-BA4D-73CEE2B01D2D}" type="presParOf" srcId="{B9995A2B-771B-410B-90C2-6A3D7F616014}" destId="{84918B5F-9348-4E67-8C88-A921174BFB4A}" srcOrd="4" destOrd="0" presId="urn:microsoft.com/office/officeart/2005/8/layout/venn1"/>
    <dgm:cxn modelId="{5CEE4CA2-6B2C-42C0-BBED-C18480A955AE}" type="presParOf" srcId="{B9995A2B-771B-410B-90C2-6A3D7F616014}" destId="{227B1848-97E1-42F2-989F-03065CA53E9A}" srcOrd="5" destOrd="0" presId="urn:microsoft.com/office/officeart/2005/8/layout/venn1"/>
  </dgm:cxnLst>
  <dgm:bg>
    <a:solidFill>
      <a:srgbClr val="FFFFFF"/>
    </a:solid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731FF57-1FF4-4A18-9AB4-E534246C12B5}" type="doc">
      <dgm:prSet loTypeId="urn:microsoft.com/office/officeart/2005/8/layout/vList3" loCatId="picture" qsTypeId="urn:microsoft.com/office/officeart/2005/8/quickstyle/simple1" qsCatId="simple" csTypeId="urn:microsoft.com/office/officeart/2005/8/colors/colorful1" csCatId="colorful" phldr="1"/>
      <dgm:spPr/>
    </dgm:pt>
    <dgm:pt modelId="{00494885-A65D-4D38-A1AF-DD95EEAA69A5}">
      <dgm:prSet phldrT="[Text]"/>
      <dgm:spPr>
        <a:solidFill>
          <a:srgbClr val="00B050"/>
        </a:solidFill>
      </dgm:spPr>
      <dgm:t>
        <a:bodyPr/>
        <a:lstStyle/>
        <a:p>
          <a:r>
            <a:rPr lang="en-US" dirty="0"/>
            <a:t>Economic Development, effectiveness  and prosperity</a:t>
          </a:r>
          <a:endParaRPr lang="en-GB" dirty="0"/>
        </a:p>
      </dgm:t>
    </dgm:pt>
    <dgm:pt modelId="{66402270-9235-4665-9B16-55E350ACCEB1}" type="parTrans" cxnId="{73197B63-F08A-4927-95AF-7FE91E3DFC28}">
      <dgm:prSet/>
      <dgm:spPr/>
      <dgm:t>
        <a:bodyPr/>
        <a:lstStyle/>
        <a:p>
          <a:endParaRPr lang="en-GB"/>
        </a:p>
      </dgm:t>
    </dgm:pt>
    <dgm:pt modelId="{412267D5-79FC-42CD-8C52-E3C9DAAA4EDF}" type="sibTrans" cxnId="{73197B63-F08A-4927-95AF-7FE91E3DFC28}">
      <dgm:prSet/>
      <dgm:spPr/>
      <dgm:t>
        <a:bodyPr/>
        <a:lstStyle/>
        <a:p>
          <a:endParaRPr lang="en-GB"/>
        </a:p>
      </dgm:t>
    </dgm:pt>
    <dgm:pt modelId="{632E6BCA-5045-4722-9124-070DD8CC5165}">
      <dgm:prSet phldrT="[Text]"/>
      <dgm:spPr>
        <a:solidFill>
          <a:srgbClr val="00B050"/>
        </a:solidFill>
      </dgm:spPr>
      <dgm:t>
        <a:bodyPr/>
        <a:lstStyle/>
        <a:p>
          <a:r>
            <a:rPr lang="en-US" dirty="0"/>
            <a:t>Environmental quality, protection and performance</a:t>
          </a:r>
          <a:endParaRPr lang="en-GB" dirty="0"/>
        </a:p>
      </dgm:t>
    </dgm:pt>
    <dgm:pt modelId="{6054C86F-B288-4B59-9D89-6DAE07E3B432}" type="parTrans" cxnId="{3A619311-1378-4BC9-BA8D-A72229F64396}">
      <dgm:prSet/>
      <dgm:spPr/>
      <dgm:t>
        <a:bodyPr/>
        <a:lstStyle/>
        <a:p>
          <a:endParaRPr lang="en-GB"/>
        </a:p>
      </dgm:t>
    </dgm:pt>
    <dgm:pt modelId="{69B4A52D-701D-4189-B2A7-E4DDC2B857EE}" type="sibTrans" cxnId="{3A619311-1378-4BC9-BA8D-A72229F64396}">
      <dgm:prSet/>
      <dgm:spPr/>
      <dgm:t>
        <a:bodyPr/>
        <a:lstStyle/>
        <a:p>
          <a:endParaRPr lang="en-GB"/>
        </a:p>
      </dgm:t>
    </dgm:pt>
    <dgm:pt modelId="{E3259F61-C4C5-47A3-9037-5E96F71152B5}">
      <dgm:prSet phldrT="[Text]"/>
      <dgm:spPr>
        <a:solidFill>
          <a:srgbClr val="00B050"/>
        </a:solidFill>
      </dgm:spPr>
      <dgm:t>
        <a:bodyPr/>
        <a:lstStyle/>
        <a:p>
          <a:r>
            <a:rPr lang="en-GB" dirty="0"/>
            <a:t>Social equity, inclusion and justice </a:t>
          </a:r>
        </a:p>
      </dgm:t>
    </dgm:pt>
    <dgm:pt modelId="{95AA09B0-08A7-44B3-89C1-75AB9D5BBA30}" type="parTrans" cxnId="{18CEDCCB-4F35-4201-A677-27DF3C56F54C}">
      <dgm:prSet/>
      <dgm:spPr/>
      <dgm:t>
        <a:bodyPr/>
        <a:lstStyle/>
        <a:p>
          <a:endParaRPr lang="en-GB"/>
        </a:p>
      </dgm:t>
    </dgm:pt>
    <dgm:pt modelId="{693E08CC-F274-4BEB-8F87-61B1B9B3F9E6}" type="sibTrans" cxnId="{18CEDCCB-4F35-4201-A677-27DF3C56F54C}">
      <dgm:prSet/>
      <dgm:spPr/>
      <dgm:t>
        <a:bodyPr/>
        <a:lstStyle/>
        <a:p>
          <a:endParaRPr lang="en-GB"/>
        </a:p>
      </dgm:t>
    </dgm:pt>
    <dgm:pt modelId="{C94B6449-A2DE-46F7-9522-399B6F9A872C}" type="pres">
      <dgm:prSet presAssocID="{7731FF57-1FF4-4A18-9AB4-E534246C12B5}" presName="linearFlow" presStyleCnt="0">
        <dgm:presLayoutVars>
          <dgm:dir/>
          <dgm:resizeHandles val="exact"/>
        </dgm:presLayoutVars>
      </dgm:prSet>
      <dgm:spPr/>
    </dgm:pt>
    <dgm:pt modelId="{79CFCA57-77B8-4D84-BC29-2AD1094DD78D}" type="pres">
      <dgm:prSet presAssocID="{00494885-A65D-4D38-A1AF-DD95EEAA69A5}" presName="composite" presStyleCnt="0"/>
      <dgm:spPr/>
    </dgm:pt>
    <dgm:pt modelId="{03D1C9C1-6BE8-46FF-9557-432FDFB44EF8}" type="pres">
      <dgm:prSet presAssocID="{00494885-A65D-4D38-A1AF-DD95EEAA69A5}" presName="imgShp" presStyleLbl="fgImgPlace1" presStyleIdx="0" presStyleCnt="3" custLinFactNeighborX="-66393" custLinFactNeighborY="-130"/>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36886B0A-82D3-448E-B79E-4017A77897F5}" type="pres">
      <dgm:prSet presAssocID="{00494885-A65D-4D38-A1AF-DD95EEAA69A5}" presName="txShp" presStyleLbl="node1" presStyleIdx="0" presStyleCnt="3">
        <dgm:presLayoutVars>
          <dgm:bulletEnabled val="1"/>
        </dgm:presLayoutVars>
      </dgm:prSet>
      <dgm:spPr/>
    </dgm:pt>
    <dgm:pt modelId="{67756A17-15C4-4190-B772-AAEA75838EB9}" type="pres">
      <dgm:prSet presAssocID="{412267D5-79FC-42CD-8C52-E3C9DAAA4EDF}" presName="spacing" presStyleCnt="0"/>
      <dgm:spPr/>
    </dgm:pt>
    <dgm:pt modelId="{93E7F095-F4C4-4EF7-A9A6-F3256E4EDEB4}" type="pres">
      <dgm:prSet presAssocID="{632E6BCA-5045-4722-9124-070DD8CC5165}" presName="composite" presStyleCnt="0"/>
      <dgm:spPr/>
    </dgm:pt>
    <dgm:pt modelId="{95D5CB21-88DC-4113-9E51-6C984928108A}" type="pres">
      <dgm:prSet presAssocID="{632E6BCA-5045-4722-9124-070DD8CC5165}" presName="imgShp" presStyleLbl="fgImgPlace1" presStyleIdx="1" presStyleCnt="3" custScaleX="96714" custLinFactNeighborX="-64085" custLinFactNeighborY="-2685"/>
      <dgm:spPr>
        <a:blipFill>
          <a:blip xmlns:r="http://schemas.openxmlformats.org/officeDocument/2006/relationships" r:embed="rId2" cstate="email">
            <a:extLst>
              <a:ext uri="{28A0092B-C50C-407E-A947-70E740481C1C}">
                <a14:useLocalDpi xmlns:a14="http://schemas.microsoft.com/office/drawing/2010/main"/>
              </a:ext>
            </a:extLst>
          </a:blip>
          <a:srcRect/>
          <a:stretch>
            <a:fillRect l="-2000" r="-2000"/>
          </a:stretch>
        </a:blipFill>
      </dgm:spPr>
    </dgm:pt>
    <dgm:pt modelId="{3BF15B2A-6043-42B6-955C-73E17B19B559}" type="pres">
      <dgm:prSet presAssocID="{632E6BCA-5045-4722-9124-070DD8CC5165}" presName="txShp" presStyleLbl="node1" presStyleIdx="1" presStyleCnt="3">
        <dgm:presLayoutVars>
          <dgm:bulletEnabled val="1"/>
        </dgm:presLayoutVars>
      </dgm:prSet>
      <dgm:spPr/>
    </dgm:pt>
    <dgm:pt modelId="{C6C2EA7F-9EB4-4E0E-AD00-FE0F50430E54}" type="pres">
      <dgm:prSet presAssocID="{69B4A52D-701D-4189-B2A7-E4DDC2B857EE}" presName="spacing" presStyleCnt="0"/>
      <dgm:spPr/>
    </dgm:pt>
    <dgm:pt modelId="{E3F80077-3FF8-4EB4-91E1-7EF8CC12B10B}" type="pres">
      <dgm:prSet presAssocID="{E3259F61-C4C5-47A3-9037-5E96F71152B5}" presName="composite" presStyleCnt="0"/>
      <dgm:spPr/>
    </dgm:pt>
    <dgm:pt modelId="{68E2C9CB-E371-4BF0-9866-7BEB98CDA18B}" type="pres">
      <dgm:prSet presAssocID="{E3259F61-C4C5-47A3-9037-5E96F71152B5}" presName="imgShp" presStyleLbl="fgImgPlace1" presStyleIdx="2" presStyleCnt="3" custLinFactNeighborX="-63107" custLinFactNeighborY="-2092"/>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7CBCD88D-BC6D-4F37-9A7D-BD0C2CA10F09}" type="pres">
      <dgm:prSet presAssocID="{E3259F61-C4C5-47A3-9037-5E96F71152B5}" presName="txShp" presStyleLbl="node1" presStyleIdx="2" presStyleCnt="3">
        <dgm:presLayoutVars>
          <dgm:bulletEnabled val="1"/>
        </dgm:presLayoutVars>
      </dgm:prSet>
      <dgm:spPr/>
    </dgm:pt>
  </dgm:ptLst>
  <dgm:cxnLst>
    <dgm:cxn modelId="{18CEDCCB-4F35-4201-A677-27DF3C56F54C}" srcId="{7731FF57-1FF4-4A18-9AB4-E534246C12B5}" destId="{E3259F61-C4C5-47A3-9037-5E96F71152B5}" srcOrd="2" destOrd="0" parTransId="{95AA09B0-08A7-44B3-89C1-75AB9D5BBA30}" sibTransId="{693E08CC-F274-4BEB-8F87-61B1B9B3F9E6}"/>
    <dgm:cxn modelId="{7C7EC826-0339-4811-B458-F4238E59C3FB}" type="presOf" srcId="{00494885-A65D-4D38-A1AF-DD95EEAA69A5}" destId="{36886B0A-82D3-448E-B79E-4017A77897F5}" srcOrd="0" destOrd="0" presId="urn:microsoft.com/office/officeart/2005/8/layout/vList3"/>
    <dgm:cxn modelId="{FA75EEAE-793E-481E-9BD8-0B4A9EF0C3A5}" type="presOf" srcId="{7731FF57-1FF4-4A18-9AB4-E534246C12B5}" destId="{C94B6449-A2DE-46F7-9522-399B6F9A872C}" srcOrd="0" destOrd="0" presId="urn:microsoft.com/office/officeart/2005/8/layout/vList3"/>
    <dgm:cxn modelId="{560C8B76-763C-496F-AFFF-3FC932F28E9A}" type="presOf" srcId="{632E6BCA-5045-4722-9124-070DD8CC5165}" destId="{3BF15B2A-6043-42B6-955C-73E17B19B559}" srcOrd="0" destOrd="0" presId="urn:microsoft.com/office/officeart/2005/8/layout/vList3"/>
    <dgm:cxn modelId="{73197B63-F08A-4927-95AF-7FE91E3DFC28}" srcId="{7731FF57-1FF4-4A18-9AB4-E534246C12B5}" destId="{00494885-A65D-4D38-A1AF-DD95EEAA69A5}" srcOrd="0" destOrd="0" parTransId="{66402270-9235-4665-9B16-55E350ACCEB1}" sibTransId="{412267D5-79FC-42CD-8C52-E3C9DAAA4EDF}"/>
    <dgm:cxn modelId="{D426E58E-3DAA-4F23-ABBD-8FB45309AFB8}" type="presOf" srcId="{E3259F61-C4C5-47A3-9037-5E96F71152B5}" destId="{7CBCD88D-BC6D-4F37-9A7D-BD0C2CA10F09}" srcOrd="0" destOrd="0" presId="urn:microsoft.com/office/officeart/2005/8/layout/vList3"/>
    <dgm:cxn modelId="{3A619311-1378-4BC9-BA8D-A72229F64396}" srcId="{7731FF57-1FF4-4A18-9AB4-E534246C12B5}" destId="{632E6BCA-5045-4722-9124-070DD8CC5165}" srcOrd="1" destOrd="0" parTransId="{6054C86F-B288-4B59-9D89-6DAE07E3B432}" sibTransId="{69B4A52D-701D-4189-B2A7-E4DDC2B857EE}"/>
    <dgm:cxn modelId="{779C3A9F-D287-4345-8725-6009D8073A3D}" type="presParOf" srcId="{C94B6449-A2DE-46F7-9522-399B6F9A872C}" destId="{79CFCA57-77B8-4D84-BC29-2AD1094DD78D}" srcOrd="0" destOrd="0" presId="urn:microsoft.com/office/officeart/2005/8/layout/vList3"/>
    <dgm:cxn modelId="{9C9F69A9-B147-460C-B533-95787376D4F5}" type="presParOf" srcId="{79CFCA57-77B8-4D84-BC29-2AD1094DD78D}" destId="{03D1C9C1-6BE8-46FF-9557-432FDFB44EF8}" srcOrd="0" destOrd="0" presId="urn:microsoft.com/office/officeart/2005/8/layout/vList3"/>
    <dgm:cxn modelId="{71E6A74D-7B11-4F33-B05B-969EBF650AF6}" type="presParOf" srcId="{79CFCA57-77B8-4D84-BC29-2AD1094DD78D}" destId="{36886B0A-82D3-448E-B79E-4017A77897F5}" srcOrd="1" destOrd="0" presId="urn:microsoft.com/office/officeart/2005/8/layout/vList3"/>
    <dgm:cxn modelId="{669AA816-8F4A-4EB3-8E7F-8F27AD000408}" type="presParOf" srcId="{C94B6449-A2DE-46F7-9522-399B6F9A872C}" destId="{67756A17-15C4-4190-B772-AAEA75838EB9}" srcOrd="1" destOrd="0" presId="urn:microsoft.com/office/officeart/2005/8/layout/vList3"/>
    <dgm:cxn modelId="{666F94DE-7F78-4DF1-B526-56A1BEF7B2E5}" type="presParOf" srcId="{C94B6449-A2DE-46F7-9522-399B6F9A872C}" destId="{93E7F095-F4C4-4EF7-A9A6-F3256E4EDEB4}" srcOrd="2" destOrd="0" presId="urn:microsoft.com/office/officeart/2005/8/layout/vList3"/>
    <dgm:cxn modelId="{596F84F7-0F31-4153-B7E0-F0C7E1F922A5}" type="presParOf" srcId="{93E7F095-F4C4-4EF7-A9A6-F3256E4EDEB4}" destId="{95D5CB21-88DC-4113-9E51-6C984928108A}" srcOrd="0" destOrd="0" presId="urn:microsoft.com/office/officeart/2005/8/layout/vList3"/>
    <dgm:cxn modelId="{B6891F26-F853-47C4-8035-241AB4289DA4}" type="presParOf" srcId="{93E7F095-F4C4-4EF7-A9A6-F3256E4EDEB4}" destId="{3BF15B2A-6043-42B6-955C-73E17B19B559}" srcOrd="1" destOrd="0" presId="urn:microsoft.com/office/officeart/2005/8/layout/vList3"/>
    <dgm:cxn modelId="{29F73842-202D-4E07-96DD-0214CD563F6B}" type="presParOf" srcId="{C94B6449-A2DE-46F7-9522-399B6F9A872C}" destId="{C6C2EA7F-9EB4-4E0E-AD00-FE0F50430E54}" srcOrd="3" destOrd="0" presId="urn:microsoft.com/office/officeart/2005/8/layout/vList3"/>
    <dgm:cxn modelId="{7F4F12EB-2CFF-466B-B120-1D28441D6118}" type="presParOf" srcId="{C94B6449-A2DE-46F7-9522-399B6F9A872C}" destId="{E3F80077-3FF8-4EB4-91E1-7EF8CC12B10B}" srcOrd="4" destOrd="0" presId="urn:microsoft.com/office/officeart/2005/8/layout/vList3"/>
    <dgm:cxn modelId="{AFDC4F96-9B42-401C-AAB4-01C99614BD65}" type="presParOf" srcId="{E3F80077-3FF8-4EB4-91E1-7EF8CC12B10B}" destId="{68E2C9CB-E371-4BF0-9866-7BEB98CDA18B}" srcOrd="0" destOrd="0" presId="urn:microsoft.com/office/officeart/2005/8/layout/vList3"/>
    <dgm:cxn modelId="{EFF786AC-8175-450C-AD79-B7E72FEC8AC7}" type="presParOf" srcId="{E3F80077-3FF8-4EB4-91E1-7EF8CC12B10B}" destId="{7CBCD88D-BC6D-4F37-9A7D-BD0C2CA10F09}"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2F8714-5317-44CA-AE5C-949F8894DB40}" type="doc">
      <dgm:prSet loTypeId="urn:microsoft.com/office/officeart/2005/8/layout/radial1" loCatId="cycle" qsTypeId="urn:microsoft.com/office/officeart/2005/8/quickstyle/simple1" qsCatId="simple" csTypeId="urn:microsoft.com/office/officeart/2005/8/colors/colorful5" csCatId="colorful" phldr="1"/>
      <dgm:spPr/>
      <dgm:t>
        <a:bodyPr/>
        <a:lstStyle/>
        <a:p>
          <a:endParaRPr lang="en-GB"/>
        </a:p>
      </dgm:t>
    </dgm:pt>
    <dgm:pt modelId="{7725260E-17E9-4C1E-ACF7-BD6D6D77C9A7}">
      <dgm:prSet phldrT="[Text]" custT="1"/>
      <dgm:spPr>
        <a:solidFill>
          <a:srgbClr val="D60093"/>
        </a:solidFill>
      </dgm:spPr>
      <dgm:t>
        <a:bodyPr/>
        <a:lstStyle/>
        <a:p>
          <a:r>
            <a:rPr lang="en-GB" altLang="en-US" sz="1600" b="1"/>
            <a:t>Company</a:t>
          </a:r>
          <a:endParaRPr lang="en-GB" sz="1600" dirty="0"/>
        </a:p>
      </dgm:t>
    </dgm:pt>
    <dgm:pt modelId="{17B752E8-129D-4F6F-9B39-A0F0648553A5}" type="parTrans" cxnId="{6445A80F-1B88-43A9-B12E-7C3090D14F7F}">
      <dgm:prSet/>
      <dgm:spPr/>
      <dgm:t>
        <a:bodyPr/>
        <a:lstStyle/>
        <a:p>
          <a:endParaRPr lang="en-GB"/>
        </a:p>
      </dgm:t>
    </dgm:pt>
    <dgm:pt modelId="{30C2E609-4738-4C4B-8BA0-5147A6A87C5E}" type="sibTrans" cxnId="{6445A80F-1B88-43A9-B12E-7C3090D14F7F}">
      <dgm:prSet/>
      <dgm:spPr/>
      <dgm:t>
        <a:bodyPr/>
        <a:lstStyle/>
        <a:p>
          <a:endParaRPr lang="en-GB"/>
        </a:p>
      </dgm:t>
    </dgm:pt>
    <dgm:pt modelId="{85CE70EC-73D3-4437-9CED-4B69F82ED3A4}">
      <dgm:prSet phldrT="[Text]" custT="1"/>
      <dgm:spPr/>
      <dgm:t>
        <a:bodyPr/>
        <a:lstStyle/>
        <a:p>
          <a:r>
            <a:rPr lang="en-GB" sz="1600" b="1">
              <a:latin typeface="Calibri" charset="0"/>
              <a:ea typeface="Arial" charset="0"/>
              <a:cs typeface="Arial" charset="0"/>
            </a:rPr>
            <a:t>Suppliers</a:t>
          </a:r>
          <a:endParaRPr lang="en-GB" sz="1600" dirty="0"/>
        </a:p>
      </dgm:t>
    </dgm:pt>
    <dgm:pt modelId="{D39EEDD0-5469-4879-B1AB-7309154725BE}" type="parTrans" cxnId="{AE5BF369-B835-49CB-9B0F-8229991A8263}">
      <dgm:prSet/>
      <dgm:spPr>
        <a:ln>
          <a:solidFill>
            <a:schemeClr val="tx1"/>
          </a:solidFill>
        </a:ln>
      </dgm:spPr>
      <dgm:t>
        <a:bodyPr/>
        <a:lstStyle/>
        <a:p>
          <a:endParaRPr lang="en-GB">
            <a:solidFill>
              <a:schemeClr val="tx1"/>
            </a:solidFill>
          </a:endParaRPr>
        </a:p>
      </dgm:t>
    </dgm:pt>
    <dgm:pt modelId="{202D021D-BC94-4830-AC53-1ADFABD5E2BB}" type="sibTrans" cxnId="{AE5BF369-B835-49CB-9B0F-8229991A8263}">
      <dgm:prSet/>
      <dgm:spPr/>
      <dgm:t>
        <a:bodyPr/>
        <a:lstStyle/>
        <a:p>
          <a:endParaRPr lang="en-GB"/>
        </a:p>
      </dgm:t>
    </dgm:pt>
    <dgm:pt modelId="{EFC07A2D-72E1-487A-A344-3640A87E7F0B}">
      <dgm:prSet phldrT="[Text]" custT="1"/>
      <dgm:spPr/>
      <dgm:t>
        <a:bodyPr/>
        <a:lstStyle/>
        <a:p>
          <a:r>
            <a:rPr lang="en-GB" sz="1600" b="1">
              <a:latin typeface="Calibri" charset="0"/>
              <a:ea typeface="Arial" charset="0"/>
              <a:cs typeface="Arial" charset="0"/>
            </a:rPr>
            <a:t>General public</a:t>
          </a:r>
          <a:endParaRPr lang="en-GB" sz="1600" dirty="0"/>
        </a:p>
      </dgm:t>
    </dgm:pt>
    <dgm:pt modelId="{02219D97-17B0-422D-8264-54919A1571D3}" type="parTrans" cxnId="{1E01201A-07BC-4FEF-A24B-83F10C8D5F13}">
      <dgm:prSet/>
      <dgm:spPr>
        <a:ln>
          <a:solidFill>
            <a:schemeClr val="tx1"/>
          </a:solidFill>
        </a:ln>
      </dgm:spPr>
      <dgm:t>
        <a:bodyPr/>
        <a:lstStyle/>
        <a:p>
          <a:endParaRPr lang="en-GB">
            <a:solidFill>
              <a:schemeClr val="tx1"/>
            </a:solidFill>
          </a:endParaRPr>
        </a:p>
      </dgm:t>
    </dgm:pt>
    <dgm:pt modelId="{6A85837D-665C-49E6-A651-82666D1DC57C}" type="sibTrans" cxnId="{1E01201A-07BC-4FEF-A24B-83F10C8D5F13}">
      <dgm:prSet/>
      <dgm:spPr/>
      <dgm:t>
        <a:bodyPr/>
        <a:lstStyle/>
        <a:p>
          <a:endParaRPr lang="en-GB"/>
        </a:p>
      </dgm:t>
    </dgm:pt>
    <dgm:pt modelId="{F2F41309-C97F-4989-83F2-209DCC0098D9}">
      <dgm:prSet phldrT="[Text]" custT="1"/>
      <dgm:spPr/>
      <dgm:t>
        <a:bodyPr/>
        <a:lstStyle/>
        <a:p>
          <a:r>
            <a:rPr lang="en-GB" sz="1600" b="1" dirty="0">
              <a:latin typeface="Calibri" charset="0"/>
              <a:ea typeface="Arial" charset="0"/>
              <a:cs typeface="Arial" charset="0"/>
            </a:rPr>
            <a:t>Clients</a:t>
          </a:r>
          <a:endParaRPr lang="en-GB" sz="1600" dirty="0"/>
        </a:p>
      </dgm:t>
    </dgm:pt>
    <dgm:pt modelId="{50EC21F2-2A12-4DF8-A5A6-BC636FE457F2}" type="parTrans" cxnId="{E8619C21-7B87-4DB1-9911-8C8C8688FCAD}">
      <dgm:prSet/>
      <dgm:spPr>
        <a:ln>
          <a:solidFill>
            <a:schemeClr val="tx1"/>
          </a:solidFill>
        </a:ln>
      </dgm:spPr>
      <dgm:t>
        <a:bodyPr/>
        <a:lstStyle/>
        <a:p>
          <a:endParaRPr lang="en-GB">
            <a:solidFill>
              <a:schemeClr val="tx1"/>
            </a:solidFill>
          </a:endParaRPr>
        </a:p>
      </dgm:t>
    </dgm:pt>
    <dgm:pt modelId="{A4A60613-9BEF-4977-BDC9-B61382D6DA13}" type="sibTrans" cxnId="{E8619C21-7B87-4DB1-9911-8C8C8688FCAD}">
      <dgm:prSet/>
      <dgm:spPr/>
      <dgm:t>
        <a:bodyPr/>
        <a:lstStyle/>
        <a:p>
          <a:endParaRPr lang="en-GB"/>
        </a:p>
      </dgm:t>
    </dgm:pt>
    <dgm:pt modelId="{18BAB6F4-54BE-4396-9098-E8070A4105FD}">
      <dgm:prSet phldrT="[Text]" custT="1"/>
      <dgm:spPr/>
      <dgm:t>
        <a:bodyPr/>
        <a:lstStyle/>
        <a:p>
          <a:r>
            <a:rPr lang="en-GB" sz="1400" b="1" dirty="0">
              <a:latin typeface="Calibri" charset="0"/>
              <a:ea typeface="Arial" charset="0"/>
              <a:cs typeface="Arial" charset="0"/>
            </a:rPr>
            <a:t>Local Community</a:t>
          </a:r>
          <a:endParaRPr lang="en-GB" sz="1400" dirty="0"/>
        </a:p>
      </dgm:t>
    </dgm:pt>
    <dgm:pt modelId="{4FD5FF69-060F-4E1A-BB02-D3C586A1CE2C}" type="parTrans" cxnId="{88FBB3A6-DEA5-467A-9343-9B556C5F185B}">
      <dgm:prSet/>
      <dgm:spPr>
        <a:ln>
          <a:solidFill>
            <a:schemeClr val="tx1"/>
          </a:solidFill>
        </a:ln>
      </dgm:spPr>
      <dgm:t>
        <a:bodyPr/>
        <a:lstStyle/>
        <a:p>
          <a:endParaRPr lang="en-GB">
            <a:solidFill>
              <a:schemeClr val="tx1"/>
            </a:solidFill>
          </a:endParaRPr>
        </a:p>
      </dgm:t>
    </dgm:pt>
    <dgm:pt modelId="{E956DAA7-5AA1-4E8A-880A-74B92516A2FC}" type="sibTrans" cxnId="{88FBB3A6-DEA5-467A-9343-9B556C5F185B}">
      <dgm:prSet/>
      <dgm:spPr/>
      <dgm:t>
        <a:bodyPr/>
        <a:lstStyle/>
        <a:p>
          <a:endParaRPr lang="en-GB"/>
        </a:p>
      </dgm:t>
    </dgm:pt>
    <dgm:pt modelId="{515F0AE0-E9DB-476B-AD95-67378D4173C7}">
      <dgm:prSet phldrT="[Text]" custT="1"/>
      <dgm:spPr/>
      <dgm:t>
        <a:bodyPr/>
        <a:lstStyle/>
        <a:p>
          <a:r>
            <a:rPr lang="en-GB" sz="1600" b="1">
              <a:latin typeface="Calibri" charset="0"/>
              <a:ea typeface="Arial" charset="0"/>
              <a:cs typeface="Arial" charset="0"/>
            </a:rPr>
            <a:t>Unions</a:t>
          </a:r>
          <a:endParaRPr lang="en-GB" sz="1600" dirty="0"/>
        </a:p>
      </dgm:t>
    </dgm:pt>
    <dgm:pt modelId="{B8AC7A57-5A03-4FF8-AEF5-815164852612}" type="parTrans" cxnId="{68ECCF55-593A-49BB-8CC2-0FE2AFC33993}">
      <dgm:prSet/>
      <dgm:spPr>
        <a:ln>
          <a:solidFill>
            <a:schemeClr val="tx1"/>
          </a:solidFill>
        </a:ln>
      </dgm:spPr>
      <dgm:t>
        <a:bodyPr/>
        <a:lstStyle/>
        <a:p>
          <a:endParaRPr lang="en-GB">
            <a:solidFill>
              <a:schemeClr val="tx1"/>
            </a:solidFill>
          </a:endParaRPr>
        </a:p>
      </dgm:t>
    </dgm:pt>
    <dgm:pt modelId="{6D609989-EF2E-4720-866E-F6E7986A6B2D}" type="sibTrans" cxnId="{68ECCF55-593A-49BB-8CC2-0FE2AFC33993}">
      <dgm:prSet/>
      <dgm:spPr/>
      <dgm:t>
        <a:bodyPr/>
        <a:lstStyle/>
        <a:p>
          <a:endParaRPr lang="en-GB"/>
        </a:p>
      </dgm:t>
    </dgm:pt>
    <dgm:pt modelId="{E9FCD08D-E665-474E-A095-CF1D08FA15BF}">
      <dgm:prSet phldrT="[Text]" custT="1"/>
      <dgm:spPr/>
      <dgm:t>
        <a:bodyPr/>
        <a:lstStyle/>
        <a:p>
          <a:r>
            <a:rPr lang="en-GB" sz="1600" b="0">
              <a:latin typeface="Calibri" charset="0"/>
              <a:ea typeface="Arial" charset="0"/>
              <a:cs typeface="Arial" charset="0"/>
            </a:rPr>
            <a:t>Advertisers</a:t>
          </a:r>
          <a:endParaRPr lang="en-GB" sz="1600" dirty="0"/>
        </a:p>
      </dgm:t>
    </dgm:pt>
    <dgm:pt modelId="{9E26A344-A3B5-40E3-BED6-4D5CAB327EE8}" type="parTrans" cxnId="{5E7BA4DF-57AE-4B0C-96F7-AD79AA81251B}">
      <dgm:prSet/>
      <dgm:spPr>
        <a:ln>
          <a:solidFill>
            <a:schemeClr val="tx1"/>
          </a:solidFill>
        </a:ln>
      </dgm:spPr>
      <dgm:t>
        <a:bodyPr/>
        <a:lstStyle/>
        <a:p>
          <a:endParaRPr lang="en-GB">
            <a:solidFill>
              <a:schemeClr val="tx1"/>
            </a:solidFill>
          </a:endParaRPr>
        </a:p>
      </dgm:t>
    </dgm:pt>
    <dgm:pt modelId="{7FA54305-EE53-4B33-BD52-4EA18B53BEA1}" type="sibTrans" cxnId="{5E7BA4DF-57AE-4B0C-96F7-AD79AA81251B}">
      <dgm:prSet/>
      <dgm:spPr/>
      <dgm:t>
        <a:bodyPr/>
        <a:lstStyle/>
        <a:p>
          <a:endParaRPr lang="en-GB"/>
        </a:p>
      </dgm:t>
    </dgm:pt>
    <dgm:pt modelId="{FE5C0CCC-23C0-402C-B824-F1F8CCFA9742}">
      <dgm:prSet phldrT="[Text]" custT="1"/>
      <dgm:spPr/>
      <dgm:t>
        <a:bodyPr/>
        <a:lstStyle/>
        <a:p>
          <a:r>
            <a:rPr lang="en-GB" sz="1600" b="1">
              <a:latin typeface="Calibri" charset="0"/>
              <a:ea typeface="Arial" charset="0"/>
              <a:cs typeface="Arial" charset="0"/>
            </a:rPr>
            <a:t>Financial Analysts</a:t>
          </a:r>
          <a:endParaRPr lang="en-GB" sz="1600" dirty="0"/>
        </a:p>
      </dgm:t>
    </dgm:pt>
    <dgm:pt modelId="{EE4D6067-DC2F-40F8-AD13-9F1DB1EC96F6}" type="parTrans" cxnId="{1E2FC5D9-0BA7-4522-BAEB-6810CA1B2461}">
      <dgm:prSet/>
      <dgm:spPr>
        <a:ln>
          <a:solidFill>
            <a:schemeClr val="tx1"/>
          </a:solidFill>
        </a:ln>
      </dgm:spPr>
      <dgm:t>
        <a:bodyPr/>
        <a:lstStyle/>
        <a:p>
          <a:endParaRPr lang="en-GB">
            <a:solidFill>
              <a:schemeClr val="tx1"/>
            </a:solidFill>
          </a:endParaRPr>
        </a:p>
      </dgm:t>
    </dgm:pt>
    <dgm:pt modelId="{87FAB36D-E30E-4F1B-B916-1BE4A9564B3E}" type="sibTrans" cxnId="{1E2FC5D9-0BA7-4522-BAEB-6810CA1B2461}">
      <dgm:prSet/>
      <dgm:spPr/>
      <dgm:t>
        <a:bodyPr/>
        <a:lstStyle/>
        <a:p>
          <a:endParaRPr lang="en-GB"/>
        </a:p>
      </dgm:t>
    </dgm:pt>
    <dgm:pt modelId="{1DDF5AF5-6683-4A2F-9937-F3351118A3EA}">
      <dgm:prSet custT="1"/>
      <dgm:spPr/>
      <dgm:t>
        <a:bodyPr/>
        <a:lstStyle/>
        <a:p>
          <a:r>
            <a:rPr lang="en-GB" sz="1400" b="1" dirty="0">
              <a:latin typeface="Calibri" charset="0"/>
              <a:ea typeface="Arial" charset="0"/>
              <a:cs typeface="Arial" charset="0"/>
            </a:rPr>
            <a:t>Shareholders</a:t>
          </a:r>
          <a:endParaRPr lang="en-GB" sz="1200" b="1" dirty="0">
            <a:latin typeface="Calibri" charset="0"/>
            <a:ea typeface="Arial" charset="0"/>
            <a:cs typeface="Arial" charset="0"/>
          </a:endParaRPr>
        </a:p>
      </dgm:t>
    </dgm:pt>
    <dgm:pt modelId="{E092F7D6-9846-4C8D-8264-58CB837304F0}" type="parTrans" cxnId="{3316DBDA-0FCD-4B72-9281-6A8CDE4733A5}">
      <dgm:prSet/>
      <dgm:spPr>
        <a:ln>
          <a:solidFill>
            <a:schemeClr val="tx1"/>
          </a:solidFill>
        </a:ln>
      </dgm:spPr>
      <dgm:t>
        <a:bodyPr/>
        <a:lstStyle/>
        <a:p>
          <a:endParaRPr lang="en-GB">
            <a:solidFill>
              <a:schemeClr val="tx1"/>
            </a:solidFill>
          </a:endParaRPr>
        </a:p>
      </dgm:t>
    </dgm:pt>
    <dgm:pt modelId="{2C522DDD-F6BB-4B21-96E4-DA094CFA1AD4}" type="sibTrans" cxnId="{3316DBDA-0FCD-4B72-9281-6A8CDE4733A5}">
      <dgm:prSet/>
      <dgm:spPr/>
      <dgm:t>
        <a:bodyPr/>
        <a:lstStyle/>
        <a:p>
          <a:endParaRPr lang="en-GB"/>
        </a:p>
      </dgm:t>
    </dgm:pt>
    <dgm:pt modelId="{7640D83A-34D0-40DB-8DB2-BF53435F7F38}">
      <dgm:prSet phldrT="[Text]" custT="1"/>
      <dgm:spPr/>
      <dgm:t>
        <a:bodyPr/>
        <a:lstStyle/>
        <a:p>
          <a:r>
            <a:rPr lang="en-GB" sz="1600" b="1" dirty="0">
              <a:latin typeface="Calibri" charset="0"/>
              <a:ea typeface="Arial" charset="0"/>
              <a:cs typeface="Arial" charset="0"/>
            </a:rPr>
            <a:t>MPs</a:t>
          </a:r>
          <a:endParaRPr lang="en-GB" sz="1600" dirty="0"/>
        </a:p>
      </dgm:t>
    </dgm:pt>
    <dgm:pt modelId="{C94F3B22-0F9F-4B7D-841E-D025B5084D84}" type="parTrans" cxnId="{FE8EE492-87FD-4265-98B7-35BEB43EEEA4}">
      <dgm:prSet/>
      <dgm:spPr>
        <a:ln>
          <a:solidFill>
            <a:schemeClr val="tx1"/>
          </a:solidFill>
        </a:ln>
      </dgm:spPr>
      <dgm:t>
        <a:bodyPr/>
        <a:lstStyle/>
        <a:p>
          <a:endParaRPr lang="en-GB">
            <a:solidFill>
              <a:schemeClr val="tx1"/>
            </a:solidFill>
          </a:endParaRPr>
        </a:p>
      </dgm:t>
    </dgm:pt>
    <dgm:pt modelId="{D856699C-9ED6-4385-8155-3AAD7BD14F7B}" type="sibTrans" cxnId="{FE8EE492-87FD-4265-98B7-35BEB43EEEA4}">
      <dgm:prSet/>
      <dgm:spPr/>
      <dgm:t>
        <a:bodyPr/>
        <a:lstStyle/>
        <a:p>
          <a:endParaRPr lang="en-GB"/>
        </a:p>
      </dgm:t>
    </dgm:pt>
    <dgm:pt modelId="{E9CD6B03-A9EE-4E17-8261-11BB35EE123E}">
      <dgm:prSet phldrT="[Text]" custT="1"/>
      <dgm:spPr/>
      <dgm:t>
        <a:bodyPr/>
        <a:lstStyle/>
        <a:p>
          <a:r>
            <a:rPr lang="en-GB" sz="1600" dirty="0"/>
            <a:t>NGOs</a:t>
          </a:r>
        </a:p>
      </dgm:t>
    </dgm:pt>
    <dgm:pt modelId="{A28998EE-7241-4F53-B6F8-D91512778E2A}" type="parTrans" cxnId="{C4EDCAB8-763E-46EF-B4C0-7CAFFBB6A981}">
      <dgm:prSet/>
      <dgm:spPr>
        <a:ln>
          <a:solidFill>
            <a:schemeClr val="tx1"/>
          </a:solidFill>
        </a:ln>
      </dgm:spPr>
      <dgm:t>
        <a:bodyPr/>
        <a:lstStyle/>
        <a:p>
          <a:endParaRPr lang="en-GB"/>
        </a:p>
      </dgm:t>
    </dgm:pt>
    <dgm:pt modelId="{56446F77-58BB-46C0-ACB3-9C73B02F0132}" type="sibTrans" cxnId="{C4EDCAB8-763E-46EF-B4C0-7CAFFBB6A981}">
      <dgm:prSet/>
      <dgm:spPr/>
      <dgm:t>
        <a:bodyPr/>
        <a:lstStyle/>
        <a:p>
          <a:endParaRPr lang="en-GB"/>
        </a:p>
      </dgm:t>
    </dgm:pt>
    <dgm:pt modelId="{67817CCE-CD84-4339-BBC0-285B865582E8}">
      <dgm:prSet phldrT="[Text]" custT="1"/>
      <dgm:spPr/>
      <dgm:t>
        <a:bodyPr/>
        <a:lstStyle/>
        <a:p>
          <a:r>
            <a:rPr lang="en-GB" sz="1400" b="1" dirty="0">
              <a:latin typeface="Calibri" charset="0"/>
              <a:ea typeface="Arial" charset="0"/>
              <a:cs typeface="Arial" charset="0"/>
            </a:rPr>
            <a:t>community</a:t>
          </a:r>
          <a:endParaRPr lang="en-GB" sz="1400" dirty="0"/>
        </a:p>
      </dgm:t>
    </dgm:pt>
    <dgm:pt modelId="{FC2FA660-DA21-4ED6-BCBE-3B985CCB696B}" type="parTrans" cxnId="{B3733103-65F1-44F7-B618-3D6ACDD27EF9}">
      <dgm:prSet/>
      <dgm:spPr>
        <a:ln>
          <a:solidFill>
            <a:schemeClr val="tx1"/>
          </a:solidFill>
        </a:ln>
      </dgm:spPr>
      <dgm:t>
        <a:bodyPr/>
        <a:lstStyle/>
        <a:p>
          <a:endParaRPr lang="en-GB"/>
        </a:p>
      </dgm:t>
    </dgm:pt>
    <dgm:pt modelId="{D4FF41A1-CC14-415F-89C4-66711BA74DA3}" type="sibTrans" cxnId="{B3733103-65F1-44F7-B618-3D6ACDD27EF9}">
      <dgm:prSet/>
      <dgm:spPr/>
      <dgm:t>
        <a:bodyPr/>
        <a:lstStyle/>
        <a:p>
          <a:endParaRPr lang="en-GB"/>
        </a:p>
      </dgm:t>
    </dgm:pt>
    <dgm:pt modelId="{97A3ECCB-80A5-4DE7-A6A1-2E953034D30A}">
      <dgm:prSet phldrT="[Text]"/>
      <dgm:spPr/>
      <dgm:t>
        <a:bodyPr/>
        <a:lstStyle/>
        <a:p>
          <a:r>
            <a:rPr lang="en-GB" b="1">
              <a:latin typeface="Calibri" charset="0"/>
              <a:ea typeface="Arial" charset="0"/>
              <a:cs typeface="Arial" charset="0"/>
            </a:rPr>
            <a:t>Government</a:t>
          </a:r>
          <a:endParaRPr lang="en-GB" dirty="0"/>
        </a:p>
      </dgm:t>
    </dgm:pt>
    <dgm:pt modelId="{5B7E15DF-50A9-474B-BB96-FDBE2A3B8E1A}" type="parTrans" cxnId="{4AA641D0-E108-404F-84E7-D35EA1611D7D}">
      <dgm:prSet/>
      <dgm:spPr>
        <a:ln>
          <a:solidFill>
            <a:schemeClr val="tx1"/>
          </a:solidFill>
        </a:ln>
      </dgm:spPr>
      <dgm:t>
        <a:bodyPr/>
        <a:lstStyle/>
        <a:p>
          <a:endParaRPr lang="en-GB"/>
        </a:p>
      </dgm:t>
    </dgm:pt>
    <dgm:pt modelId="{4C17EAC8-535D-4E8C-8749-3EBFFB72B032}" type="sibTrans" cxnId="{4AA641D0-E108-404F-84E7-D35EA1611D7D}">
      <dgm:prSet/>
      <dgm:spPr/>
      <dgm:t>
        <a:bodyPr/>
        <a:lstStyle/>
        <a:p>
          <a:endParaRPr lang="en-GB"/>
        </a:p>
      </dgm:t>
    </dgm:pt>
    <dgm:pt modelId="{35ADD72D-78BA-4134-AAC0-29010ECB2B88}">
      <dgm:prSet phldrT="[Text]" custT="1"/>
      <dgm:spPr/>
      <dgm:t>
        <a:bodyPr/>
        <a:lstStyle/>
        <a:p>
          <a:r>
            <a:rPr lang="en-GB" sz="1050" b="1" dirty="0">
              <a:latin typeface="Calibri" charset="0"/>
              <a:ea typeface="Arial" charset="0"/>
              <a:cs typeface="Arial" charset="0"/>
            </a:rPr>
            <a:t>Competitors</a:t>
          </a:r>
          <a:endParaRPr lang="en-GB" sz="900" dirty="0"/>
        </a:p>
      </dgm:t>
    </dgm:pt>
    <dgm:pt modelId="{E9F17CF6-8E3A-496D-8487-2F0AC039BE1B}" type="parTrans" cxnId="{41194794-4158-4F1F-A5C0-E98360DA9044}">
      <dgm:prSet/>
      <dgm:spPr>
        <a:ln>
          <a:solidFill>
            <a:schemeClr val="tx1"/>
          </a:solidFill>
        </a:ln>
      </dgm:spPr>
      <dgm:t>
        <a:bodyPr/>
        <a:lstStyle/>
        <a:p>
          <a:endParaRPr lang="en-GB"/>
        </a:p>
      </dgm:t>
    </dgm:pt>
    <dgm:pt modelId="{E9E27169-6010-4533-8FD8-5D3FEE820FB4}" type="sibTrans" cxnId="{41194794-4158-4F1F-A5C0-E98360DA9044}">
      <dgm:prSet/>
      <dgm:spPr/>
      <dgm:t>
        <a:bodyPr/>
        <a:lstStyle/>
        <a:p>
          <a:endParaRPr lang="en-GB"/>
        </a:p>
      </dgm:t>
    </dgm:pt>
    <dgm:pt modelId="{AEE6BEB1-9ED0-436B-86E8-72C17F562BF1}">
      <dgm:prSet phldrT="[Text]" custT="1"/>
      <dgm:spPr/>
      <dgm:t>
        <a:bodyPr/>
        <a:lstStyle/>
        <a:p>
          <a:r>
            <a:rPr lang="en-GB" sz="1600" b="1" dirty="0">
              <a:latin typeface="Calibri" charset="0"/>
              <a:ea typeface="Arial" charset="0"/>
              <a:cs typeface="Arial" charset="0"/>
            </a:rPr>
            <a:t>Users</a:t>
          </a:r>
          <a:endParaRPr lang="en-GB" sz="900" dirty="0"/>
        </a:p>
      </dgm:t>
    </dgm:pt>
    <dgm:pt modelId="{C2CF2A8D-2C1E-487E-A704-0062FA5A55E0}" type="parTrans" cxnId="{341E941D-1C3E-4F38-9115-CFE72FDA37F3}">
      <dgm:prSet/>
      <dgm:spPr>
        <a:ln>
          <a:solidFill>
            <a:schemeClr val="tx1"/>
          </a:solidFill>
        </a:ln>
      </dgm:spPr>
      <dgm:t>
        <a:bodyPr/>
        <a:lstStyle/>
        <a:p>
          <a:endParaRPr lang="en-GB"/>
        </a:p>
      </dgm:t>
    </dgm:pt>
    <dgm:pt modelId="{2C212BEA-1D9E-44BB-A188-53A700F622E8}" type="sibTrans" cxnId="{341E941D-1C3E-4F38-9115-CFE72FDA37F3}">
      <dgm:prSet/>
      <dgm:spPr/>
      <dgm:t>
        <a:bodyPr/>
        <a:lstStyle/>
        <a:p>
          <a:endParaRPr lang="en-GB"/>
        </a:p>
      </dgm:t>
    </dgm:pt>
    <dgm:pt modelId="{74A039F6-91B1-4726-879A-97C7B28DE936}" type="pres">
      <dgm:prSet presAssocID="{E72F8714-5317-44CA-AE5C-949F8894DB40}" presName="cycle" presStyleCnt="0">
        <dgm:presLayoutVars>
          <dgm:chMax val="1"/>
          <dgm:dir/>
          <dgm:animLvl val="ctr"/>
          <dgm:resizeHandles val="exact"/>
        </dgm:presLayoutVars>
      </dgm:prSet>
      <dgm:spPr/>
    </dgm:pt>
    <dgm:pt modelId="{A6FFCD69-33B3-46BF-A661-C69779A52AB1}" type="pres">
      <dgm:prSet presAssocID="{7725260E-17E9-4C1E-ACF7-BD6D6D77C9A7}" presName="centerShape" presStyleLbl="node0" presStyleIdx="0" presStyleCnt="1" custScaleX="161519" custScaleY="132415"/>
      <dgm:spPr/>
    </dgm:pt>
    <dgm:pt modelId="{C4680F6B-FEBE-4DDA-8615-2A39FD4F6308}" type="pres">
      <dgm:prSet presAssocID="{D39EEDD0-5469-4879-B1AB-7309154725BE}" presName="Name9" presStyleLbl="parChTrans1D2" presStyleIdx="0" presStyleCnt="14"/>
      <dgm:spPr/>
    </dgm:pt>
    <dgm:pt modelId="{47EA49AC-6B37-4D09-933D-A95BB9E49054}" type="pres">
      <dgm:prSet presAssocID="{D39EEDD0-5469-4879-B1AB-7309154725BE}" presName="connTx" presStyleLbl="parChTrans1D2" presStyleIdx="0" presStyleCnt="14"/>
      <dgm:spPr/>
    </dgm:pt>
    <dgm:pt modelId="{CEFD3ABB-A148-4659-AB0E-4656EB221928}" type="pres">
      <dgm:prSet presAssocID="{85CE70EC-73D3-4437-9CED-4B69F82ED3A4}" presName="node" presStyleLbl="node1" presStyleIdx="0" presStyleCnt="14" custScaleX="161519" custScaleY="132415">
        <dgm:presLayoutVars>
          <dgm:bulletEnabled val="1"/>
        </dgm:presLayoutVars>
      </dgm:prSet>
      <dgm:spPr/>
    </dgm:pt>
    <dgm:pt modelId="{C1F29138-7DE1-4C41-A6E8-2783EE5DC81A}" type="pres">
      <dgm:prSet presAssocID="{9E26A344-A3B5-40E3-BED6-4D5CAB327EE8}" presName="Name9" presStyleLbl="parChTrans1D2" presStyleIdx="1" presStyleCnt="14"/>
      <dgm:spPr/>
    </dgm:pt>
    <dgm:pt modelId="{BFE9669D-38D9-4FF4-9A83-E3C848ECB213}" type="pres">
      <dgm:prSet presAssocID="{9E26A344-A3B5-40E3-BED6-4D5CAB327EE8}" presName="connTx" presStyleLbl="parChTrans1D2" presStyleIdx="1" presStyleCnt="14"/>
      <dgm:spPr/>
    </dgm:pt>
    <dgm:pt modelId="{E10C2CF3-2CF4-41BF-BDAD-5843DFB5EF55}" type="pres">
      <dgm:prSet presAssocID="{E9FCD08D-E665-474E-A095-CF1D08FA15BF}" presName="node" presStyleLbl="node1" presStyleIdx="1" presStyleCnt="14" custScaleX="161519" custScaleY="132415">
        <dgm:presLayoutVars>
          <dgm:bulletEnabled val="1"/>
        </dgm:presLayoutVars>
      </dgm:prSet>
      <dgm:spPr/>
    </dgm:pt>
    <dgm:pt modelId="{5D531D75-48CC-4A51-ADD0-B05507344EDF}" type="pres">
      <dgm:prSet presAssocID="{C94F3B22-0F9F-4B7D-841E-D025B5084D84}" presName="Name9" presStyleLbl="parChTrans1D2" presStyleIdx="2" presStyleCnt="14"/>
      <dgm:spPr/>
    </dgm:pt>
    <dgm:pt modelId="{B26DA30A-22E1-47DE-83E5-7CC4EC45CCDE}" type="pres">
      <dgm:prSet presAssocID="{C94F3B22-0F9F-4B7D-841E-D025B5084D84}" presName="connTx" presStyleLbl="parChTrans1D2" presStyleIdx="2" presStyleCnt="14"/>
      <dgm:spPr/>
    </dgm:pt>
    <dgm:pt modelId="{4E0B716E-AFCA-485F-A39A-370BB6A95259}" type="pres">
      <dgm:prSet presAssocID="{7640D83A-34D0-40DB-8DB2-BF53435F7F38}" presName="node" presStyleLbl="node1" presStyleIdx="2" presStyleCnt="14" custScaleX="161519" custScaleY="132415">
        <dgm:presLayoutVars>
          <dgm:bulletEnabled val="1"/>
        </dgm:presLayoutVars>
      </dgm:prSet>
      <dgm:spPr/>
    </dgm:pt>
    <dgm:pt modelId="{72E7A1AB-A275-4D4B-AE08-CC53C1F66EC8}" type="pres">
      <dgm:prSet presAssocID="{5B7E15DF-50A9-474B-BB96-FDBE2A3B8E1A}" presName="Name9" presStyleLbl="parChTrans1D2" presStyleIdx="3" presStyleCnt="14"/>
      <dgm:spPr/>
    </dgm:pt>
    <dgm:pt modelId="{AF86AA88-A2D2-410D-8834-D350B8A2277D}" type="pres">
      <dgm:prSet presAssocID="{5B7E15DF-50A9-474B-BB96-FDBE2A3B8E1A}" presName="connTx" presStyleLbl="parChTrans1D2" presStyleIdx="3" presStyleCnt="14"/>
      <dgm:spPr/>
    </dgm:pt>
    <dgm:pt modelId="{0EA527FE-1619-4CA9-91AA-FC0E34539F17}" type="pres">
      <dgm:prSet presAssocID="{97A3ECCB-80A5-4DE7-A6A1-2E953034D30A}" presName="node" presStyleLbl="node1" presStyleIdx="3" presStyleCnt="14" custScaleX="161519" custScaleY="132415">
        <dgm:presLayoutVars>
          <dgm:bulletEnabled val="1"/>
        </dgm:presLayoutVars>
      </dgm:prSet>
      <dgm:spPr/>
    </dgm:pt>
    <dgm:pt modelId="{8158E67B-F2CB-42F0-BD36-A251B3EEE838}" type="pres">
      <dgm:prSet presAssocID="{A28998EE-7241-4F53-B6F8-D91512778E2A}" presName="Name9" presStyleLbl="parChTrans1D2" presStyleIdx="4" presStyleCnt="14"/>
      <dgm:spPr/>
    </dgm:pt>
    <dgm:pt modelId="{29D36B80-B90E-488B-A26B-DD9AD0770E32}" type="pres">
      <dgm:prSet presAssocID="{A28998EE-7241-4F53-B6F8-D91512778E2A}" presName="connTx" presStyleLbl="parChTrans1D2" presStyleIdx="4" presStyleCnt="14"/>
      <dgm:spPr/>
    </dgm:pt>
    <dgm:pt modelId="{E09A6A84-D132-4DCC-A9EF-25FFE8DDF7D3}" type="pres">
      <dgm:prSet presAssocID="{E9CD6B03-A9EE-4E17-8261-11BB35EE123E}" presName="node" presStyleLbl="node1" presStyleIdx="4" presStyleCnt="14" custScaleX="161519" custScaleY="132415">
        <dgm:presLayoutVars>
          <dgm:bulletEnabled val="1"/>
        </dgm:presLayoutVars>
      </dgm:prSet>
      <dgm:spPr/>
    </dgm:pt>
    <dgm:pt modelId="{4F49E84F-8EF7-4952-971C-DB54CD09910C}" type="pres">
      <dgm:prSet presAssocID="{FC2FA660-DA21-4ED6-BCBE-3B985CCB696B}" presName="Name9" presStyleLbl="parChTrans1D2" presStyleIdx="5" presStyleCnt="14"/>
      <dgm:spPr/>
    </dgm:pt>
    <dgm:pt modelId="{1972377C-8C94-49B6-9C36-8B31189841B5}" type="pres">
      <dgm:prSet presAssocID="{FC2FA660-DA21-4ED6-BCBE-3B985CCB696B}" presName="connTx" presStyleLbl="parChTrans1D2" presStyleIdx="5" presStyleCnt="14"/>
      <dgm:spPr/>
    </dgm:pt>
    <dgm:pt modelId="{22B81704-4A3E-44B8-8CFC-EAA6279079E4}" type="pres">
      <dgm:prSet presAssocID="{67817CCE-CD84-4339-BBC0-285B865582E8}" presName="node" presStyleLbl="node1" presStyleIdx="5" presStyleCnt="14" custScaleX="161519" custScaleY="132415">
        <dgm:presLayoutVars>
          <dgm:bulletEnabled val="1"/>
        </dgm:presLayoutVars>
      </dgm:prSet>
      <dgm:spPr/>
    </dgm:pt>
    <dgm:pt modelId="{DEB0E20D-9376-4DBC-8BB1-8CAE1CAE7757}" type="pres">
      <dgm:prSet presAssocID="{EE4D6067-DC2F-40F8-AD13-9F1DB1EC96F6}" presName="Name9" presStyleLbl="parChTrans1D2" presStyleIdx="6" presStyleCnt="14"/>
      <dgm:spPr/>
    </dgm:pt>
    <dgm:pt modelId="{2A8C4AEC-8A82-41B9-9F2E-3B4FAC91EFA5}" type="pres">
      <dgm:prSet presAssocID="{EE4D6067-DC2F-40F8-AD13-9F1DB1EC96F6}" presName="connTx" presStyleLbl="parChTrans1D2" presStyleIdx="6" presStyleCnt="14"/>
      <dgm:spPr/>
    </dgm:pt>
    <dgm:pt modelId="{AFAEC046-B7DC-4331-9A50-AC361A485B15}" type="pres">
      <dgm:prSet presAssocID="{FE5C0CCC-23C0-402C-B824-F1F8CCFA9742}" presName="node" presStyleLbl="node1" presStyleIdx="6" presStyleCnt="14" custScaleX="161519" custScaleY="132415">
        <dgm:presLayoutVars>
          <dgm:bulletEnabled val="1"/>
        </dgm:presLayoutVars>
      </dgm:prSet>
      <dgm:spPr/>
    </dgm:pt>
    <dgm:pt modelId="{D7A2EEEB-BFE9-4BD5-A5AD-A63B4A66A49E}" type="pres">
      <dgm:prSet presAssocID="{B8AC7A57-5A03-4FF8-AEF5-815164852612}" presName="Name9" presStyleLbl="parChTrans1D2" presStyleIdx="7" presStyleCnt="14"/>
      <dgm:spPr/>
    </dgm:pt>
    <dgm:pt modelId="{7DCCBDCC-3D8D-4781-8EF2-DB4012FB1E49}" type="pres">
      <dgm:prSet presAssocID="{B8AC7A57-5A03-4FF8-AEF5-815164852612}" presName="connTx" presStyleLbl="parChTrans1D2" presStyleIdx="7" presStyleCnt="14"/>
      <dgm:spPr/>
    </dgm:pt>
    <dgm:pt modelId="{A104D7DF-C8BA-4825-B692-FD3B598ADADF}" type="pres">
      <dgm:prSet presAssocID="{515F0AE0-E9DB-476B-AD95-67378D4173C7}" presName="node" presStyleLbl="node1" presStyleIdx="7" presStyleCnt="14" custScaleX="161519" custScaleY="132415">
        <dgm:presLayoutVars>
          <dgm:bulletEnabled val="1"/>
        </dgm:presLayoutVars>
      </dgm:prSet>
      <dgm:spPr/>
    </dgm:pt>
    <dgm:pt modelId="{9704D1C6-40FF-4835-A7F9-5C48389B1091}" type="pres">
      <dgm:prSet presAssocID="{E092F7D6-9846-4C8D-8264-58CB837304F0}" presName="Name9" presStyleLbl="parChTrans1D2" presStyleIdx="8" presStyleCnt="14"/>
      <dgm:spPr/>
    </dgm:pt>
    <dgm:pt modelId="{7B08E119-1F41-4C55-80D5-40B7459C151C}" type="pres">
      <dgm:prSet presAssocID="{E092F7D6-9846-4C8D-8264-58CB837304F0}" presName="connTx" presStyleLbl="parChTrans1D2" presStyleIdx="8" presStyleCnt="14"/>
      <dgm:spPr/>
    </dgm:pt>
    <dgm:pt modelId="{6B4CCED6-0E09-4CC3-9983-881807E78DEC}" type="pres">
      <dgm:prSet presAssocID="{1DDF5AF5-6683-4A2F-9937-F3351118A3EA}" presName="node" presStyleLbl="node1" presStyleIdx="8" presStyleCnt="14" custScaleX="167794" custScaleY="151244">
        <dgm:presLayoutVars>
          <dgm:bulletEnabled val="1"/>
        </dgm:presLayoutVars>
      </dgm:prSet>
      <dgm:spPr/>
    </dgm:pt>
    <dgm:pt modelId="{808D3116-CFE0-45D9-92DE-64231C19FC76}" type="pres">
      <dgm:prSet presAssocID="{02219D97-17B0-422D-8264-54919A1571D3}" presName="Name9" presStyleLbl="parChTrans1D2" presStyleIdx="9" presStyleCnt="14"/>
      <dgm:spPr/>
    </dgm:pt>
    <dgm:pt modelId="{1EF5CCE0-7D5B-4D76-BDB0-D43866811D38}" type="pres">
      <dgm:prSet presAssocID="{02219D97-17B0-422D-8264-54919A1571D3}" presName="connTx" presStyleLbl="parChTrans1D2" presStyleIdx="9" presStyleCnt="14"/>
      <dgm:spPr/>
    </dgm:pt>
    <dgm:pt modelId="{41FF6761-5C17-4A33-8E3E-4A478650B236}" type="pres">
      <dgm:prSet presAssocID="{EFC07A2D-72E1-487A-A344-3640A87E7F0B}" presName="node" presStyleLbl="node1" presStyleIdx="9" presStyleCnt="14" custScaleX="161519" custScaleY="132415">
        <dgm:presLayoutVars>
          <dgm:bulletEnabled val="1"/>
        </dgm:presLayoutVars>
      </dgm:prSet>
      <dgm:spPr/>
    </dgm:pt>
    <dgm:pt modelId="{676B3FDD-3E97-4DD3-A594-CA5502245DC3}" type="pres">
      <dgm:prSet presAssocID="{E9F17CF6-8E3A-496D-8487-2F0AC039BE1B}" presName="Name9" presStyleLbl="parChTrans1D2" presStyleIdx="10" presStyleCnt="14"/>
      <dgm:spPr/>
    </dgm:pt>
    <dgm:pt modelId="{3E5B0680-F846-4C96-A100-E2D42C34CD09}" type="pres">
      <dgm:prSet presAssocID="{E9F17CF6-8E3A-496D-8487-2F0AC039BE1B}" presName="connTx" presStyleLbl="parChTrans1D2" presStyleIdx="10" presStyleCnt="14"/>
      <dgm:spPr/>
    </dgm:pt>
    <dgm:pt modelId="{48E0FEFE-D642-4B37-BFE3-D8369EFC7CB7}" type="pres">
      <dgm:prSet presAssocID="{35ADD72D-78BA-4134-AAC0-29010ECB2B88}" presName="node" presStyleLbl="node1" presStyleIdx="10" presStyleCnt="14" custScaleX="161519" custScaleY="132415">
        <dgm:presLayoutVars>
          <dgm:bulletEnabled val="1"/>
        </dgm:presLayoutVars>
      </dgm:prSet>
      <dgm:spPr/>
    </dgm:pt>
    <dgm:pt modelId="{5CFB22D7-DBC3-4117-8B2A-154EF7C456FD}" type="pres">
      <dgm:prSet presAssocID="{50EC21F2-2A12-4DF8-A5A6-BC636FE457F2}" presName="Name9" presStyleLbl="parChTrans1D2" presStyleIdx="11" presStyleCnt="14"/>
      <dgm:spPr/>
    </dgm:pt>
    <dgm:pt modelId="{0C8E1CDD-9296-4D1C-BE7A-E09368BBA04D}" type="pres">
      <dgm:prSet presAssocID="{50EC21F2-2A12-4DF8-A5A6-BC636FE457F2}" presName="connTx" presStyleLbl="parChTrans1D2" presStyleIdx="11" presStyleCnt="14"/>
      <dgm:spPr/>
    </dgm:pt>
    <dgm:pt modelId="{6C01C5B0-E1D6-4624-8722-90227F32624E}" type="pres">
      <dgm:prSet presAssocID="{F2F41309-C97F-4989-83F2-209DCC0098D9}" presName="node" presStyleLbl="node1" presStyleIdx="11" presStyleCnt="14" custScaleX="161519" custScaleY="132415">
        <dgm:presLayoutVars>
          <dgm:bulletEnabled val="1"/>
        </dgm:presLayoutVars>
      </dgm:prSet>
      <dgm:spPr/>
    </dgm:pt>
    <dgm:pt modelId="{46D44666-4EAF-4533-8637-736E722467E0}" type="pres">
      <dgm:prSet presAssocID="{C2CF2A8D-2C1E-487E-A704-0062FA5A55E0}" presName="Name9" presStyleLbl="parChTrans1D2" presStyleIdx="12" presStyleCnt="14"/>
      <dgm:spPr/>
    </dgm:pt>
    <dgm:pt modelId="{9C11D67D-8914-426A-B920-BD2382760D73}" type="pres">
      <dgm:prSet presAssocID="{C2CF2A8D-2C1E-487E-A704-0062FA5A55E0}" presName="connTx" presStyleLbl="parChTrans1D2" presStyleIdx="12" presStyleCnt="14"/>
      <dgm:spPr/>
    </dgm:pt>
    <dgm:pt modelId="{3B344BEE-DCDD-45D9-9490-6B3FD6C7F8EE}" type="pres">
      <dgm:prSet presAssocID="{AEE6BEB1-9ED0-436B-86E8-72C17F562BF1}" presName="node" presStyleLbl="node1" presStyleIdx="12" presStyleCnt="14" custScaleX="161519" custScaleY="132415">
        <dgm:presLayoutVars>
          <dgm:bulletEnabled val="1"/>
        </dgm:presLayoutVars>
      </dgm:prSet>
      <dgm:spPr/>
    </dgm:pt>
    <dgm:pt modelId="{7505314F-A896-4DF7-99C4-3C80B8A46F82}" type="pres">
      <dgm:prSet presAssocID="{4FD5FF69-060F-4E1A-BB02-D3C586A1CE2C}" presName="Name9" presStyleLbl="parChTrans1D2" presStyleIdx="13" presStyleCnt="14"/>
      <dgm:spPr/>
    </dgm:pt>
    <dgm:pt modelId="{8FE92FC1-302D-4DB9-8C9D-342F997A4E1A}" type="pres">
      <dgm:prSet presAssocID="{4FD5FF69-060F-4E1A-BB02-D3C586A1CE2C}" presName="connTx" presStyleLbl="parChTrans1D2" presStyleIdx="13" presStyleCnt="14"/>
      <dgm:spPr/>
    </dgm:pt>
    <dgm:pt modelId="{91CACDF0-640A-4DEE-B1BC-E1D4ED2F3535}" type="pres">
      <dgm:prSet presAssocID="{18BAB6F4-54BE-4396-9098-E8070A4105FD}" presName="node" presStyleLbl="node1" presStyleIdx="13" presStyleCnt="14" custScaleX="161519" custScaleY="132415">
        <dgm:presLayoutVars>
          <dgm:bulletEnabled val="1"/>
        </dgm:presLayoutVars>
      </dgm:prSet>
      <dgm:spPr/>
    </dgm:pt>
  </dgm:ptLst>
  <dgm:cxnLst>
    <dgm:cxn modelId="{70B2E5FA-1B9F-49C6-8E84-83D7E7478A24}" type="presOf" srcId="{A28998EE-7241-4F53-B6F8-D91512778E2A}" destId="{8158E67B-F2CB-42F0-BD36-A251B3EEE838}" srcOrd="0" destOrd="0" presId="urn:microsoft.com/office/officeart/2005/8/layout/radial1"/>
    <dgm:cxn modelId="{E500A99B-01DF-435F-87DF-760C6140ABBE}" type="presOf" srcId="{50EC21F2-2A12-4DF8-A5A6-BC636FE457F2}" destId="{5CFB22D7-DBC3-4117-8B2A-154EF7C456FD}" srcOrd="0" destOrd="0" presId="urn:microsoft.com/office/officeart/2005/8/layout/radial1"/>
    <dgm:cxn modelId="{88FBB3A6-DEA5-467A-9343-9B556C5F185B}" srcId="{7725260E-17E9-4C1E-ACF7-BD6D6D77C9A7}" destId="{18BAB6F4-54BE-4396-9098-E8070A4105FD}" srcOrd="13" destOrd="0" parTransId="{4FD5FF69-060F-4E1A-BB02-D3C586A1CE2C}" sibTransId="{E956DAA7-5AA1-4E8A-880A-74B92516A2FC}"/>
    <dgm:cxn modelId="{41194794-4158-4F1F-A5C0-E98360DA9044}" srcId="{7725260E-17E9-4C1E-ACF7-BD6D6D77C9A7}" destId="{35ADD72D-78BA-4134-AAC0-29010ECB2B88}" srcOrd="10" destOrd="0" parTransId="{E9F17CF6-8E3A-496D-8487-2F0AC039BE1B}" sibTransId="{E9E27169-6010-4533-8FD8-5D3FEE820FB4}"/>
    <dgm:cxn modelId="{FB6BE4A2-65E9-480C-9F86-2EA78A3F5C0F}" type="presOf" srcId="{C94F3B22-0F9F-4B7D-841E-D025B5084D84}" destId="{5D531D75-48CC-4A51-ADD0-B05507344EDF}" srcOrd="0" destOrd="0" presId="urn:microsoft.com/office/officeart/2005/8/layout/radial1"/>
    <dgm:cxn modelId="{22CAA379-F28B-4A6D-BF15-883AC6CA19CB}" type="presOf" srcId="{E9F17CF6-8E3A-496D-8487-2F0AC039BE1B}" destId="{3E5B0680-F846-4C96-A100-E2D42C34CD09}" srcOrd="1" destOrd="0" presId="urn:microsoft.com/office/officeart/2005/8/layout/radial1"/>
    <dgm:cxn modelId="{A20F0062-88BC-4531-842C-B7F8BE922657}" type="presOf" srcId="{7640D83A-34D0-40DB-8DB2-BF53435F7F38}" destId="{4E0B716E-AFCA-485F-A39A-370BB6A95259}" srcOrd="0" destOrd="0" presId="urn:microsoft.com/office/officeart/2005/8/layout/radial1"/>
    <dgm:cxn modelId="{1E01201A-07BC-4FEF-A24B-83F10C8D5F13}" srcId="{7725260E-17E9-4C1E-ACF7-BD6D6D77C9A7}" destId="{EFC07A2D-72E1-487A-A344-3640A87E7F0B}" srcOrd="9" destOrd="0" parTransId="{02219D97-17B0-422D-8264-54919A1571D3}" sibTransId="{6A85837D-665C-49E6-A651-82666D1DC57C}"/>
    <dgm:cxn modelId="{300A1568-2DF2-4C7A-A62B-BC0CF100AFD5}" type="presOf" srcId="{A28998EE-7241-4F53-B6F8-D91512778E2A}" destId="{29D36B80-B90E-488B-A26B-DD9AD0770E32}" srcOrd="1" destOrd="0" presId="urn:microsoft.com/office/officeart/2005/8/layout/radial1"/>
    <dgm:cxn modelId="{BDCAF36A-B8A3-4950-B63F-ABE07C422670}" type="presOf" srcId="{B8AC7A57-5A03-4FF8-AEF5-815164852612}" destId="{7DCCBDCC-3D8D-4781-8EF2-DB4012FB1E49}" srcOrd="1" destOrd="0" presId="urn:microsoft.com/office/officeart/2005/8/layout/radial1"/>
    <dgm:cxn modelId="{6AFC9747-F859-4952-9513-50C039E3C6A5}" type="presOf" srcId="{FE5C0CCC-23C0-402C-B824-F1F8CCFA9742}" destId="{AFAEC046-B7DC-4331-9A50-AC361A485B15}" srcOrd="0" destOrd="0" presId="urn:microsoft.com/office/officeart/2005/8/layout/radial1"/>
    <dgm:cxn modelId="{701E15DF-606C-44E2-8EA9-0BE516DF7244}" type="presOf" srcId="{5B7E15DF-50A9-474B-BB96-FDBE2A3B8E1A}" destId="{AF86AA88-A2D2-410D-8834-D350B8A2277D}" srcOrd="1" destOrd="0" presId="urn:microsoft.com/office/officeart/2005/8/layout/radial1"/>
    <dgm:cxn modelId="{ABD002C1-2DB9-4A74-B9C1-31773866A73F}" type="presOf" srcId="{F2F41309-C97F-4989-83F2-209DCC0098D9}" destId="{6C01C5B0-E1D6-4624-8722-90227F32624E}" srcOrd="0" destOrd="0" presId="urn:microsoft.com/office/officeart/2005/8/layout/radial1"/>
    <dgm:cxn modelId="{F0A456E3-EE50-4AB9-A865-1A81D581FE0B}" type="presOf" srcId="{E9FCD08D-E665-474E-A095-CF1D08FA15BF}" destId="{E10C2CF3-2CF4-41BF-BDAD-5843DFB5EF55}" srcOrd="0" destOrd="0" presId="urn:microsoft.com/office/officeart/2005/8/layout/radial1"/>
    <dgm:cxn modelId="{D2DC2005-9239-4388-8D05-317947D32650}" type="presOf" srcId="{AEE6BEB1-9ED0-436B-86E8-72C17F562BF1}" destId="{3B344BEE-DCDD-45D9-9490-6B3FD6C7F8EE}" srcOrd="0" destOrd="0" presId="urn:microsoft.com/office/officeart/2005/8/layout/radial1"/>
    <dgm:cxn modelId="{68ECCF55-593A-49BB-8CC2-0FE2AFC33993}" srcId="{7725260E-17E9-4C1E-ACF7-BD6D6D77C9A7}" destId="{515F0AE0-E9DB-476B-AD95-67378D4173C7}" srcOrd="7" destOrd="0" parTransId="{B8AC7A57-5A03-4FF8-AEF5-815164852612}" sibTransId="{6D609989-EF2E-4720-866E-F6E7986A6B2D}"/>
    <dgm:cxn modelId="{2C6CC273-06FD-41BE-B913-45EFA05A3BFB}" type="presOf" srcId="{D39EEDD0-5469-4879-B1AB-7309154725BE}" destId="{47EA49AC-6B37-4D09-933D-A95BB9E49054}" srcOrd="1" destOrd="0" presId="urn:microsoft.com/office/officeart/2005/8/layout/radial1"/>
    <dgm:cxn modelId="{E8C50139-D2AF-4317-AB5E-72CA402B31D7}" type="presOf" srcId="{7725260E-17E9-4C1E-ACF7-BD6D6D77C9A7}" destId="{A6FFCD69-33B3-46BF-A661-C69779A52AB1}" srcOrd="0" destOrd="0" presId="urn:microsoft.com/office/officeart/2005/8/layout/radial1"/>
    <dgm:cxn modelId="{E50EC698-E790-40D3-A2C6-EC04FBD75667}" type="presOf" srcId="{97A3ECCB-80A5-4DE7-A6A1-2E953034D30A}" destId="{0EA527FE-1619-4CA9-91AA-FC0E34539F17}" srcOrd="0" destOrd="0" presId="urn:microsoft.com/office/officeart/2005/8/layout/radial1"/>
    <dgm:cxn modelId="{D7BF0BB0-159B-4CAC-A895-6046EB42DFF3}" type="presOf" srcId="{E9CD6B03-A9EE-4E17-8261-11BB35EE123E}" destId="{E09A6A84-D132-4DCC-A9EF-25FFE8DDF7D3}" srcOrd="0" destOrd="0" presId="urn:microsoft.com/office/officeart/2005/8/layout/radial1"/>
    <dgm:cxn modelId="{C4EDCAB8-763E-46EF-B4C0-7CAFFBB6A981}" srcId="{7725260E-17E9-4C1E-ACF7-BD6D6D77C9A7}" destId="{E9CD6B03-A9EE-4E17-8261-11BB35EE123E}" srcOrd="4" destOrd="0" parTransId="{A28998EE-7241-4F53-B6F8-D91512778E2A}" sibTransId="{56446F77-58BB-46C0-ACB3-9C73B02F0132}"/>
    <dgm:cxn modelId="{2B37CF91-5BAE-492B-B699-892752C9F4D6}" type="presOf" srcId="{50EC21F2-2A12-4DF8-A5A6-BC636FE457F2}" destId="{0C8E1CDD-9296-4D1C-BE7A-E09368BBA04D}" srcOrd="1" destOrd="0" presId="urn:microsoft.com/office/officeart/2005/8/layout/radial1"/>
    <dgm:cxn modelId="{D7FB59B7-23C4-41C4-9922-9D062403A91E}" type="presOf" srcId="{515F0AE0-E9DB-476B-AD95-67378D4173C7}" destId="{A104D7DF-C8BA-4825-B692-FD3B598ADADF}" srcOrd="0" destOrd="0" presId="urn:microsoft.com/office/officeart/2005/8/layout/radial1"/>
    <dgm:cxn modelId="{D57A3C85-239E-4929-8FEA-D177935726A5}" type="presOf" srcId="{C2CF2A8D-2C1E-487E-A704-0062FA5A55E0}" destId="{46D44666-4EAF-4533-8637-736E722467E0}" srcOrd="0" destOrd="0" presId="urn:microsoft.com/office/officeart/2005/8/layout/radial1"/>
    <dgm:cxn modelId="{C77F2E06-5D81-4114-A8E6-434CEF46824C}" type="presOf" srcId="{67817CCE-CD84-4339-BBC0-285B865582E8}" destId="{22B81704-4A3E-44B8-8CFC-EAA6279079E4}" srcOrd="0" destOrd="0" presId="urn:microsoft.com/office/officeart/2005/8/layout/radial1"/>
    <dgm:cxn modelId="{B3733103-65F1-44F7-B618-3D6ACDD27EF9}" srcId="{7725260E-17E9-4C1E-ACF7-BD6D6D77C9A7}" destId="{67817CCE-CD84-4339-BBC0-285B865582E8}" srcOrd="5" destOrd="0" parTransId="{FC2FA660-DA21-4ED6-BCBE-3B985CCB696B}" sibTransId="{D4FF41A1-CC14-415F-89C4-66711BA74DA3}"/>
    <dgm:cxn modelId="{F65000D0-EBCC-45A4-8644-1ACA6276BEF6}" type="presOf" srcId="{D39EEDD0-5469-4879-B1AB-7309154725BE}" destId="{C4680F6B-FEBE-4DDA-8615-2A39FD4F6308}" srcOrd="0" destOrd="0" presId="urn:microsoft.com/office/officeart/2005/8/layout/radial1"/>
    <dgm:cxn modelId="{CEABFFE8-6579-4F1F-8957-8E4B0269886D}" type="presOf" srcId="{E9F17CF6-8E3A-496D-8487-2F0AC039BE1B}" destId="{676B3FDD-3E97-4DD3-A594-CA5502245DC3}" srcOrd="0" destOrd="0" presId="urn:microsoft.com/office/officeart/2005/8/layout/radial1"/>
    <dgm:cxn modelId="{E2C72753-269D-4AB6-8645-11243CE28AE6}" type="presOf" srcId="{85CE70EC-73D3-4437-9CED-4B69F82ED3A4}" destId="{CEFD3ABB-A148-4659-AB0E-4656EB221928}" srcOrd="0" destOrd="0" presId="urn:microsoft.com/office/officeart/2005/8/layout/radial1"/>
    <dgm:cxn modelId="{33884EF9-1B2E-4DA9-8B30-B8201A7F1E2B}" type="presOf" srcId="{EE4D6067-DC2F-40F8-AD13-9F1DB1EC96F6}" destId="{DEB0E20D-9376-4DBC-8BB1-8CAE1CAE7757}" srcOrd="0" destOrd="0" presId="urn:microsoft.com/office/officeart/2005/8/layout/radial1"/>
    <dgm:cxn modelId="{7FE4D3BE-9BD5-41E6-99EE-7FFF7ED36965}" type="presOf" srcId="{E092F7D6-9846-4C8D-8264-58CB837304F0}" destId="{9704D1C6-40FF-4835-A7F9-5C48389B1091}" srcOrd="0" destOrd="0" presId="urn:microsoft.com/office/officeart/2005/8/layout/radial1"/>
    <dgm:cxn modelId="{E8619C21-7B87-4DB1-9911-8C8C8688FCAD}" srcId="{7725260E-17E9-4C1E-ACF7-BD6D6D77C9A7}" destId="{F2F41309-C97F-4989-83F2-209DCC0098D9}" srcOrd="11" destOrd="0" parTransId="{50EC21F2-2A12-4DF8-A5A6-BC636FE457F2}" sibTransId="{A4A60613-9BEF-4977-BDC9-B61382D6DA13}"/>
    <dgm:cxn modelId="{FE8EE492-87FD-4265-98B7-35BEB43EEEA4}" srcId="{7725260E-17E9-4C1E-ACF7-BD6D6D77C9A7}" destId="{7640D83A-34D0-40DB-8DB2-BF53435F7F38}" srcOrd="2" destOrd="0" parTransId="{C94F3B22-0F9F-4B7D-841E-D025B5084D84}" sibTransId="{D856699C-9ED6-4385-8155-3AAD7BD14F7B}"/>
    <dgm:cxn modelId="{CCF02A52-0BCF-455A-A895-FAD1E4578656}" type="presOf" srcId="{FC2FA660-DA21-4ED6-BCBE-3B985CCB696B}" destId="{1972377C-8C94-49B6-9C36-8B31189841B5}" srcOrd="1" destOrd="0" presId="urn:microsoft.com/office/officeart/2005/8/layout/radial1"/>
    <dgm:cxn modelId="{ADE05922-19AB-499D-87E8-DEE4AC8AD85C}" type="presOf" srcId="{1DDF5AF5-6683-4A2F-9937-F3351118A3EA}" destId="{6B4CCED6-0E09-4CC3-9983-881807E78DEC}" srcOrd="0" destOrd="0" presId="urn:microsoft.com/office/officeart/2005/8/layout/radial1"/>
    <dgm:cxn modelId="{84ED7D9D-E31E-460C-A986-50F4A4A34F78}" type="presOf" srcId="{4FD5FF69-060F-4E1A-BB02-D3C586A1CE2C}" destId="{7505314F-A896-4DF7-99C4-3C80B8A46F82}" srcOrd="0" destOrd="0" presId="urn:microsoft.com/office/officeart/2005/8/layout/radial1"/>
    <dgm:cxn modelId="{D6D00908-7B32-4B12-9463-02392C4E3A16}" type="presOf" srcId="{E092F7D6-9846-4C8D-8264-58CB837304F0}" destId="{7B08E119-1F41-4C55-80D5-40B7459C151C}" srcOrd="1" destOrd="0" presId="urn:microsoft.com/office/officeart/2005/8/layout/radial1"/>
    <dgm:cxn modelId="{4AA641D0-E108-404F-84E7-D35EA1611D7D}" srcId="{7725260E-17E9-4C1E-ACF7-BD6D6D77C9A7}" destId="{97A3ECCB-80A5-4DE7-A6A1-2E953034D30A}" srcOrd="3" destOrd="0" parTransId="{5B7E15DF-50A9-474B-BB96-FDBE2A3B8E1A}" sibTransId="{4C17EAC8-535D-4E8C-8749-3EBFFB72B032}"/>
    <dgm:cxn modelId="{26A241E3-B812-433E-8083-887650E5311F}" type="presOf" srcId="{02219D97-17B0-422D-8264-54919A1571D3}" destId="{808D3116-CFE0-45D9-92DE-64231C19FC76}" srcOrd="0" destOrd="0" presId="urn:microsoft.com/office/officeart/2005/8/layout/radial1"/>
    <dgm:cxn modelId="{FB36DA31-E17B-45D8-8801-554FC6F53945}" type="presOf" srcId="{02219D97-17B0-422D-8264-54919A1571D3}" destId="{1EF5CCE0-7D5B-4D76-BDB0-D43866811D38}" srcOrd="1" destOrd="0" presId="urn:microsoft.com/office/officeart/2005/8/layout/radial1"/>
    <dgm:cxn modelId="{27B88CFD-9443-4ED5-A281-29CD708329B4}" type="presOf" srcId="{C94F3B22-0F9F-4B7D-841E-D025B5084D84}" destId="{B26DA30A-22E1-47DE-83E5-7CC4EC45CCDE}" srcOrd="1" destOrd="0" presId="urn:microsoft.com/office/officeart/2005/8/layout/radial1"/>
    <dgm:cxn modelId="{EE1F407C-DCA6-44E8-B1D8-591D17A77315}" type="presOf" srcId="{4FD5FF69-060F-4E1A-BB02-D3C586A1CE2C}" destId="{8FE92FC1-302D-4DB9-8C9D-342F997A4E1A}" srcOrd="1" destOrd="0" presId="urn:microsoft.com/office/officeart/2005/8/layout/radial1"/>
    <dgm:cxn modelId="{1E2FC5D9-0BA7-4522-BAEB-6810CA1B2461}" srcId="{7725260E-17E9-4C1E-ACF7-BD6D6D77C9A7}" destId="{FE5C0CCC-23C0-402C-B824-F1F8CCFA9742}" srcOrd="6" destOrd="0" parTransId="{EE4D6067-DC2F-40F8-AD13-9F1DB1EC96F6}" sibTransId="{87FAB36D-E30E-4F1B-B916-1BE4A9564B3E}"/>
    <dgm:cxn modelId="{EC0BCA90-79BC-4DF5-8A8B-14244D0F388D}" type="presOf" srcId="{18BAB6F4-54BE-4396-9098-E8070A4105FD}" destId="{91CACDF0-640A-4DEE-B1BC-E1D4ED2F3535}" srcOrd="0" destOrd="0" presId="urn:microsoft.com/office/officeart/2005/8/layout/radial1"/>
    <dgm:cxn modelId="{3F828592-2E34-4C81-9F6E-A76B653D7F7A}" type="presOf" srcId="{EFC07A2D-72E1-487A-A344-3640A87E7F0B}" destId="{41FF6761-5C17-4A33-8E3E-4A478650B236}" srcOrd="0" destOrd="0" presId="urn:microsoft.com/office/officeart/2005/8/layout/radial1"/>
    <dgm:cxn modelId="{C4FAB637-5D36-4EDA-B468-A937970B10CC}" type="presOf" srcId="{EE4D6067-DC2F-40F8-AD13-9F1DB1EC96F6}" destId="{2A8C4AEC-8A82-41B9-9F2E-3B4FAC91EFA5}" srcOrd="1" destOrd="0" presId="urn:microsoft.com/office/officeart/2005/8/layout/radial1"/>
    <dgm:cxn modelId="{341E941D-1C3E-4F38-9115-CFE72FDA37F3}" srcId="{7725260E-17E9-4C1E-ACF7-BD6D6D77C9A7}" destId="{AEE6BEB1-9ED0-436B-86E8-72C17F562BF1}" srcOrd="12" destOrd="0" parTransId="{C2CF2A8D-2C1E-487E-A704-0062FA5A55E0}" sibTransId="{2C212BEA-1D9E-44BB-A188-53A700F622E8}"/>
    <dgm:cxn modelId="{BD916906-FBA7-43AE-8C89-F6EFF54CBCCD}" type="presOf" srcId="{B8AC7A57-5A03-4FF8-AEF5-815164852612}" destId="{D7A2EEEB-BFE9-4BD5-A5AD-A63B4A66A49E}" srcOrd="0" destOrd="0" presId="urn:microsoft.com/office/officeart/2005/8/layout/radial1"/>
    <dgm:cxn modelId="{AE5BF369-B835-49CB-9B0F-8229991A8263}" srcId="{7725260E-17E9-4C1E-ACF7-BD6D6D77C9A7}" destId="{85CE70EC-73D3-4437-9CED-4B69F82ED3A4}" srcOrd="0" destOrd="0" parTransId="{D39EEDD0-5469-4879-B1AB-7309154725BE}" sibTransId="{202D021D-BC94-4830-AC53-1ADFABD5E2BB}"/>
    <dgm:cxn modelId="{8507F1BA-79D8-40D4-8BEC-9E602DC30E16}" type="presOf" srcId="{C2CF2A8D-2C1E-487E-A704-0062FA5A55E0}" destId="{9C11D67D-8914-426A-B920-BD2382760D73}" srcOrd="1" destOrd="0" presId="urn:microsoft.com/office/officeart/2005/8/layout/radial1"/>
    <dgm:cxn modelId="{5E7BA4DF-57AE-4B0C-96F7-AD79AA81251B}" srcId="{7725260E-17E9-4C1E-ACF7-BD6D6D77C9A7}" destId="{E9FCD08D-E665-474E-A095-CF1D08FA15BF}" srcOrd="1" destOrd="0" parTransId="{9E26A344-A3B5-40E3-BED6-4D5CAB327EE8}" sibTransId="{7FA54305-EE53-4B33-BD52-4EA18B53BEA1}"/>
    <dgm:cxn modelId="{8E0D7D2E-0995-4AD0-83DF-D8731BF2ADC8}" type="presOf" srcId="{9E26A344-A3B5-40E3-BED6-4D5CAB327EE8}" destId="{BFE9669D-38D9-4FF4-9A83-E3C848ECB213}" srcOrd="1" destOrd="0" presId="urn:microsoft.com/office/officeart/2005/8/layout/radial1"/>
    <dgm:cxn modelId="{4FA2D318-E1B3-4403-8034-B36ED98C24A0}" type="presOf" srcId="{5B7E15DF-50A9-474B-BB96-FDBE2A3B8E1A}" destId="{72E7A1AB-A275-4D4B-AE08-CC53C1F66EC8}" srcOrd="0" destOrd="0" presId="urn:microsoft.com/office/officeart/2005/8/layout/radial1"/>
    <dgm:cxn modelId="{F1D18CF3-F8CF-4FE9-B2C1-7E8A5DD6A5E6}" type="presOf" srcId="{9E26A344-A3B5-40E3-BED6-4D5CAB327EE8}" destId="{C1F29138-7DE1-4C41-A6E8-2783EE5DC81A}" srcOrd="0" destOrd="0" presId="urn:microsoft.com/office/officeart/2005/8/layout/radial1"/>
    <dgm:cxn modelId="{6445A80F-1B88-43A9-B12E-7C3090D14F7F}" srcId="{E72F8714-5317-44CA-AE5C-949F8894DB40}" destId="{7725260E-17E9-4C1E-ACF7-BD6D6D77C9A7}" srcOrd="0" destOrd="0" parTransId="{17B752E8-129D-4F6F-9B39-A0F0648553A5}" sibTransId="{30C2E609-4738-4C4B-8BA0-5147A6A87C5E}"/>
    <dgm:cxn modelId="{4B1170E5-5BEE-4EE3-AB1D-49D8477F5245}" type="presOf" srcId="{FC2FA660-DA21-4ED6-BCBE-3B985CCB696B}" destId="{4F49E84F-8EF7-4952-971C-DB54CD09910C}" srcOrd="0" destOrd="0" presId="urn:microsoft.com/office/officeart/2005/8/layout/radial1"/>
    <dgm:cxn modelId="{E8ABCAEB-989A-4B02-81F6-C1333CBE7B2D}" type="presOf" srcId="{E72F8714-5317-44CA-AE5C-949F8894DB40}" destId="{74A039F6-91B1-4726-879A-97C7B28DE936}" srcOrd="0" destOrd="0" presId="urn:microsoft.com/office/officeart/2005/8/layout/radial1"/>
    <dgm:cxn modelId="{3316DBDA-0FCD-4B72-9281-6A8CDE4733A5}" srcId="{7725260E-17E9-4C1E-ACF7-BD6D6D77C9A7}" destId="{1DDF5AF5-6683-4A2F-9937-F3351118A3EA}" srcOrd="8" destOrd="0" parTransId="{E092F7D6-9846-4C8D-8264-58CB837304F0}" sibTransId="{2C522DDD-F6BB-4B21-96E4-DA094CFA1AD4}"/>
    <dgm:cxn modelId="{0F401BE3-A04D-49C9-8567-220ED1374045}" type="presOf" srcId="{35ADD72D-78BA-4134-AAC0-29010ECB2B88}" destId="{48E0FEFE-D642-4B37-BFE3-D8369EFC7CB7}" srcOrd="0" destOrd="0" presId="urn:microsoft.com/office/officeart/2005/8/layout/radial1"/>
    <dgm:cxn modelId="{F2AB7935-269F-45C8-8000-8953E0A960EA}" type="presParOf" srcId="{74A039F6-91B1-4726-879A-97C7B28DE936}" destId="{A6FFCD69-33B3-46BF-A661-C69779A52AB1}" srcOrd="0" destOrd="0" presId="urn:microsoft.com/office/officeart/2005/8/layout/radial1"/>
    <dgm:cxn modelId="{9B99BC3F-8840-45B4-A4A0-5018DEA75CB7}" type="presParOf" srcId="{74A039F6-91B1-4726-879A-97C7B28DE936}" destId="{C4680F6B-FEBE-4DDA-8615-2A39FD4F6308}" srcOrd="1" destOrd="0" presId="urn:microsoft.com/office/officeart/2005/8/layout/radial1"/>
    <dgm:cxn modelId="{A6FD7074-A189-4BCB-B91D-C66B14264E92}" type="presParOf" srcId="{C4680F6B-FEBE-4DDA-8615-2A39FD4F6308}" destId="{47EA49AC-6B37-4D09-933D-A95BB9E49054}" srcOrd="0" destOrd="0" presId="urn:microsoft.com/office/officeart/2005/8/layout/radial1"/>
    <dgm:cxn modelId="{3BCCDFC9-0D91-4937-BF33-FB855D269AE5}" type="presParOf" srcId="{74A039F6-91B1-4726-879A-97C7B28DE936}" destId="{CEFD3ABB-A148-4659-AB0E-4656EB221928}" srcOrd="2" destOrd="0" presId="urn:microsoft.com/office/officeart/2005/8/layout/radial1"/>
    <dgm:cxn modelId="{B9E9CD5B-6439-4EB4-B5B2-51DA1B18F876}" type="presParOf" srcId="{74A039F6-91B1-4726-879A-97C7B28DE936}" destId="{C1F29138-7DE1-4C41-A6E8-2783EE5DC81A}" srcOrd="3" destOrd="0" presId="urn:microsoft.com/office/officeart/2005/8/layout/radial1"/>
    <dgm:cxn modelId="{CA44C39B-4707-405E-8B05-39441F8BEDED}" type="presParOf" srcId="{C1F29138-7DE1-4C41-A6E8-2783EE5DC81A}" destId="{BFE9669D-38D9-4FF4-9A83-E3C848ECB213}" srcOrd="0" destOrd="0" presId="urn:microsoft.com/office/officeart/2005/8/layout/radial1"/>
    <dgm:cxn modelId="{5743F698-F1C7-4D3F-B2E7-FC29285B7C35}" type="presParOf" srcId="{74A039F6-91B1-4726-879A-97C7B28DE936}" destId="{E10C2CF3-2CF4-41BF-BDAD-5843DFB5EF55}" srcOrd="4" destOrd="0" presId="urn:microsoft.com/office/officeart/2005/8/layout/radial1"/>
    <dgm:cxn modelId="{48193D8C-3D61-4437-9EF4-34C5062CA423}" type="presParOf" srcId="{74A039F6-91B1-4726-879A-97C7B28DE936}" destId="{5D531D75-48CC-4A51-ADD0-B05507344EDF}" srcOrd="5" destOrd="0" presId="urn:microsoft.com/office/officeart/2005/8/layout/radial1"/>
    <dgm:cxn modelId="{44891530-7ED5-49C0-AFFF-DB03ED471516}" type="presParOf" srcId="{5D531D75-48CC-4A51-ADD0-B05507344EDF}" destId="{B26DA30A-22E1-47DE-83E5-7CC4EC45CCDE}" srcOrd="0" destOrd="0" presId="urn:microsoft.com/office/officeart/2005/8/layout/radial1"/>
    <dgm:cxn modelId="{FB7741A8-2B68-4DC5-8F37-0009553EB126}" type="presParOf" srcId="{74A039F6-91B1-4726-879A-97C7B28DE936}" destId="{4E0B716E-AFCA-485F-A39A-370BB6A95259}" srcOrd="6" destOrd="0" presId="urn:microsoft.com/office/officeart/2005/8/layout/radial1"/>
    <dgm:cxn modelId="{72FA3BF2-5434-456B-BB0B-37BBE82F1FBA}" type="presParOf" srcId="{74A039F6-91B1-4726-879A-97C7B28DE936}" destId="{72E7A1AB-A275-4D4B-AE08-CC53C1F66EC8}" srcOrd="7" destOrd="0" presId="urn:microsoft.com/office/officeart/2005/8/layout/radial1"/>
    <dgm:cxn modelId="{DF9136DA-60C4-43D1-A207-8B930F90CC0B}" type="presParOf" srcId="{72E7A1AB-A275-4D4B-AE08-CC53C1F66EC8}" destId="{AF86AA88-A2D2-410D-8834-D350B8A2277D}" srcOrd="0" destOrd="0" presId="urn:microsoft.com/office/officeart/2005/8/layout/radial1"/>
    <dgm:cxn modelId="{E3AD25E5-306E-4F68-A84C-78E38CFAE2B8}" type="presParOf" srcId="{74A039F6-91B1-4726-879A-97C7B28DE936}" destId="{0EA527FE-1619-4CA9-91AA-FC0E34539F17}" srcOrd="8" destOrd="0" presId="urn:microsoft.com/office/officeart/2005/8/layout/radial1"/>
    <dgm:cxn modelId="{6F9CD2D0-4EAE-449F-9B5E-BD6AF225E772}" type="presParOf" srcId="{74A039F6-91B1-4726-879A-97C7B28DE936}" destId="{8158E67B-F2CB-42F0-BD36-A251B3EEE838}" srcOrd="9" destOrd="0" presId="urn:microsoft.com/office/officeart/2005/8/layout/radial1"/>
    <dgm:cxn modelId="{53021071-0AF1-42B3-91F0-25069994F524}" type="presParOf" srcId="{8158E67B-F2CB-42F0-BD36-A251B3EEE838}" destId="{29D36B80-B90E-488B-A26B-DD9AD0770E32}" srcOrd="0" destOrd="0" presId="urn:microsoft.com/office/officeart/2005/8/layout/radial1"/>
    <dgm:cxn modelId="{11F4B161-46E2-443E-834E-E879BCBDE8E6}" type="presParOf" srcId="{74A039F6-91B1-4726-879A-97C7B28DE936}" destId="{E09A6A84-D132-4DCC-A9EF-25FFE8DDF7D3}" srcOrd="10" destOrd="0" presId="urn:microsoft.com/office/officeart/2005/8/layout/radial1"/>
    <dgm:cxn modelId="{ED47EE8C-A2D5-462B-85CD-B619B56AA04B}" type="presParOf" srcId="{74A039F6-91B1-4726-879A-97C7B28DE936}" destId="{4F49E84F-8EF7-4952-971C-DB54CD09910C}" srcOrd="11" destOrd="0" presId="urn:microsoft.com/office/officeart/2005/8/layout/radial1"/>
    <dgm:cxn modelId="{A0142BDD-4409-42C0-BACE-5042B65AEE04}" type="presParOf" srcId="{4F49E84F-8EF7-4952-971C-DB54CD09910C}" destId="{1972377C-8C94-49B6-9C36-8B31189841B5}" srcOrd="0" destOrd="0" presId="urn:microsoft.com/office/officeart/2005/8/layout/radial1"/>
    <dgm:cxn modelId="{FC122DDB-EC45-483F-93EB-805549A0FD58}" type="presParOf" srcId="{74A039F6-91B1-4726-879A-97C7B28DE936}" destId="{22B81704-4A3E-44B8-8CFC-EAA6279079E4}" srcOrd="12" destOrd="0" presId="urn:microsoft.com/office/officeart/2005/8/layout/radial1"/>
    <dgm:cxn modelId="{3CFE541F-1899-47CC-9032-DCD8EA17B85C}" type="presParOf" srcId="{74A039F6-91B1-4726-879A-97C7B28DE936}" destId="{DEB0E20D-9376-4DBC-8BB1-8CAE1CAE7757}" srcOrd="13" destOrd="0" presId="urn:microsoft.com/office/officeart/2005/8/layout/radial1"/>
    <dgm:cxn modelId="{704C57AD-E0FE-407B-8EBF-295E13AFB329}" type="presParOf" srcId="{DEB0E20D-9376-4DBC-8BB1-8CAE1CAE7757}" destId="{2A8C4AEC-8A82-41B9-9F2E-3B4FAC91EFA5}" srcOrd="0" destOrd="0" presId="urn:microsoft.com/office/officeart/2005/8/layout/radial1"/>
    <dgm:cxn modelId="{EA3C74A2-C9D9-4950-8F13-E66A1D29304B}" type="presParOf" srcId="{74A039F6-91B1-4726-879A-97C7B28DE936}" destId="{AFAEC046-B7DC-4331-9A50-AC361A485B15}" srcOrd="14" destOrd="0" presId="urn:microsoft.com/office/officeart/2005/8/layout/radial1"/>
    <dgm:cxn modelId="{FF3AF792-DB2B-4BC0-B267-C6D56FA5444C}" type="presParOf" srcId="{74A039F6-91B1-4726-879A-97C7B28DE936}" destId="{D7A2EEEB-BFE9-4BD5-A5AD-A63B4A66A49E}" srcOrd="15" destOrd="0" presId="urn:microsoft.com/office/officeart/2005/8/layout/radial1"/>
    <dgm:cxn modelId="{4E01DB90-2AFF-43AE-9E3E-9BA4AB76ADE0}" type="presParOf" srcId="{D7A2EEEB-BFE9-4BD5-A5AD-A63B4A66A49E}" destId="{7DCCBDCC-3D8D-4781-8EF2-DB4012FB1E49}" srcOrd="0" destOrd="0" presId="urn:microsoft.com/office/officeart/2005/8/layout/radial1"/>
    <dgm:cxn modelId="{031F3F09-4811-401B-9B40-F7B075D9D44A}" type="presParOf" srcId="{74A039F6-91B1-4726-879A-97C7B28DE936}" destId="{A104D7DF-C8BA-4825-B692-FD3B598ADADF}" srcOrd="16" destOrd="0" presId="urn:microsoft.com/office/officeart/2005/8/layout/radial1"/>
    <dgm:cxn modelId="{383C0A54-E7BD-40B8-9B62-B3B09D4C8E18}" type="presParOf" srcId="{74A039F6-91B1-4726-879A-97C7B28DE936}" destId="{9704D1C6-40FF-4835-A7F9-5C48389B1091}" srcOrd="17" destOrd="0" presId="urn:microsoft.com/office/officeart/2005/8/layout/radial1"/>
    <dgm:cxn modelId="{DED0F2EA-1DA1-4C05-A6F3-A3AAB0FFE07C}" type="presParOf" srcId="{9704D1C6-40FF-4835-A7F9-5C48389B1091}" destId="{7B08E119-1F41-4C55-80D5-40B7459C151C}" srcOrd="0" destOrd="0" presId="urn:microsoft.com/office/officeart/2005/8/layout/radial1"/>
    <dgm:cxn modelId="{8A335363-2483-4176-A415-3D33E214E6FD}" type="presParOf" srcId="{74A039F6-91B1-4726-879A-97C7B28DE936}" destId="{6B4CCED6-0E09-4CC3-9983-881807E78DEC}" srcOrd="18" destOrd="0" presId="urn:microsoft.com/office/officeart/2005/8/layout/radial1"/>
    <dgm:cxn modelId="{C374ED35-0DCF-447C-90EC-C52AA14B2D53}" type="presParOf" srcId="{74A039F6-91B1-4726-879A-97C7B28DE936}" destId="{808D3116-CFE0-45D9-92DE-64231C19FC76}" srcOrd="19" destOrd="0" presId="urn:microsoft.com/office/officeart/2005/8/layout/radial1"/>
    <dgm:cxn modelId="{07CAFC9C-FBEB-4196-B4AE-8FDBBCDD0863}" type="presParOf" srcId="{808D3116-CFE0-45D9-92DE-64231C19FC76}" destId="{1EF5CCE0-7D5B-4D76-BDB0-D43866811D38}" srcOrd="0" destOrd="0" presId="urn:microsoft.com/office/officeart/2005/8/layout/radial1"/>
    <dgm:cxn modelId="{FFE8F9D0-80DE-4873-9F4D-E2297098E750}" type="presParOf" srcId="{74A039F6-91B1-4726-879A-97C7B28DE936}" destId="{41FF6761-5C17-4A33-8E3E-4A478650B236}" srcOrd="20" destOrd="0" presId="urn:microsoft.com/office/officeart/2005/8/layout/radial1"/>
    <dgm:cxn modelId="{8BAB25AE-4D7F-498F-B570-530D4EF66FFD}" type="presParOf" srcId="{74A039F6-91B1-4726-879A-97C7B28DE936}" destId="{676B3FDD-3E97-4DD3-A594-CA5502245DC3}" srcOrd="21" destOrd="0" presId="urn:microsoft.com/office/officeart/2005/8/layout/radial1"/>
    <dgm:cxn modelId="{5FFD6F86-C14B-4B62-892D-3C7C6F8E718C}" type="presParOf" srcId="{676B3FDD-3E97-4DD3-A594-CA5502245DC3}" destId="{3E5B0680-F846-4C96-A100-E2D42C34CD09}" srcOrd="0" destOrd="0" presId="urn:microsoft.com/office/officeart/2005/8/layout/radial1"/>
    <dgm:cxn modelId="{05F0335E-FDC0-4D6C-9D81-E54DF10940ED}" type="presParOf" srcId="{74A039F6-91B1-4726-879A-97C7B28DE936}" destId="{48E0FEFE-D642-4B37-BFE3-D8369EFC7CB7}" srcOrd="22" destOrd="0" presId="urn:microsoft.com/office/officeart/2005/8/layout/radial1"/>
    <dgm:cxn modelId="{28CE1CB2-3E8C-4D18-84C8-6E42019BBD0B}" type="presParOf" srcId="{74A039F6-91B1-4726-879A-97C7B28DE936}" destId="{5CFB22D7-DBC3-4117-8B2A-154EF7C456FD}" srcOrd="23" destOrd="0" presId="urn:microsoft.com/office/officeart/2005/8/layout/radial1"/>
    <dgm:cxn modelId="{AD7F90AB-16A8-44F0-B674-119F1EE315BC}" type="presParOf" srcId="{5CFB22D7-DBC3-4117-8B2A-154EF7C456FD}" destId="{0C8E1CDD-9296-4D1C-BE7A-E09368BBA04D}" srcOrd="0" destOrd="0" presId="urn:microsoft.com/office/officeart/2005/8/layout/radial1"/>
    <dgm:cxn modelId="{694B561B-3C61-4D00-BA85-5308BCE9E951}" type="presParOf" srcId="{74A039F6-91B1-4726-879A-97C7B28DE936}" destId="{6C01C5B0-E1D6-4624-8722-90227F32624E}" srcOrd="24" destOrd="0" presId="urn:microsoft.com/office/officeart/2005/8/layout/radial1"/>
    <dgm:cxn modelId="{B3061AA5-30C2-403C-8C5E-6E55762CC1E1}" type="presParOf" srcId="{74A039F6-91B1-4726-879A-97C7B28DE936}" destId="{46D44666-4EAF-4533-8637-736E722467E0}" srcOrd="25" destOrd="0" presId="urn:microsoft.com/office/officeart/2005/8/layout/radial1"/>
    <dgm:cxn modelId="{EEC3FAD1-2840-4425-AE9D-C37294152540}" type="presParOf" srcId="{46D44666-4EAF-4533-8637-736E722467E0}" destId="{9C11D67D-8914-426A-B920-BD2382760D73}" srcOrd="0" destOrd="0" presId="urn:microsoft.com/office/officeart/2005/8/layout/radial1"/>
    <dgm:cxn modelId="{90B35612-9076-474D-9DF3-B89E9C23EA13}" type="presParOf" srcId="{74A039F6-91B1-4726-879A-97C7B28DE936}" destId="{3B344BEE-DCDD-45D9-9490-6B3FD6C7F8EE}" srcOrd="26" destOrd="0" presId="urn:microsoft.com/office/officeart/2005/8/layout/radial1"/>
    <dgm:cxn modelId="{233F3334-FB2F-4C40-B0ED-F73E05E99E3D}" type="presParOf" srcId="{74A039F6-91B1-4726-879A-97C7B28DE936}" destId="{7505314F-A896-4DF7-99C4-3C80B8A46F82}" srcOrd="27" destOrd="0" presId="urn:microsoft.com/office/officeart/2005/8/layout/radial1"/>
    <dgm:cxn modelId="{49EFD323-F083-4DB7-B42F-2CFD120B2905}" type="presParOf" srcId="{7505314F-A896-4DF7-99C4-3C80B8A46F82}" destId="{8FE92FC1-302D-4DB9-8C9D-342F997A4E1A}" srcOrd="0" destOrd="0" presId="urn:microsoft.com/office/officeart/2005/8/layout/radial1"/>
    <dgm:cxn modelId="{58EFA0A2-EE3E-4555-BF8A-DF156E80940F}" type="presParOf" srcId="{74A039F6-91B1-4726-879A-97C7B28DE936}" destId="{91CACDF0-640A-4DEE-B1BC-E1D4ED2F3535}" srcOrd="28" destOrd="0" presId="urn:microsoft.com/office/officeart/2005/8/layout/radia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9366C51-512E-43B5-813F-7B25008A16B0}"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BEC378C5-79BB-4064-BA7D-43C3F28C4AC7}">
      <dgm:prSet phldrT="[Text]" custT="1"/>
      <dgm:spPr>
        <a:solidFill>
          <a:schemeClr val="bg1">
            <a:lumMod val="85000"/>
            <a:alpha val="90000"/>
          </a:schemeClr>
        </a:solidFill>
      </dgm:spPr>
      <dgm:t>
        <a:bodyPr/>
        <a:lstStyle/>
        <a:p>
          <a:r>
            <a:rPr lang="en-US" sz="2000" dirty="0"/>
            <a:t>Production Based Accounting</a:t>
          </a:r>
        </a:p>
      </dgm:t>
    </dgm:pt>
    <dgm:pt modelId="{BC8B373A-C365-4B76-8E22-5651C9A42058}" type="parTrans" cxnId="{01239122-59A8-48D7-805E-2497ED34A9CC}">
      <dgm:prSet/>
      <dgm:spPr/>
      <dgm:t>
        <a:bodyPr/>
        <a:lstStyle/>
        <a:p>
          <a:endParaRPr lang="en-US"/>
        </a:p>
      </dgm:t>
    </dgm:pt>
    <dgm:pt modelId="{1B5595F0-DA7F-431D-A0F7-7C32633D2BB3}" type="sibTrans" cxnId="{01239122-59A8-48D7-805E-2497ED34A9CC}">
      <dgm:prSet/>
      <dgm:spPr/>
      <dgm:t>
        <a:bodyPr/>
        <a:lstStyle/>
        <a:p>
          <a:endParaRPr lang="en-US"/>
        </a:p>
      </dgm:t>
    </dgm:pt>
    <dgm:pt modelId="{78C44122-F97F-43A9-BA7F-60215B3B3C98}">
      <dgm:prSet phldrT="[Text]" custT="1"/>
      <dgm:spPr>
        <a:solidFill>
          <a:srgbClr val="009900"/>
        </a:solidFill>
        <a:ln>
          <a:solidFill>
            <a:srgbClr val="009900"/>
          </a:solidFill>
        </a:ln>
      </dgm:spPr>
      <dgm:t>
        <a:bodyPr/>
        <a:lstStyle/>
        <a:p>
          <a:r>
            <a:rPr lang="en-GB" sz="2000" b="0" i="0" dirty="0"/>
            <a:t>National Consumption and Trade</a:t>
          </a:r>
          <a:endParaRPr lang="en-US" sz="2000" dirty="0"/>
        </a:p>
      </dgm:t>
    </dgm:pt>
    <dgm:pt modelId="{D2925B7E-95D8-4623-92BB-395178123A6F}" type="parTrans" cxnId="{87C21188-2AE2-43E9-AAC2-EC047CAE695C}">
      <dgm:prSet/>
      <dgm:spPr/>
      <dgm:t>
        <a:bodyPr/>
        <a:lstStyle/>
        <a:p>
          <a:endParaRPr lang="en-US"/>
        </a:p>
      </dgm:t>
    </dgm:pt>
    <dgm:pt modelId="{9D327BD3-D181-4B0C-8CBD-6D0876BE5F44}" type="sibTrans" cxnId="{87C21188-2AE2-43E9-AAC2-EC047CAE695C}">
      <dgm:prSet/>
      <dgm:spPr/>
      <dgm:t>
        <a:bodyPr/>
        <a:lstStyle/>
        <a:p>
          <a:endParaRPr lang="en-US"/>
        </a:p>
      </dgm:t>
    </dgm:pt>
    <dgm:pt modelId="{AA75236F-2F8A-4BFF-971E-AD26C7FF4F65}">
      <dgm:prSet phldrT="[Text]" custT="1"/>
      <dgm:spPr>
        <a:solidFill>
          <a:srgbClr val="009900"/>
        </a:solidFill>
        <a:ln>
          <a:solidFill>
            <a:srgbClr val="009900"/>
          </a:solidFill>
        </a:ln>
      </dgm:spPr>
      <dgm:t>
        <a:bodyPr/>
        <a:lstStyle/>
        <a:p>
          <a:r>
            <a:rPr lang="en-GB" sz="2000" b="0" i="0" dirty="0"/>
            <a:t>Indirect Emissions    </a:t>
          </a:r>
        </a:p>
        <a:p>
          <a:r>
            <a:rPr lang="en-GB" sz="2000" b="0" i="0" dirty="0"/>
            <a:t>Calculation</a:t>
          </a:r>
          <a:endParaRPr lang="en-US" sz="2000" dirty="0"/>
        </a:p>
      </dgm:t>
    </dgm:pt>
    <dgm:pt modelId="{B6DC1A17-5E2D-47AC-AAF9-E8CECD767DD5}" type="parTrans" cxnId="{64548C06-FDDC-4416-B643-A9BC1044B894}">
      <dgm:prSet/>
      <dgm:spPr/>
      <dgm:t>
        <a:bodyPr/>
        <a:lstStyle/>
        <a:p>
          <a:endParaRPr lang="en-US"/>
        </a:p>
      </dgm:t>
    </dgm:pt>
    <dgm:pt modelId="{493BF1D0-DC07-4D3E-BCF4-7D6FCDD10873}" type="sibTrans" cxnId="{64548C06-FDDC-4416-B643-A9BC1044B894}">
      <dgm:prSet/>
      <dgm:spPr/>
      <dgm:t>
        <a:bodyPr/>
        <a:lstStyle/>
        <a:p>
          <a:endParaRPr lang="en-US"/>
        </a:p>
      </dgm:t>
    </dgm:pt>
    <dgm:pt modelId="{96BBBF0C-4922-405D-A47F-7EA1B2CC324F}">
      <dgm:prSet phldrT="[Text]" custT="1"/>
      <dgm:spPr>
        <a:solidFill>
          <a:schemeClr val="bg1">
            <a:lumMod val="85000"/>
            <a:alpha val="90000"/>
          </a:schemeClr>
        </a:solidFill>
      </dgm:spPr>
      <dgm:t>
        <a:bodyPr/>
        <a:lstStyle/>
        <a:p>
          <a:r>
            <a:rPr lang="en-US" sz="2000" dirty="0"/>
            <a:t>Consumption Based Accounting</a:t>
          </a:r>
        </a:p>
      </dgm:t>
    </dgm:pt>
    <dgm:pt modelId="{6C30C0EE-D5E2-45B5-9822-B95F2C61A4A8}" type="parTrans" cxnId="{779FA0F4-05FC-4F5A-A440-03EB1F3B7D03}">
      <dgm:prSet/>
      <dgm:spPr/>
      <dgm:t>
        <a:bodyPr/>
        <a:lstStyle/>
        <a:p>
          <a:endParaRPr lang="en-US"/>
        </a:p>
      </dgm:t>
    </dgm:pt>
    <dgm:pt modelId="{1BC39B91-5CC7-4EF0-9966-14F3D17BBB78}" type="sibTrans" cxnId="{779FA0F4-05FC-4F5A-A440-03EB1F3B7D03}">
      <dgm:prSet/>
      <dgm:spPr/>
      <dgm:t>
        <a:bodyPr/>
        <a:lstStyle/>
        <a:p>
          <a:endParaRPr lang="en-US"/>
        </a:p>
      </dgm:t>
    </dgm:pt>
    <dgm:pt modelId="{84D40C18-7556-4CF4-87D1-88B656878C46}">
      <dgm:prSet phldrT="[Text]" custT="1"/>
      <dgm:spPr>
        <a:solidFill>
          <a:srgbClr val="009900"/>
        </a:solidFill>
        <a:ln>
          <a:solidFill>
            <a:srgbClr val="009900"/>
          </a:solidFill>
        </a:ln>
      </dgm:spPr>
      <dgm:t>
        <a:bodyPr/>
        <a:lstStyle/>
        <a:p>
          <a:r>
            <a:rPr lang="en-US" sz="2000" dirty="0"/>
            <a:t>Mostly used among corporate</a:t>
          </a:r>
        </a:p>
      </dgm:t>
    </dgm:pt>
    <dgm:pt modelId="{95028448-62FD-4FAC-962E-83656B977C9C}" type="parTrans" cxnId="{0F755EDC-1F2D-4DBC-A183-C54C3A3D0233}">
      <dgm:prSet/>
      <dgm:spPr/>
      <dgm:t>
        <a:bodyPr/>
        <a:lstStyle/>
        <a:p>
          <a:endParaRPr lang="en-US"/>
        </a:p>
      </dgm:t>
    </dgm:pt>
    <dgm:pt modelId="{BCFA2541-38A9-4623-8CD2-C2772D00CA46}" type="sibTrans" cxnId="{0F755EDC-1F2D-4DBC-A183-C54C3A3D0233}">
      <dgm:prSet/>
      <dgm:spPr/>
      <dgm:t>
        <a:bodyPr/>
        <a:lstStyle/>
        <a:p>
          <a:endParaRPr lang="en-US"/>
        </a:p>
      </dgm:t>
    </dgm:pt>
    <dgm:pt modelId="{0513A86A-6E71-44E3-AE28-4F2D4EE2BC47}">
      <dgm:prSet phldrT="[Text]" custT="1"/>
      <dgm:spPr>
        <a:solidFill>
          <a:srgbClr val="009900"/>
        </a:solidFill>
        <a:ln>
          <a:solidFill>
            <a:srgbClr val="009900"/>
          </a:solidFill>
        </a:ln>
      </dgm:spPr>
      <dgm:t>
        <a:bodyPr/>
        <a:lstStyle/>
        <a:p>
          <a:r>
            <a:rPr lang="en-US" sz="2000" dirty="0"/>
            <a:t>Allow Sectoral Comparison</a:t>
          </a:r>
        </a:p>
      </dgm:t>
    </dgm:pt>
    <dgm:pt modelId="{E433351E-E083-4D44-8ADC-D5BD0895818E}" type="parTrans" cxnId="{643D469B-9254-49B8-9C98-349AEF2AEB40}">
      <dgm:prSet/>
      <dgm:spPr/>
      <dgm:t>
        <a:bodyPr/>
        <a:lstStyle/>
        <a:p>
          <a:endParaRPr lang="en-US"/>
        </a:p>
      </dgm:t>
    </dgm:pt>
    <dgm:pt modelId="{E44B6CB9-FB44-4844-8D6C-EFD56CCE4476}" type="sibTrans" cxnId="{643D469B-9254-49B8-9C98-349AEF2AEB40}">
      <dgm:prSet/>
      <dgm:spPr/>
      <dgm:t>
        <a:bodyPr/>
        <a:lstStyle/>
        <a:p>
          <a:endParaRPr lang="en-US"/>
        </a:p>
      </dgm:t>
    </dgm:pt>
    <dgm:pt modelId="{5D5D3F09-A739-45C9-9F77-A5BEAD92E914}">
      <dgm:prSet phldrT="[Text]" custT="1"/>
      <dgm:spPr>
        <a:solidFill>
          <a:srgbClr val="009900"/>
        </a:solidFill>
        <a:ln>
          <a:solidFill>
            <a:srgbClr val="009900"/>
          </a:solidFill>
        </a:ln>
      </dgm:spPr>
      <dgm:t>
        <a:bodyPr/>
        <a:lstStyle/>
        <a:p>
          <a:r>
            <a:rPr lang="en-US" sz="2000" dirty="0"/>
            <a:t>Real Consumption (</a:t>
          </a:r>
          <a:r>
            <a:rPr lang="en-GB" sz="2000" b="0" i="0" dirty="0"/>
            <a:t>Input-Output)</a:t>
          </a:r>
          <a:endParaRPr lang="en-US" sz="2000" dirty="0"/>
        </a:p>
      </dgm:t>
    </dgm:pt>
    <dgm:pt modelId="{ECCCAF84-0272-4EBF-8DCB-5D56B4020AB6}" type="parTrans" cxnId="{63462C8A-6F3C-4FB3-AC2A-9B71F11B3D96}">
      <dgm:prSet/>
      <dgm:spPr/>
      <dgm:t>
        <a:bodyPr/>
        <a:lstStyle/>
        <a:p>
          <a:endParaRPr lang="en-US"/>
        </a:p>
      </dgm:t>
    </dgm:pt>
    <dgm:pt modelId="{959AD82E-DFD0-4A8D-9791-1C75F84CF9B0}" type="sibTrans" cxnId="{63462C8A-6F3C-4FB3-AC2A-9B71F11B3D96}">
      <dgm:prSet/>
      <dgm:spPr/>
      <dgm:t>
        <a:bodyPr/>
        <a:lstStyle/>
        <a:p>
          <a:endParaRPr lang="en-US"/>
        </a:p>
      </dgm:t>
    </dgm:pt>
    <dgm:pt modelId="{152FE100-4897-4A8B-9C52-107333CA733B}" type="pres">
      <dgm:prSet presAssocID="{A9366C51-512E-43B5-813F-7B25008A16B0}" presName="outerComposite" presStyleCnt="0">
        <dgm:presLayoutVars>
          <dgm:chMax val="2"/>
          <dgm:animLvl val="lvl"/>
          <dgm:resizeHandles val="exact"/>
        </dgm:presLayoutVars>
      </dgm:prSet>
      <dgm:spPr/>
    </dgm:pt>
    <dgm:pt modelId="{7AEEEF41-1765-4E2C-BE96-278C2F5368FF}" type="pres">
      <dgm:prSet presAssocID="{A9366C51-512E-43B5-813F-7B25008A16B0}" presName="dummyMaxCanvas" presStyleCnt="0"/>
      <dgm:spPr/>
    </dgm:pt>
    <dgm:pt modelId="{6E125AE9-EC77-4AC3-8B07-E39DDA8495B9}" type="pres">
      <dgm:prSet presAssocID="{A9366C51-512E-43B5-813F-7B25008A16B0}" presName="parentComposite" presStyleCnt="0"/>
      <dgm:spPr/>
    </dgm:pt>
    <dgm:pt modelId="{EBF583E4-F7B4-475E-94A0-7DD7B78FCC0B}" type="pres">
      <dgm:prSet presAssocID="{A9366C51-512E-43B5-813F-7B25008A16B0}" presName="parent1" presStyleLbl="alignAccFollowNode1" presStyleIdx="0" presStyleCnt="4" custScaleX="119444" custScaleY="130000">
        <dgm:presLayoutVars>
          <dgm:chMax val="4"/>
        </dgm:presLayoutVars>
      </dgm:prSet>
      <dgm:spPr/>
    </dgm:pt>
    <dgm:pt modelId="{4C4A000F-365B-41FB-BACD-ABFDE67127C6}" type="pres">
      <dgm:prSet presAssocID="{A9366C51-512E-43B5-813F-7B25008A16B0}" presName="parent2" presStyleLbl="alignAccFollowNode1" presStyleIdx="1" presStyleCnt="4" custScaleX="119444" custScaleY="130000">
        <dgm:presLayoutVars>
          <dgm:chMax val="4"/>
        </dgm:presLayoutVars>
      </dgm:prSet>
      <dgm:spPr/>
    </dgm:pt>
    <dgm:pt modelId="{A366A0F1-E5BC-4699-BB4D-21B072301E90}" type="pres">
      <dgm:prSet presAssocID="{A9366C51-512E-43B5-813F-7B25008A16B0}" presName="childrenComposite" presStyleCnt="0"/>
      <dgm:spPr/>
    </dgm:pt>
    <dgm:pt modelId="{F7CE7FA8-BE9D-4A26-BAF2-90B1335C0221}" type="pres">
      <dgm:prSet presAssocID="{A9366C51-512E-43B5-813F-7B25008A16B0}" presName="dummyMaxCanvas_ChildArea" presStyleCnt="0"/>
      <dgm:spPr/>
    </dgm:pt>
    <dgm:pt modelId="{ECC06416-C70A-4643-B63C-D93B18F1CA01}" type="pres">
      <dgm:prSet presAssocID="{A9366C51-512E-43B5-813F-7B25008A16B0}" presName="fulcrum" presStyleLbl="alignAccFollowNode1" presStyleIdx="2" presStyleCnt="4"/>
      <dgm:spPr>
        <a:solidFill>
          <a:schemeClr val="bg1">
            <a:lumMod val="85000"/>
            <a:alpha val="90000"/>
          </a:schemeClr>
        </a:solidFill>
      </dgm:spPr>
    </dgm:pt>
    <dgm:pt modelId="{C7120997-9740-4EE4-A76B-AE075A4A99FD}" type="pres">
      <dgm:prSet presAssocID="{A9366C51-512E-43B5-813F-7B25008A16B0}" presName="balance_23" presStyleLbl="alignAccFollowNode1" presStyleIdx="3" presStyleCnt="4">
        <dgm:presLayoutVars>
          <dgm:bulletEnabled val="1"/>
        </dgm:presLayoutVars>
      </dgm:prSet>
      <dgm:spPr>
        <a:solidFill>
          <a:schemeClr val="bg1">
            <a:lumMod val="85000"/>
            <a:alpha val="90000"/>
          </a:schemeClr>
        </a:solidFill>
      </dgm:spPr>
    </dgm:pt>
    <dgm:pt modelId="{157595E3-AF1F-4F90-A61C-0B97A0443592}" type="pres">
      <dgm:prSet presAssocID="{A9366C51-512E-43B5-813F-7B25008A16B0}" presName="right_23_1" presStyleLbl="node1" presStyleIdx="0" presStyleCnt="5">
        <dgm:presLayoutVars>
          <dgm:bulletEnabled val="1"/>
        </dgm:presLayoutVars>
      </dgm:prSet>
      <dgm:spPr/>
    </dgm:pt>
    <dgm:pt modelId="{08C247E5-FA5B-4A72-9EA8-6CAC3D32D96F}" type="pres">
      <dgm:prSet presAssocID="{A9366C51-512E-43B5-813F-7B25008A16B0}" presName="right_23_2" presStyleLbl="node1" presStyleIdx="1" presStyleCnt="5">
        <dgm:presLayoutVars>
          <dgm:bulletEnabled val="1"/>
        </dgm:presLayoutVars>
      </dgm:prSet>
      <dgm:spPr/>
    </dgm:pt>
    <dgm:pt modelId="{ED65E44D-79B5-41BB-95AA-0B8E20CC03D0}" type="pres">
      <dgm:prSet presAssocID="{A9366C51-512E-43B5-813F-7B25008A16B0}" presName="right_23_3" presStyleLbl="node1" presStyleIdx="2" presStyleCnt="5">
        <dgm:presLayoutVars>
          <dgm:bulletEnabled val="1"/>
        </dgm:presLayoutVars>
      </dgm:prSet>
      <dgm:spPr/>
    </dgm:pt>
    <dgm:pt modelId="{3BCBD32B-CB8A-4F7A-8EF0-89639FE2CA91}" type="pres">
      <dgm:prSet presAssocID="{A9366C51-512E-43B5-813F-7B25008A16B0}" presName="left_23_1" presStyleLbl="node1" presStyleIdx="3" presStyleCnt="5">
        <dgm:presLayoutVars>
          <dgm:bulletEnabled val="1"/>
        </dgm:presLayoutVars>
      </dgm:prSet>
      <dgm:spPr/>
    </dgm:pt>
    <dgm:pt modelId="{EB3546C3-E3BE-4A2F-8520-780B3D49DF59}" type="pres">
      <dgm:prSet presAssocID="{A9366C51-512E-43B5-813F-7B25008A16B0}" presName="left_23_2" presStyleLbl="node1" presStyleIdx="4" presStyleCnt="5">
        <dgm:presLayoutVars>
          <dgm:bulletEnabled val="1"/>
        </dgm:presLayoutVars>
      </dgm:prSet>
      <dgm:spPr/>
    </dgm:pt>
  </dgm:ptLst>
  <dgm:cxnLst>
    <dgm:cxn modelId="{ABFDB2F2-DC74-4A11-98C0-3D38D94D5E7D}" type="presOf" srcId="{78C44122-F97F-43A9-BA7F-60215B3B3C98}" destId="{3BCBD32B-CB8A-4F7A-8EF0-89639FE2CA91}" srcOrd="0" destOrd="0" presId="urn:microsoft.com/office/officeart/2005/8/layout/balance1"/>
    <dgm:cxn modelId="{01239122-59A8-48D7-805E-2497ED34A9CC}" srcId="{A9366C51-512E-43B5-813F-7B25008A16B0}" destId="{BEC378C5-79BB-4064-BA7D-43C3F28C4AC7}" srcOrd="0" destOrd="0" parTransId="{BC8B373A-C365-4B76-8E22-5651C9A42058}" sibTransId="{1B5595F0-DA7F-431D-A0F7-7C32633D2BB3}"/>
    <dgm:cxn modelId="{D0E6E0FB-1C31-42B4-984F-D41A037D39E9}" type="presOf" srcId="{96BBBF0C-4922-405D-A47F-7EA1B2CC324F}" destId="{4C4A000F-365B-41FB-BACD-ABFDE67127C6}" srcOrd="0" destOrd="0" presId="urn:microsoft.com/office/officeart/2005/8/layout/balance1"/>
    <dgm:cxn modelId="{63462C8A-6F3C-4FB3-AC2A-9B71F11B3D96}" srcId="{96BBBF0C-4922-405D-A47F-7EA1B2CC324F}" destId="{5D5D3F09-A739-45C9-9F77-A5BEAD92E914}" srcOrd="2" destOrd="0" parTransId="{ECCCAF84-0272-4EBF-8DCB-5D56B4020AB6}" sibTransId="{959AD82E-DFD0-4A8D-9791-1C75F84CF9B0}"/>
    <dgm:cxn modelId="{973D4425-F674-40C3-81AE-9D817B6036D1}" type="presOf" srcId="{0513A86A-6E71-44E3-AE28-4F2D4EE2BC47}" destId="{08C247E5-FA5B-4A72-9EA8-6CAC3D32D96F}" srcOrd="0" destOrd="0" presId="urn:microsoft.com/office/officeart/2005/8/layout/balance1"/>
    <dgm:cxn modelId="{87C21188-2AE2-43E9-AAC2-EC047CAE695C}" srcId="{BEC378C5-79BB-4064-BA7D-43C3F28C4AC7}" destId="{78C44122-F97F-43A9-BA7F-60215B3B3C98}" srcOrd="0" destOrd="0" parTransId="{D2925B7E-95D8-4623-92BB-395178123A6F}" sibTransId="{9D327BD3-D181-4B0C-8CBD-6D0876BE5F44}"/>
    <dgm:cxn modelId="{643D469B-9254-49B8-9C98-349AEF2AEB40}" srcId="{96BBBF0C-4922-405D-A47F-7EA1B2CC324F}" destId="{0513A86A-6E71-44E3-AE28-4F2D4EE2BC47}" srcOrd="1" destOrd="0" parTransId="{E433351E-E083-4D44-8ADC-D5BD0895818E}" sibTransId="{E44B6CB9-FB44-4844-8D6C-EFD56CCE4476}"/>
    <dgm:cxn modelId="{383EB79C-FC2B-4CD1-8321-0C8F76B11DAF}" type="presOf" srcId="{A9366C51-512E-43B5-813F-7B25008A16B0}" destId="{152FE100-4897-4A8B-9C52-107333CA733B}" srcOrd="0" destOrd="0" presId="urn:microsoft.com/office/officeart/2005/8/layout/balance1"/>
    <dgm:cxn modelId="{595F204B-EBDD-4A8A-B818-7B8C19BE6FCE}" type="presOf" srcId="{5D5D3F09-A739-45C9-9F77-A5BEAD92E914}" destId="{ED65E44D-79B5-41BB-95AA-0B8E20CC03D0}" srcOrd="0" destOrd="0" presId="urn:microsoft.com/office/officeart/2005/8/layout/balance1"/>
    <dgm:cxn modelId="{745623A9-95E9-4327-9240-EE4F21D5582B}" type="presOf" srcId="{BEC378C5-79BB-4064-BA7D-43C3F28C4AC7}" destId="{EBF583E4-F7B4-475E-94A0-7DD7B78FCC0B}" srcOrd="0" destOrd="0" presId="urn:microsoft.com/office/officeart/2005/8/layout/balance1"/>
    <dgm:cxn modelId="{0169D384-7D8D-4117-A387-875CE93875EF}" type="presOf" srcId="{84D40C18-7556-4CF4-87D1-88B656878C46}" destId="{157595E3-AF1F-4F90-A61C-0B97A0443592}" srcOrd="0" destOrd="0" presId="urn:microsoft.com/office/officeart/2005/8/layout/balance1"/>
    <dgm:cxn modelId="{0F755EDC-1F2D-4DBC-A183-C54C3A3D0233}" srcId="{96BBBF0C-4922-405D-A47F-7EA1B2CC324F}" destId="{84D40C18-7556-4CF4-87D1-88B656878C46}" srcOrd="0" destOrd="0" parTransId="{95028448-62FD-4FAC-962E-83656B977C9C}" sibTransId="{BCFA2541-38A9-4623-8CD2-C2772D00CA46}"/>
    <dgm:cxn modelId="{64548C06-FDDC-4416-B643-A9BC1044B894}" srcId="{BEC378C5-79BB-4064-BA7D-43C3F28C4AC7}" destId="{AA75236F-2F8A-4BFF-971E-AD26C7FF4F65}" srcOrd="1" destOrd="0" parTransId="{B6DC1A17-5E2D-47AC-AAF9-E8CECD767DD5}" sibTransId="{493BF1D0-DC07-4D3E-BCF4-7D6FCDD10873}"/>
    <dgm:cxn modelId="{779FA0F4-05FC-4F5A-A440-03EB1F3B7D03}" srcId="{A9366C51-512E-43B5-813F-7B25008A16B0}" destId="{96BBBF0C-4922-405D-A47F-7EA1B2CC324F}" srcOrd="1" destOrd="0" parTransId="{6C30C0EE-D5E2-45B5-9822-B95F2C61A4A8}" sibTransId="{1BC39B91-5CC7-4EF0-9966-14F3D17BBB78}"/>
    <dgm:cxn modelId="{15EBF53A-6B9A-4F73-8653-28854BFB9C89}" type="presOf" srcId="{AA75236F-2F8A-4BFF-971E-AD26C7FF4F65}" destId="{EB3546C3-E3BE-4A2F-8520-780B3D49DF59}" srcOrd="0" destOrd="0" presId="urn:microsoft.com/office/officeart/2005/8/layout/balance1"/>
    <dgm:cxn modelId="{9EDE56FF-AFB6-46FC-A134-1104725DF40B}" type="presParOf" srcId="{152FE100-4897-4A8B-9C52-107333CA733B}" destId="{7AEEEF41-1765-4E2C-BE96-278C2F5368FF}" srcOrd="0" destOrd="0" presId="urn:microsoft.com/office/officeart/2005/8/layout/balance1"/>
    <dgm:cxn modelId="{EF395BF4-711B-4C6F-ACC0-EFBC80EDC195}" type="presParOf" srcId="{152FE100-4897-4A8B-9C52-107333CA733B}" destId="{6E125AE9-EC77-4AC3-8B07-E39DDA8495B9}" srcOrd="1" destOrd="0" presId="urn:microsoft.com/office/officeart/2005/8/layout/balance1"/>
    <dgm:cxn modelId="{B745C4AE-572F-4D2C-802B-ADB057AD4C32}" type="presParOf" srcId="{6E125AE9-EC77-4AC3-8B07-E39DDA8495B9}" destId="{EBF583E4-F7B4-475E-94A0-7DD7B78FCC0B}" srcOrd="0" destOrd="0" presId="urn:microsoft.com/office/officeart/2005/8/layout/balance1"/>
    <dgm:cxn modelId="{4CF9A32A-D1F6-427D-B1AD-A70812ADAAFC}" type="presParOf" srcId="{6E125AE9-EC77-4AC3-8B07-E39DDA8495B9}" destId="{4C4A000F-365B-41FB-BACD-ABFDE67127C6}" srcOrd="1" destOrd="0" presId="urn:microsoft.com/office/officeart/2005/8/layout/balance1"/>
    <dgm:cxn modelId="{2EAC2A2F-1BC2-4BF2-BC8F-B7E4D2D83408}" type="presParOf" srcId="{152FE100-4897-4A8B-9C52-107333CA733B}" destId="{A366A0F1-E5BC-4699-BB4D-21B072301E90}" srcOrd="2" destOrd="0" presId="urn:microsoft.com/office/officeart/2005/8/layout/balance1"/>
    <dgm:cxn modelId="{BA611BCA-1C24-41C6-8D52-E04BA4764BED}" type="presParOf" srcId="{A366A0F1-E5BC-4699-BB4D-21B072301E90}" destId="{F7CE7FA8-BE9D-4A26-BAF2-90B1335C0221}" srcOrd="0" destOrd="0" presId="urn:microsoft.com/office/officeart/2005/8/layout/balance1"/>
    <dgm:cxn modelId="{B183E78C-E468-45C5-A91F-CD1BC92094CC}" type="presParOf" srcId="{A366A0F1-E5BC-4699-BB4D-21B072301E90}" destId="{ECC06416-C70A-4643-B63C-D93B18F1CA01}" srcOrd="1" destOrd="0" presId="urn:microsoft.com/office/officeart/2005/8/layout/balance1"/>
    <dgm:cxn modelId="{60D5A780-9402-4083-837E-8BE5C88042DD}" type="presParOf" srcId="{A366A0F1-E5BC-4699-BB4D-21B072301E90}" destId="{C7120997-9740-4EE4-A76B-AE075A4A99FD}" srcOrd="2" destOrd="0" presId="urn:microsoft.com/office/officeart/2005/8/layout/balance1"/>
    <dgm:cxn modelId="{C1979F7A-DFC9-4EE1-AFF5-BB6FCE69898B}" type="presParOf" srcId="{A366A0F1-E5BC-4699-BB4D-21B072301E90}" destId="{157595E3-AF1F-4F90-A61C-0B97A0443592}" srcOrd="3" destOrd="0" presId="urn:microsoft.com/office/officeart/2005/8/layout/balance1"/>
    <dgm:cxn modelId="{2C5FE125-AEE2-425E-8593-08AA0E75E575}" type="presParOf" srcId="{A366A0F1-E5BC-4699-BB4D-21B072301E90}" destId="{08C247E5-FA5B-4A72-9EA8-6CAC3D32D96F}" srcOrd="4" destOrd="0" presId="urn:microsoft.com/office/officeart/2005/8/layout/balance1"/>
    <dgm:cxn modelId="{20E947DA-10C0-436D-83A7-F22B9AE74C24}" type="presParOf" srcId="{A366A0F1-E5BC-4699-BB4D-21B072301E90}" destId="{ED65E44D-79B5-41BB-95AA-0B8E20CC03D0}" srcOrd="5" destOrd="0" presId="urn:microsoft.com/office/officeart/2005/8/layout/balance1"/>
    <dgm:cxn modelId="{ED277C3F-8F55-4B10-8960-871B807904CD}" type="presParOf" srcId="{A366A0F1-E5BC-4699-BB4D-21B072301E90}" destId="{3BCBD32B-CB8A-4F7A-8EF0-89639FE2CA91}" srcOrd="6" destOrd="0" presId="urn:microsoft.com/office/officeart/2005/8/layout/balance1"/>
    <dgm:cxn modelId="{AB84FCCA-C57E-45E8-9387-752D09F3DBAF}" type="presParOf" srcId="{A366A0F1-E5BC-4699-BB4D-21B072301E90}" destId="{EB3546C3-E3BE-4A2F-8520-780B3D49DF59}" srcOrd="7"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5E8AAD-B89B-451B-AC4F-8C3CE79A9312}">
      <dsp:nvSpPr>
        <dsp:cNvPr id="0" name=""/>
        <dsp:cNvSpPr/>
      </dsp:nvSpPr>
      <dsp:spPr>
        <a:xfrm>
          <a:off x="2054458" y="72004"/>
          <a:ext cx="2981131" cy="2981131"/>
        </a:xfrm>
        <a:prstGeom prst="ellipse">
          <a:avLst/>
        </a:prstGeom>
        <a:gradFill rotWithShape="0">
          <a:gsLst>
            <a:gs pos="0">
              <a:schemeClr val="accent5">
                <a:alpha val="50000"/>
                <a:hueOff val="0"/>
                <a:satOff val="0"/>
                <a:lumOff val="0"/>
                <a:alphaOff val="0"/>
                <a:shade val="51000"/>
                <a:satMod val="130000"/>
              </a:schemeClr>
            </a:gs>
            <a:gs pos="80000">
              <a:schemeClr val="accent5">
                <a:alpha val="50000"/>
                <a:hueOff val="0"/>
                <a:satOff val="0"/>
                <a:lumOff val="0"/>
                <a:alphaOff val="0"/>
                <a:shade val="93000"/>
                <a:satMod val="130000"/>
              </a:schemeClr>
            </a:gs>
            <a:gs pos="100000">
              <a:schemeClr val="accent5">
                <a:alpha val="50000"/>
                <a:hueOff val="0"/>
                <a:satOff val="0"/>
                <a:lumOff val="0"/>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t>Planet</a:t>
          </a:r>
          <a:r>
            <a:rPr lang="en-US" sz="2400" kern="1200" dirty="0"/>
            <a:t> (environmental performance)</a:t>
          </a:r>
          <a:endParaRPr lang="en-GB" sz="2400" kern="1200" dirty="0"/>
        </a:p>
      </dsp:txBody>
      <dsp:txXfrm>
        <a:off x="2451943" y="593702"/>
        <a:ext cx="2186162" cy="1341509"/>
      </dsp:txXfrm>
    </dsp:sp>
    <dsp:sp modelId="{38BB46F1-F69D-40C1-9E74-D52CF2C01E03}">
      <dsp:nvSpPr>
        <dsp:cNvPr id="0" name=""/>
        <dsp:cNvSpPr/>
      </dsp:nvSpPr>
      <dsp:spPr>
        <a:xfrm>
          <a:off x="3130150" y="1925313"/>
          <a:ext cx="2981131" cy="2981131"/>
        </a:xfrm>
        <a:prstGeom prst="ellipse">
          <a:avLst/>
        </a:prstGeom>
        <a:gradFill rotWithShape="0">
          <a:gsLst>
            <a:gs pos="0">
              <a:schemeClr val="accent5">
                <a:alpha val="50000"/>
                <a:hueOff val="-4966938"/>
                <a:satOff val="19906"/>
                <a:lumOff val="4314"/>
                <a:alphaOff val="0"/>
                <a:shade val="51000"/>
                <a:satMod val="130000"/>
              </a:schemeClr>
            </a:gs>
            <a:gs pos="80000">
              <a:schemeClr val="accent5">
                <a:alpha val="50000"/>
                <a:hueOff val="-4966938"/>
                <a:satOff val="19906"/>
                <a:lumOff val="4314"/>
                <a:alphaOff val="0"/>
                <a:shade val="93000"/>
                <a:satMod val="130000"/>
              </a:schemeClr>
            </a:gs>
            <a:gs pos="100000">
              <a:schemeClr val="accent5">
                <a:alpha val="50000"/>
                <a:hueOff val="-4966938"/>
                <a:satOff val="19906"/>
                <a:lumOff val="4314"/>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t>Profit</a:t>
          </a:r>
          <a:r>
            <a:rPr lang="en-US" sz="2400" kern="1200" dirty="0"/>
            <a:t> (economic development)</a:t>
          </a:r>
          <a:endParaRPr lang="en-GB" sz="2400" kern="1200" dirty="0"/>
        </a:p>
      </dsp:txBody>
      <dsp:txXfrm>
        <a:off x="4041879" y="2695439"/>
        <a:ext cx="1788678" cy="1639622"/>
      </dsp:txXfrm>
    </dsp:sp>
    <dsp:sp modelId="{84918B5F-9348-4E67-8C88-A921174BFB4A}">
      <dsp:nvSpPr>
        <dsp:cNvPr id="0" name=""/>
        <dsp:cNvSpPr/>
      </dsp:nvSpPr>
      <dsp:spPr>
        <a:xfrm>
          <a:off x="978767" y="1925313"/>
          <a:ext cx="2981131" cy="2981131"/>
        </a:xfrm>
        <a:prstGeom prst="ellipse">
          <a:avLst/>
        </a:prstGeom>
        <a:gradFill rotWithShape="0">
          <a:gsLst>
            <a:gs pos="0">
              <a:schemeClr val="accent5">
                <a:alpha val="50000"/>
                <a:hueOff val="-9933876"/>
                <a:satOff val="39811"/>
                <a:lumOff val="8628"/>
                <a:alphaOff val="0"/>
                <a:shade val="51000"/>
                <a:satMod val="130000"/>
              </a:schemeClr>
            </a:gs>
            <a:gs pos="80000">
              <a:schemeClr val="accent5">
                <a:alpha val="50000"/>
                <a:hueOff val="-9933876"/>
                <a:satOff val="39811"/>
                <a:lumOff val="8628"/>
                <a:alphaOff val="0"/>
                <a:shade val="93000"/>
                <a:satMod val="130000"/>
              </a:schemeClr>
            </a:gs>
            <a:gs pos="100000">
              <a:schemeClr val="accent5">
                <a:alpha val="50000"/>
                <a:hueOff val="-9933876"/>
                <a:satOff val="39811"/>
                <a:lumOff val="8628"/>
                <a:alphaOff val="0"/>
                <a:shade val="94000"/>
                <a:satMod val="135000"/>
              </a:schemeClr>
            </a:gs>
          </a:gsLst>
          <a:lin ang="162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1066800">
            <a:lnSpc>
              <a:spcPct val="90000"/>
            </a:lnSpc>
            <a:spcBef>
              <a:spcPct val="0"/>
            </a:spcBef>
            <a:spcAft>
              <a:spcPct val="35000"/>
            </a:spcAft>
            <a:buNone/>
          </a:pPr>
          <a:r>
            <a:rPr lang="en-US" sz="2400" b="1" kern="1200" dirty="0"/>
            <a:t>People</a:t>
          </a:r>
          <a:r>
            <a:rPr lang="en-US" sz="2400" kern="1200" dirty="0"/>
            <a:t>  (social inclusion)</a:t>
          </a:r>
          <a:endParaRPr lang="en-GB" sz="2400" kern="1200" dirty="0"/>
        </a:p>
      </dsp:txBody>
      <dsp:txXfrm>
        <a:off x="1259490" y="2695439"/>
        <a:ext cx="1788678" cy="16396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886B0A-82D3-448E-B79E-4017A77897F5}">
      <dsp:nvSpPr>
        <dsp:cNvPr id="0" name=""/>
        <dsp:cNvSpPr/>
      </dsp:nvSpPr>
      <dsp:spPr>
        <a:xfrm rot="10800000">
          <a:off x="1064059" y="2273"/>
          <a:ext cx="3256201" cy="975555"/>
        </a:xfrm>
        <a:prstGeom prst="homePlat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0193"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t>Economic Development, effectiveness  and prosperity</a:t>
          </a:r>
          <a:endParaRPr lang="en-GB" sz="1900" kern="1200" dirty="0"/>
        </a:p>
      </dsp:txBody>
      <dsp:txXfrm rot="10800000">
        <a:off x="1307948" y="2273"/>
        <a:ext cx="3012312" cy="975555"/>
      </dsp:txXfrm>
    </dsp:sp>
    <dsp:sp modelId="{03D1C9C1-6BE8-46FF-9557-432FDFB44EF8}">
      <dsp:nvSpPr>
        <dsp:cNvPr id="0" name=""/>
        <dsp:cNvSpPr/>
      </dsp:nvSpPr>
      <dsp:spPr>
        <a:xfrm>
          <a:off x="0" y="1005"/>
          <a:ext cx="975555" cy="975555"/>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BF15B2A-6043-42B6-955C-73E17B19B559}">
      <dsp:nvSpPr>
        <dsp:cNvPr id="0" name=""/>
        <dsp:cNvSpPr/>
      </dsp:nvSpPr>
      <dsp:spPr>
        <a:xfrm rot="10800000">
          <a:off x="1056045" y="1269039"/>
          <a:ext cx="3256201" cy="975555"/>
        </a:xfrm>
        <a:prstGeom prst="homePlat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0193" tIns="72390" rIns="135128" bIns="72390" numCol="1" spcCol="1270" anchor="ctr" anchorCtr="0">
          <a:noAutofit/>
        </a:bodyPr>
        <a:lstStyle/>
        <a:p>
          <a:pPr marL="0" lvl="0" indent="0" algn="ctr" defTabSz="844550">
            <a:lnSpc>
              <a:spcPct val="90000"/>
            </a:lnSpc>
            <a:spcBef>
              <a:spcPct val="0"/>
            </a:spcBef>
            <a:spcAft>
              <a:spcPct val="35000"/>
            </a:spcAft>
            <a:buNone/>
          </a:pPr>
          <a:r>
            <a:rPr lang="en-US" sz="1900" kern="1200" dirty="0"/>
            <a:t>Environmental quality, protection and performance</a:t>
          </a:r>
          <a:endParaRPr lang="en-GB" sz="1900" kern="1200" dirty="0"/>
        </a:p>
      </dsp:txBody>
      <dsp:txXfrm rot="10800000">
        <a:off x="1299934" y="1269039"/>
        <a:ext cx="3012312" cy="975555"/>
      </dsp:txXfrm>
    </dsp:sp>
    <dsp:sp modelId="{95D5CB21-88DC-4113-9E51-6C984928108A}">
      <dsp:nvSpPr>
        <dsp:cNvPr id="0" name=""/>
        <dsp:cNvSpPr/>
      </dsp:nvSpPr>
      <dsp:spPr>
        <a:xfrm>
          <a:off x="0" y="1242845"/>
          <a:ext cx="943498" cy="975555"/>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l="-2000" r="-2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CBCD88D-BC6D-4F37-9A7D-BD0C2CA10F09}">
      <dsp:nvSpPr>
        <dsp:cNvPr id="0" name=""/>
        <dsp:cNvSpPr/>
      </dsp:nvSpPr>
      <dsp:spPr>
        <a:xfrm rot="10800000">
          <a:off x="1064059" y="2535805"/>
          <a:ext cx="3256201" cy="975555"/>
        </a:xfrm>
        <a:prstGeom prst="homePlate">
          <a:avLst/>
        </a:prstGeom>
        <a:solidFill>
          <a:srgbClr val="00B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0193" tIns="72390" rIns="135128" bIns="72390" numCol="1" spcCol="1270" anchor="ctr" anchorCtr="0">
          <a:noAutofit/>
        </a:bodyPr>
        <a:lstStyle/>
        <a:p>
          <a:pPr marL="0" lvl="0" indent="0" algn="ctr" defTabSz="844550">
            <a:lnSpc>
              <a:spcPct val="90000"/>
            </a:lnSpc>
            <a:spcBef>
              <a:spcPct val="0"/>
            </a:spcBef>
            <a:spcAft>
              <a:spcPct val="35000"/>
            </a:spcAft>
            <a:buNone/>
          </a:pPr>
          <a:r>
            <a:rPr lang="en-GB" sz="1900" kern="1200" dirty="0"/>
            <a:t>Social equity, inclusion and justice </a:t>
          </a:r>
        </a:p>
      </dsp:txBody>
      <dsp:txXfrm rot="10800000">
        <a:off x="1307948" y="2535805"/>
        <a:ext cx="3012312" cy="975555"/>
      </dsp:txXfrm>
    </dsp:sp>
    <dsp:sp modelId="{68E2C9CB-E371-4BF0-9866-7BEB98CDA18B}">
      <dsp:nvSpPr>
        <dsp:cNvPr id="0" name=""/>
        <dsp:cNvSpPr/>
      </dsp:nvSpPr>
      <dsp:spPr>
        <a:xfrm>
          <a:off x="0" y="2515396"/>
          <a:ext cx="975555" cy="975555"/>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FFCD69-33B3-46BF-A661-C69779A52AB1}">
      <dsp:nvSpPr>
        <dsp:cNvPr id="0" name=""/>
        <dsp:cNvSpPr/>
      </dsp:nvSpPr>
      <dsp:spPr>
        <a:xfrm>
          <a:off x="3970528" y="2309970"/>
          <a:ext cx="1347975" cy="1105084"/>
        </a:xfrm>
        <a:prstGeom prst="ellipse">
          <a:avLst/>
        </a:prstGeom>
        <a:solidFill>
          <a:srgbClr val="D60093"/>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altLang="en-US" sz="1600" b="1" kern="1200"/>
            <a:t>Company</a:t>
          </a:r>
          <a:endParaRPr lang="en-GB" sz="1600" kern="1200" dirty="0"/>
        </a:p>
      </dsp:txBody>
      <dsp:txXfrm>
        <a:off x="4167934" y="2471806"/>
        <a:ext cx="953163" cy="781412"/>
      </dsp:txXfrm>
    </dsp:sp>
    <dsp:sp modelId="{C4680F6B-FEBE-4DDA-8615-2A39FD4F6308}">
      <dsp:nvSpPr>
        <dsp:cNvPr id="0" name=""/>
        <dsp:cNvSpPr/>
      </dsp:nvSpPr>
      <dsp:spPr>
        <a:xfrm rot="16200000">
          <a:off x="3977887" y="1635255"/>
          <a:ext cx="1333257" cy="16171"/>
        </a:xfrm>
        <a:custGeom>
          <a:avLst/>
          <a:gdLst/>
          <a:ahLst/>
          <a:cxnLst/>
          <a:rect l="0" t="0" r="0" b="0"/>
          <a:pathLst>
            <a:path>
              <a:moveTo>
                <a:pt x="0" y="8085"/>
              </a:moveTo>
              <a:lnTo>
                <a:pt x="1333257" y="808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tx1"/>
            </a:solidFill>
          </a:endParaRPr>
        </a:p>
      </dsp:txBody>
      <dsp:txXfrm>
        <a:off x="4611184" y="1610009"/>
        <a:ext cx="66662" cy="66662"/>
      </dsp:txXfrm>
    </dsp:sp>
    <dsp:sp modelId="{CEFD3ABB-A148-4659-AB0E-4656EB221928}">
      <dsp:nvSpPr>
        <dsp:cNvPr id="0" name=""/>
        <dsp:cNvSpPr/>
      </dsp:nvSpPr>
      <dsp:spPr>
        <a:xfrm>
          <a:off x="3970528" y="-128372"/>
          <a:ext cx="1347975" cy="1105084"/>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a:latin typeface="Calibri" charset="0"/>
              <a:ea typeface="Arial" charset="0"/>
              <a:cs typeface="Arial" charset="0"/>
            </a:rPr>
            <a:t>Suppliers</a:t>
          </a:r>
          <a:endParaRPr lang="en-GB" sz="1600" kern="1200" dirty="0"/>
        </a:p>
      </dsp:txBody>
      <dsp:txXfrm>
        <a:off x="4167934" y="33464"/>
        <a:ext cx="953163" cy="781412"/>
      </dsp:txXfrm>
    </dsp:sp>
    <dsp:sp modelId="{C1F29138-7DE1-4C41-A6E8-2783EE5DC81A}">
      <dsp:nvSpPr>
        <dsp:cNvPr id="0" name=""/>
        <dsp:cNvSpPr/>
      </dsp:nvSpPr>
      <dsp:spPr>
        <a:xfrm rot="17742857">
          <a:off x="4524752" y="1755991"/>
          <a:ext cx="1297483" cy="16171"/>
        </a:xfrm>
        <a:custGeom>
          <a:avLst/>
          <a:gdLst/>
          <a:ahLst/>
          <a:cxnLst/>
          <a:rect l="0" t="0" r="0" b="0"/>
          <a:pathLst>
            <a:path>
              <a:moveTo>
                <a:pt x="0" y="8085"/>
              </a:moveTo>
              <a:lnTo>
                <a:pt x="1297483" y="808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tx1"/>
            </a:solidFill>
          </a:endParaRPr>
        </a:p>
      </dsp:txBody>
      <dsp:txXfrm>
        <a:off x="5141057" y="1731640"/>
        <a:ext cx="64874" cy="64874"/>
      </dsp:txXfrm>
    </dsp:sp>
    <dsp:sp modelId="{E10C2CF3-2CF4-41BF-BDAD-5843DFB5EF55}">
      <dsp:nvSpPr>
        <dsp:cNvPr id="0" name=""/>
        <dsp:cNvSpPr/>
      </dsp:nvSpPr>
      <dsp:spPr>
        <a:xfrm>
          <a:off x="5028485" y="113099"/>
          <a:ext cx="1347975" cy="1105084"/>
        </a:xfrm>
        <a:prstGeom prst="ellipse">
          <a:avLst/>
        </a:prstGeom>
        <a:solidFill>
          <a:schemeClr val="accent5">
            <a:hueOff val="-764144"/>
            <a:satOff val="3062"/>
            <a:lumOff val="6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0" kern="1200">
              <a:latin typeface="Calibri" charset="0"/>
              <a:ea typeface="Arial" charset="0"/>
              <a:cs typeface="Arial" charset="0"/>
            </a:rPr>
            <a:t>Advertisers</a:t>
          </a:r>
          <a:endParaRPr lang="en-GB" sz="1600" kern="1200" dirty="0"/>
        </a:p>
      </dsp:txBody>
      <dsp:txXfrm>
        <a:off x="5225891" y="274935"/>
        <a:ext cx="953163" cy="781412"/>
      </dsp:txXfrm>
    </dsp:sp>
    <dsp:sp modelId="{5D531D75-48CC-4A51-ADD0-B05507344EDF}">
      <dsp:nvSpPr>
        <dsp:cNvPr id="0" name=""/>
        <dsp:cNvSpPr/>
      </dsp:nvSpPr>
      <dsp:spPr>
        <a:xfrm rot="19285714">
          <a:off x="4996461" y="2094285"/>
          <a:ext cx="1202481" cy="16171"/>
        </a:xfrm>
        <a:custGeom>
          <a:avLst/>
          <a:gdLst/>
          <a:ahLst/>
          <a:cxnLst/>
          <a:rect l="0" t="0" r="0" b="0"/>
          <a:pathLst>
            <a:path>
              <a:moveTo>
                <a:pt x="0" y="8085"/>
              </a:moveTo>
              <a:lnTo>
                <a:pt x="1202481" y="808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tx1"/>
            </a:solidFill>
          </a:endParaRPr>
        </a:p>
      </dsp:txBody>
      <dsp:txXfrm>
        <a:off x="5567640" y="2072309"/>
        <a:ext cx="60124" cy="60124"/>
      </dsp:txXfrm>
    </dsp:sp>
    <dsp:sp modelId="{4E0B716E-AFCA-485F-A39A-370BB6A95259}">
      <dsp:nvSpPr>
        <dsp:cNvPr id="0" name=""/>
        <dsp:cNvSpPr/>
      </dsp:nvSpPr>
      <dsp:spPr>
        <a:xfrm>
          <a:off x="5876901" y="789688"/>
          <a:ext cx="1347975" cy="1105084"/>
        </a:xfrm>
        <a:prstGeom prst="ellipse">
          <a:avLst/>
        </a:prstGeom>
        <a:solidFill>
          <a:schemeClr val="accent5">
            <a:hueOff val="-1528289"/>
            <a:satOff val="6125"/>
            <a:lumOff val="132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Calibri" charset="0"/>
              <a:ea typeface="Arial" charset="0"/>
              <a:cs typeface="Arial" charset="0"/>
            </a:rPr>
            <a:t>MPs</a:t>
          </a:r>
          <a:endParaRPr lang="en-GB" sz="1600" kern="1200" dirty="0"/>
        </a:p>
      </dsp:txBody>
      <dsp:txXfrm>
        <a:off x="6074307" y="951524"/>
        <a:ext cx="953163" cy="781412"/>
      </dsp:txXfrm>
    </dsp:sp>
    <dsp:sp modelId="{72E7A1AB-A275-4D4B-AE08-CC53C1F66EC8}">
      <dsp:nvSpPr>
        <dsp:cNvPr id="0" name=""/>
        <dsp:cNvSpPr/>
      </dsp:nvSpPr>
      <dsp:spPr>
        <a:xfrm rot="20828571">
          <a:off x="5279939" y="2583135"/>
          <a:ext cx="1106360" cy="16171"/>
        </a:xfrm>
        <a:custGeom>
          <a:avLst/>
          <a:gdLst/>
          <a:ahLst/>
          <a:cxnLst/>
          <a:rect l="0" t="0" r="0" b="0"/>
          <a:pathLst>
            <a:path>
              <a:moveTo>
                <a:pt x="0" y="8085"/>
              </a:moveTo>
              <a:lnTo>
                <a:pt x="1106360" y="808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805461" y="2563562"/>
        <a:ext cx="55318" cy="55318"/>
      </dsp:txXfrm>
    </dsp:sp>
    <dsp:sp modelId="{0EA527FE-1619-4CA9-91AA-FC0E34539F17}">
      <dsp:nvSpPr>
        <dsp:cNvPr id="0" name=""/>
        <dsp:cNvSpPr/>
      </dsp:nvSpPr>
      <dsp:spPr>
        <a:xfrm>
          <a:off x="6347736" y="1767387"/>
          <a:ext cx="1347975" cy="1105084"/>
        </a:xfrm>
        <a:prstGeom prst="ellipse">
          <a:avLst/>
        </a:prstGeom>
        <a:solidFill>
          <a:schemeClr val="accent5">
            <a:hueOff val="-2292433"/>
            <a:satOff val="9187"/>
            <a:lumOff val="199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en-GB" sz="1300" b="1" kern="1200">
              <a:latin typeface="Calibri" charset="0"/>
              <a:ea typeface="Arial" charset="0"/>
              <a:cs typeface="Arial" charset="0"/>
            </a:rPr>
            <a:t>Government</a:t>
          </a:r>
          <a:endParaRPr lang="en-GB" sz="1300" kern="1200" dirty="0"/>
        </a:p>
      </dsp:txBody>
      <dsp:txXfrm>
        <a:off x="6545142" y="1929223"/>
        <a:ext cx="953163" cy="781412"/>
      </dsp:txXfrm>
    </dsp:sp>
    <dsp:sp modelId="{8158E67B-F2CB-42F0-BD36-A251B3EEE838}">
      <dsp:nvSpPr>
        <dsp:cNvPr id="0" name=""/>
        <dsp:cNvSpPr/>
      </dsp:nvSpPr>
      <dsp:spPr>
        <a:xfrm rot="771429">
          <a:off x="5279939" y="3125717"/>
          <a:ext cx="1106360" cy="16171"/>
        </a:xfrm>
        <a:custGeom>
          <a:avLst/>
          <a:gdLst/>
          <a:ahLst/>
          <a:cxnLst/>
          <a:rect l="0" t="0" r="0" b="0"/>
          <a:pathLst>
            <a:path>
              <a:moveTo>
                <a:pt x="0" y="8085"/>
              </a:moveTo>
              <a:lnTo>
                <a:pt x="1106360" y="808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805461" y="3106144"/>
        <a:ext cx="55318" cy="55318"/>
      </dsp:txXfrm>
    </dsp:sp>
    <dsp:sp modelId="{E09A6A84-D132-4DCC-A9EF-25FFE8DDF7D3}">
      <dsp:nvSpPr>
        <dsp:cNvPr id="0" name=""/>
        <dsp:cNvSpPr/>
      </dsp:nvSpPr>
      <dsp:spPr>
        <a:xfrm>
          <a:off x="6347736" y="2852552"/>
          <a:ext cx="1347975" cy="1105084"/>
        </a:xfrm>
        <a:prstGeom prst="ellipse">
          <a:avLst/>
        </a:prstGeom>
        <a:solidFill>
          <a:schemeClr val="accent5">
            <a:hueOff val="-3056578"/>
            <a:satOff val="12250"/>
            <a:lumOff val="26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dirty="0"/>
            <a:t>NGOs</a:t>
          </a:r>
        </a:p>
      </dsp:txBody>
      <dsp:txXfrm>
        <a:off x="6545142" y="3014388"/>
        <a:ext cx="953163" cy="781412"/>
      </dsp:txXfrm>
    </dsp:sp>
    <dsp:sp modelId="{4F49E84F-8EF7-4952-971C-DB54CD09910C}">
      <dsp:nvSpPr>
        <dsp:cNvPr id="0" name=""/>
        <dsp:cNvSpPr/>
      </dsp:nvSpPr>
      <dsp:spPr>
        <a:xfrm rot="2314286">
          <a:off x="4996461" y="3614567"/>
          <a:ext cx="1202481" cy="16171"/>
        </a:xfrm>
        <a:custGeom>
          <a:avLst/>
          <a:gdLst/>
          <a:ahLst/>
          <a:cxnLst/>
          <a:rect l="0" t="0" r="0" b="0"/>
          <a:pathLst>
            <a:path>
              <a:moveTo>
                <a:pt x="0" y="8085"/>
              </a:moveTo>
              <a:lnTo>
                <a:pt x="1202481" y="808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5567640" y="3592591"/>
        <a:ext cx="60124" cy="60124"/>
      </dsp:txXfrm>
    </dsp:sp>
    <dsp:sp modelId="{22B81704-4A3E-44B8-8CFC-EAA6279079E4}">
      <dsp:nvSpPr>
        <dsp:cNvPr id="0" name=""/>
        <dsp:cNvSpPr/>
      </dsp:nvSpPr>
      <dsp:spPr>
        <a:xfrm>
          <a:off x="5876901" y="3830251"/>
          <a:ext cx="1347975" cy="1105084"/>
        </a:xfrm>
        <a:prstGeom prst="ellipse">
          <a:avLst/>
        </a:prstGeom>
        <a:solidFill>
          <a:schemeClr val="accent5">
            <a:hueOff val="-3820722"/>
            <a:satOff val="15312"/>
            <a:lumOff val="33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Calibri" charset="0"/>
              <a:ea typeface="Arial" charset="0"/>
              <a:cs typeface="Arial" charset="0"/>
            </a:rPr>
            <a:t>community</a:t>
          </a:r>
          <a:endParaRPr lang="en-GB" sz="1400" kern="1200" dirty="0"/>
        </a:p>
      </dsp:txBody>
      <dsp:txXfrm>
        <a:off x="6074307" y="3992087"/>
        <a:ext cx="953163" cy="781412"/>
      </dsp:txXfrm>
    </dsp:sp>
    <dsp:sp modelId="{DEB0E20D-9376-4DBC-8BB1-8CAE1CAE7757}">
      <dsp:nvSpPr>
        <dsp:cNvPr id="0" name=""/>
        <dsp:cNvSpPr/>
      </dsp:nvSpPr>
      <dsp:spPr>
        <a:xfrm rot="3857143">
          <a:off x="4524752" y="3952861"/>
          <a:ext cx="1297483" cy="16171"/>
        </a:xfrm>
        <a:custGeom>
          <a:avLst/>
          <a:gdLst/>
          <a:ahLst/>
          <a:cxnLst/>
          <a:rect l="0" t="0" r="0" b="0"/>
          <a:pathLst>
            <a:path>
              <a:moveTo>
                <a:pt x="0" y="8085"/>
              </a:moveTo>
              <a:lnTo>
                <a:pt x="1297483" y="808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tx1"/>
            </a:solidFill>
          </a:endParaRPr>
        </a:p>
      </dsp:txBody>
      <dsp:txXfrm>
        <a:off x="5141057" y="3928510"/>
        <a:ext cx="64874" cy="64874"/>
      </dsp:txXfrm>
    </dsp:sp>
    <dsp:sp modelId="{AFAEC046-B7DC-4331-9A50-AC361A485B15}">
      <dsp:nvSpPr>
        <dsp:cNvPr id="0" name=""/>
        <dsp:cNvSpPr/>
      </dsp:nvSpPr>
      <dsp:spPr>
        <a:xfrm>
          <a:off x="5028485" y="4506840"/>
          <a:ext cx="1347975" cy="1105084"/>
        </a:xfrm>
        <a:prstGeom prst="ellipse">
          <a:avLst/>
        </a:prstGeom>
        <a:solidFill>
          <a:schemeClr val="accent5">
            <a:hueOff val="-4584866"/>
            <a:satOff val="18374"/>
            <a:lumOff val="398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a:latin typeface="Calibri" charset="0"/>
              <a:ea typeface="Arial" charset="0"/>
              <a:cs typeface="Arial" charset="0"/>
            </a:rPr>
            <a:t>Financial Analysts</a:t>
          </a:r>
          <a:endParaRPr lang="en-GB" sz="1600" kern="1200" dirty="0"/>
        </a:p>
      </dsp:txBody>
      <dsp:txXfrm>
        <a:off x="5225891" y="4668676"/>
        <a:ext cx="953163" cy="781412"/>
      </dsp:txXfrm>
    </dsp:sp>
    <dsp:sp modelId="{D7A2EEEB-BFE9-4BD5-A5AD-A63B4A66A49E}">
      <dsp:nvSpPr>
        <dsp:cNvPr id="0" name=""/>
        <dsp:cNvSpPr/>
      </dsp:nvSpPr>
      <dsp:spPr>
        <a:xfrm rot="5400000">
          <a:off x="3977887" y="4073597"/>
          <a:ext cx="1333257" cy="16171"/>
        </a:xfrm>
        <a:custGeom>
          <a:avLst/>
          <a:gdLst/>
          <a:ahLst/>
          <a:cxnLst/>
          <a:rect l="0" t="0" r="0" b="0"/>
          <a:pathLst>
            <a:path>
              <a:moveTo>
                <a:pt x="0" y="8085"/>
              </a:moveTo>
              <a:lnTo>
                <a:pt x="1333257" y="808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tx1"/>
            </a:solidFill>
          </a:endParaRPr>
        </a:p>
      </dsp:txBody>
      <dsp:txXfrm>
        <a:off x="4611184" y="4048352"/>
        <a:ext cx="66662" cy="66662"/>
      </dsp:txXfrm>
    </dsp:sp>
    <dsp:sp modelId="{A104D7DF-C8BA-4825-B692-FD3B598ADADF}">
      <dsp:nvSpPr>
        <dsp:cNvPr id="0" name=""/>
        <dsp:cNvSpPr/>
      </dsp:nvSpPr>
      <dsp:spPr>
        <a:xfrm>
          <a:off x="3970528" y="4748312"/>
          <a:ext cx="1347975" cy="1105084"/>
        </a:xfrm>
        <a:prstGeom prst="ellipse">
          <a:avLst/>
        </a:prstGeom>
        <a:solidFill>
          <a:schemeClr val="accent5">
            <a:hueOff val="-5349011"/>
            <a:satOff val="21437"/>
            <a:lumOff val="464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a:latin typeface="Calibri" charset="0"/>
              <a:ea typeface="Arial" charset="0"/>
              <a:cs typeface="Arial" charset="0"/>
            </a:rPr>
            <a:t>Unions</a:t>
          </a:r>
          <a:endParaRPr lang="en-GB" sz="1600" kern="1200" dirty="0"/>
        </a:p>
      </dsp:txBody>
      <dsp:txXfrm>
        <a:off x="4167934" y="4910148"/>
        <a:ext cx="953163" cy="781412"/>
      </dsp:txXfrm>
    </dsp:sp>
    <dsp:sp modelId="{9704D1C6-40FF-4835-A7F9-5C48389B1091}">
      <dsp:nvSpPr>
        <dsp:cNvPr id="0" name=""/>
        <dsp:cNvSpPr/>
      </dsp:nvSpPr>
      <dsp:spPr>
        <a:xfrm rot="6942857">
          <a:off x="3518506" y="3920369"/>
          <a:ext cx="1225356" cy="16171"/>
        </a:xfrm>
        <a:custGeom>
          <a:avLst/>
          <a:gdLst/>
          <a:ahLst/>
          <a:cxnLst/>
          <a:rect l="0" t="0" r="0" b="0"/>
          <a:pathLst>
            <a:path>
              <a:moveTo>
                <a:pt x="0" y="8085"/>
              </a:moveTo>
              <a:lnTo>
                <a:pt x="1225356" y="808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tx1"/>
            </a:solidFill>
          </a:endParaRPr>
        </a:p>
      </dsp:txBody>
      <dsp:txXfrm rot="10800000">
        <a:off x="4100550" y="3897821"/>
        <a:ext cx="61267" cy="61267"/>
      </dsp:txXfrm>
    </dsp:sp>
    <dsp:sp modelId="{6B4CCED6-0E09-4CC3-9983-881807E78DEC}">
      <dsp:nvSpPr>
        <dsp:cNvPr id="0" name=""/>
        <dsp:cNvSpPr/>
      </dsp:nvSpPr>
      <dsp:spPr>
        <a:xfrm>
          <a:off x="2886386" y="4428271"/>
          <a:ext cx="1400344" cy="1262224"/>
        </a:xfrm>
        <a:prstGeom prst="ellipse">
          <a:avLst/>
        </a:prstGeom>
        <a:solidFill>
          <a:schemeClr val="accent5">
            <a:hueOff val="-6113155"/>
            <a:satOff val="24499"/>
            <a:lumOff val="53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Calibri" charset="0"/>
              <a:ea typeface="Arial" charset="0"/>
              <a:cs typeface="Arial" charset="0"/>
            </a:rPr>
            <a:t>Shareholders</a:t>
          </a:r>
          <a:endParaRPr lang="en-GB" sz="1200" b="1" kern="1200" dirty="0">
            <a:latin typeface="Calibri" charset="0"/>
            <a:ea typeface="Arial" charset="0"/>
            <a:cs typeface="Arial" charset="0"/>
          </a:endParaRPr>
        </a:p>
      </dsp:txBody>
      <dsp:txXfrm>
        <a:off x="3091462" y="4613119"/>
        <a:ext cx="990192" cy="892528"/>
      </dsp:txXfrm>
    </dsp:sp>
    <dsp:sp modelId="{808D3116-CFE0-45D9-92DE-64231C19FC76}">
      <dsp:nvSpPr>
        <dsp:cNvPr id="0" name=""/>
        <dsp:cNvSpPr/>
      </dsp:nvSpPr>
      <dsp:spPr>
        <a:xfrm rot="8485714">
          <a:off x="3090088" y="3614567"/>
          <a:ext cx="1202481" cy="16171"/>
        </a:xfrm>
        <a:custGeom>
          <a:avLst/>
          <a:gdLst/>
          <a:ahLst/>
          <a:cxnLst/>
          <a:rect l="0" t="0" r="0" b="0"/>
          <a:pathLst>
            <a:path>
              <a:moveTo>
                <a:pt x="0" y="8085"/>
              </a:moveTo>
              <a:lnTo>
                <a:pt x="1202481" y="808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tx1"/>
            </a:solidFill>
          </a:endParaRPr>
        </a:p>
      </dsp:txBody>
      <dsp:txXfrm rot="10800000">
        <a:off x="3661267" y="3592591"/>
        <a:ext cx="60124" cy="60124"/>
      </dsp:txXfrm>
    </dsp:sp>
    <dsp:sp modelId="{41FF6761-5C17-4A33-8E3E-4A478650B236}">
      <dsp:nvSpPr>
        <dsp:cNvPr id="0" name=""/>
        <dsp:cNvSpPr/>
      </dsp:nvSpPr>
      <dsp:spPr>
        <a:xfrm>
          <a:off x="2064155" y="3830251"/>
          <a:ext cx="1347975" cy="1105084"/>
        </a:xfrm>
        <a:prstGeom prst="ellipse">
          <a:avLst/>
        </a:prstGeom>
        <a:solidFill>
          <a:schemeClr val="accent5">
            <a:hueOff val="-6877299"/>
            <a:satOff val="27561"/>
            <a:lumOff val="59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a:latin typeface="Calibri" charset="0"/>
              <a:ea typeface="Arial" charset="0"/>
              <a:cs typeface="Arial" charset="0"/>
            </a:rPr>
            <a:t>General public</a:t>
          </a:r>
          <a:endParaRPr lang="en-GB" sz="1600" kern="1200" dirty="0"/>
        </a:p>
      </dsp:txBody>
      <dsp:txXfrm>
        <a:off x="2261561" y="3992087"/>
        <a:ext cx="953163" cy="781412"/>
      </dsp:txXfrm>
    </dsp:sp>
    <dsp:sp modelId="{676B3FDD-3E97-4DD3-A594-CA5502245DC3}">
      <dsp:nvSpPr>
        <dsp:cNvPr id="0" name=""/>
        <dsp:cNvSpPr/>
      </dsp:nvSpPr>
      <dsp:spPr>
        <a:xfrm rot="10028571">
          <a:off x="2902731" y="3125717"/>
          <a:ext cx="1106360" cy="16171"/>
        </a:xfrm>
        <a:custGeom>
          <a:avLst/>
          <a:gdLst/>
          <a:ahLst/>
          <a:cxnLst/>
          <a:rect l="0" t="0" r="0" b="0"/>
          <a:pathLst>
            <a:path>
              <a:moveTo>
                <a:pt x="0" y="8085"/>
              </a:moveTo>
              <a:lnTo>
                <a:pt x="1106360" y="808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428252" y="3106144"/>
        <a:ext cx="55318" cy="55318"/>
      </dsp:txXfrm>
    </dsp:sp>
    <dsp:sp modelId="{48E0FEFE-D642-4B37-BFE3-D8369EFC7CB7}">
      <dsp:nvSpPr>
        <dsp:cNvPr id="0" name=""/>
        <dsp:cNvSpPr/>
      </dsp:nvSpPr>
      <dsp:spPr>
        <a:xfrm>
          <a:off x="1593320" y="2852552"/>
          <a:ext cx="1347975" cy="1105084"/>
        </a:xfrm>
        <a:prstGeom prst="ellipse">
          <a:avLst/>
        </a:prstGeom>
        <a:solidFill>
          <a:schemeClr val="accent5">
            <a:hueOff val="-7641443"/>
            <a:satOff val="30624"/>
            <a:lumOff val="66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66725">
            <a:lnSpc>
              <a:spcPct val="90000"/>
            </a:lnSpc>
            <a:spcBef>
              <a:spcPct val="0"/>
            </a:spcBef>
            <a:spcAft>
              <a:spcPct val="35000"/>
            </a:spcAft>
            <a:buNone/>
          </a:pPr>
          <a:r>
            <a:rPr lang="en-GB" sz="1050" b="1" kern="1200" dirty="0">
              <a:latin typeface="Calibri" charset="0"/>
              <a:ea typeface="Arial" charset="0"/>
              <a:cs typeface="Arial" charset="0"/>
            </a:rPr>
            <a:t>Competitors</a:t>
          </a:r>
          <a:endParaRPr lang="en-GB" sz="900" kern="1200" dirty="0"/>
        </a:p>
      </dsp:txBody>
      <dsp:txXfrm>
        <a:off x="1790726" y="3014388"/>
        <a:ext cx="953163" cy="781412"/>
      </dsp:txXfrm>
    </dsp:sp>
    <dsp:sp modelId="{5CFB22D7-DBC3-4117-8B2A-154EF7C456FD}">
      <dsp:nvSpPr>
        <dsp:cNvPr id="0" name=""/>
        <dsp:cNvSpPr/>
      </dsp:nvSpPr>
      <dsp:spPr>
        <a:xfrm rot="11571429">
          <a:off x="2902731" y="2583135"/>
          <a:ext cx="1106360" cy="16171"/>
        </a:xfrm>
        <a:custGeom>
          <a:avLst/>
          <a:gdLst/>
          <a:ahLst/>
          <a:cxnLst/>
          <a:rect l="0" t="0" r="0" b="0"/>
          <a:pathLst>
            <a:path>
              <a:moveTo>
                <a:pt x="0" y="8085"/>
              </a:moveTo>
              <a:lnTo>
                <a:pt x="1106360" y="808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tx1"/>
            </a:solidFill>
          </a:endParaRPr>
        </a:p>
      </dsp:txBody>
      <dsp:txXfrm rot="10800000">
        <a:off x="3428252" y="2563562"/>
        <a:ext cx="55318" cy="55318"/>
      </dsp:txXfrm>
    </dsp:sp>
    <dsp:sp modelId="{6C01C5B0-E1D6-4624-8722-90227F32624E}">
      <dsp:nvSpPr>
        <dsp:cNvPr id="0" name=""/>
        <dsp:cNvSpPr/>
      </dsp:nvSpPr>
      <dsp:spPr>
        <a:xfrm>
          <a:off x="1593320" y="1767387"/>
          <a:ext cx="1347975" cy="1105084"/>
        </a:xfrm>
        <a:prstGeom prst="ellipse">
          <a:avLst/>
        </a:prstGeom>
        <a:solidFill>
          <a:schemeClr val="accent5">
            <a:hueOff val="-8405587"/>
            <a:satOff val="33686"/>
            <a:lumOff val="730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Calibri" charset="0"/>
              <a:ea typeface="Arial" charset="0"/>
              <a:cs typeface="Arial" charset="0"/>
            </a:rPr>
            <a:t>Clients</a:t>
          </a:r>
          <a:endParaRPr lang="en-GB" sz="1600" kern="1200" dirty="0"/>
        </a:p>
      </dsp:txBody>
      <dsp:txXfrm>
        <a:off x="1790726" y="1929223"/>
        <a:ext cx="953163" cy="781412"/>
      </dsp:txXfrm>
    </dsp:sp>
    <dsp:sp modelId="{46D44666-4EAF-4533-8637-736E722467E0}">
      <dsp:nvSpPr>
        <dsp:cNvPr id="0" name=""/>
        <dsp:cNvSpPr/>
      </dsp:nvSpPr>
      <dsp:spPr>
        <a:xfrm rot="13114286">
          <a:off x="3090088" y="2094285"/>
          <a:ext cx="1202481" cy="16171"/>
        </a:xfrm>
        <a:custGeom>
          <a:avLst/>
          <a:gdLst/>
          <a:ahLst/>
          <a:cxnLst/>
          <a:rect l="0" t="0" r="0" b="0"/>
          <a:pathLst>
            <a:path>
              <a:moveTo>
                <a:pt x="0" y="8085"/>
              </a:moveTo>
              <a:lnTo>
                <a:pt x="1202481" y="808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rot="10800000">
        <a:off x="3661267" y="2072309"/>
        <a:ext cx="60124" cy="60124"/>
      </dsp:txXfrm>
    </dsp:sp>
    <dsp:sp modelId="{3B344BEE-DCDD-45D9-9490-6B3FD6C7F8EE}">
      <dsp:nvSpPr>
        <dsp:cNvPr id="0" name=""/>
        <dsp:cNvSpPr/>
      </dsp:nvSpPr>
      <dsp:spPr>
        <a:xfrm>
          <a:off x="2064155" y="789688"/>
          <a:ext cx="1347975" cy="1105084"/>
        </a:xfrm>
        <a:prstGeom prst="ellipse">
          <a:avLst/>
        </a:prstGeom>
        <a:solidFill>
          <a:schemeClr val="accent5">
            <a:hueOff val="-9169732"/>
            <a:satOff val="36749"/>
            <a:lumOff val="79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b="1" kern="1200" dirty="0">
              <a:latin typeface="Calibri" charset="0"/>
              <a:ea typeface="Arial" charset="0"/>
              <a:cs typeface="Arial" charset="0"/>
            </a:rPr>
            <a:t>Users</a:t>
          </a:r>
          <a:endParaRPr lang="en-GB" sz="900" kern="1200" dirty="0"/>
        </a:p>
      </dsp:txBody>
      <dsp:txXfrm>
        <a:off x="2261561" y="951524"/>
        <a:ext cx="953163" cy="781412"/>
      </dsp:txXfrm>
    </dsp:sp>
    <dsp:sp modelId="{7505314F-A896-4DF7-99C4-3C80B8A46F82}">
      <dsp:nvSpPr>
        <dsp:cNvPr id="0" name=""/>
        <dsp:cNvSpPr/>
      </dsp:nvSpPr>
      <dsp:spPr>
        <a:xfrm rot="14657143">
          <a:off x="3466795" y="1755991"/>
          <a:ext cx="1297483" cy="16171"/>
        </a:xfrm>
        <a:custGeom>
          <a:avLst/>
          <a:gdLst/>
          <a:ahLst/>
          <a:cxnLst/>
          <a:rect l="0" t="0" r="0" b="0"/>
          <a:pathLst>
            <a:path>
              <a:moveTo>
                <a:pt x="0" y="8085"/>
              </a:moveTo>
              <a:lnTo>
                <a:pt x="1297483" y="808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tx1"/>
            </a:solidFill>
          </a:endParaRPr>
        </a:p>
      </dsp:txBody>
      <dsp:txXfrm rot="10800000">
        <a:off x="4083100" y="1731640"/>
        <a:ext cx="64874" cy="64874"/>
      </dsp:txXfrm>
    </dsp:sp>
    <dsp:sp modelId="{91CACDF0-640A-4DEE-B1BC-E1D4ED2F3535}">
      <dsp:nvSpPr>
        <dsp:cNvPr id="0" name=""/>
        <dsp:cNvSpPr/>
      </dsp:nvSpPr>
      <dsp:spPr>
        <a:xfrm>
          <a:off x="2912571" y="113099"/>
          <a:ext cx="1347975" cy="1105084"/>
        </a:xfrm>
        <a:prstGeom prst="ellipse">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GB" sz="1400" b="1" kern="1200" dirty="0">
              <a:latin typeface="Calibri" charset="0"/>
              <a:ea typeface="Arial" charset="0"/>
              <a:cs typeface="Arial" charset="0"/>
            </a:rPr>
            <a:t>Local Community</a:t>
          </a:r>
          <a:endParaRPr lang="en-GB" sz="1400" kern="1200" dirty="0"/>
        </a:p>
      </dsp:txBody>
      <dsp:txXfrm>
        <a:off x="3109977" y="274935"/>
        <a:ext cx="953163" cy="78141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F583E4-F7B4-475E-94A0-7DD7B78FCC0B}">
      <dsp:nvSpPr>
        <dsp:cNvPr id="0" name=""/>
        <dsp:cNvSpPr/>
      </dsp:nvSpPr>
      <dsp:spPr>
        <a:xfrm>
          <a:off x="1385347" y="-80239"/>
          <a:ext cx="2300190" cy="1390818"/>
        </a:xfrm>
        <a:prstGeom prst="roundRect">
          <a:avLst>
            <a:gd name="adj" fmla="val 10000"/>
          </a:avLst>
        </a:prstGeom>
        <a:solidFill>
          <a:schemeClr val="bg1">
            <a:lumMod val="8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Production Based Accounting</a:t>
          </a:r>
        </a:p>
      </dsp:txBody>
      <dsp:txXfrm>
        <a:off x="1426083" y="-39503"/>
        <a:ext cx="2218718" cy="1309346"/>
      </dsp:txXfrm>
    </dsp:sp>
    <dsp:sp modelId="{4C4A000F-365B-41FB-BACD-ABFDE67127C6}">
      <dsp:nvSpPr>
        <dsp:cNvPr id="0" name=""/>
        <dsp:cNvSpPr/>
      </dsp:nvSpPr>
      <dsp:spPr>
        <a:xfrm>
          <a:off x="4166983" y="-80239"/>
          <a:ext cx="2300190" cy="1390818"/>
        </a:xfrm>
        <a:prstGeom prst="roundRect">
          <a:avLst>
            <a:gd name="adj" fmla="val 10000"/>
          </a:avLst>
        </a:prstGeom>
        <a:solidFill>
          <a:schemeClr val="bg1">
            <a:lumMod val="8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Consumption Based Accounting</a:t>
          </a:r>
        </a:p>
      </dsp:txBody>
      <dsp:txXfrm>
        <a:off x="4207719" y="-39503"/>
        <a:ext cx="2218718" cy="1309346"/>
      </dsp:txXfrm>
    </dsp:sp>
    <dsp:sp modelId="{ECC06416-C70A-4643-B63C-D93B18F1CA01}">
      <dsp:nvSpPr>
        <dsp:cNvPr id="0" name=""/>
        <dsp:cNvSpPr/>
      </dsp:nvSpPr>
      <dsp:spPr>
        <a:xfrm>
          <a:off x="3525063" y="4627144"/>
          <a:ext cx="802395" cy="802395"/>
        </a:xfrm>
        <a:prstGeom prst="triangle">
          <a:avLst/>
        </a:prstGeom>
        <a:solidFill>
          <a:schemeClr val="bg1">
            <a:lumMod val="8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120997-9740-4EE4-A76B-AE075A4A99FD}">
      <dsp:nvSpPr>
        <dsp:cNvPr id="0" name=""/>
        <dsp:cNvSpPr/>
      </dsp:nvSpPr>
      <dsp:spPr>
        <a:xfrm rot="240000">
          <a:off x="1518340" y="4283309"/>
          <a:ext cx="4815840" cy="336756"/>
        </a:xfrm>
        <a:prstGeom prst="rect">
          <a:avLst/>
        </a:prstGeom>
        <a:solidFill>
          <a:schemeClr val="bg1">
            <a:lumMod val="85000"/>
            <a:alpha val="9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57595E3-AF1F-4F90-A61C-0B97A0443592}">
      <dsp:nvSpPr>
        <dsp:cNvPr id="0" name=""/>
        <dsp:cNvSpPr/>
      </dsp:nvSpPr>
      <dsp:spPr>
        <a:xfrm rot="240000">
          <a:off x="4409834" y="3441335"/>
          <a:ext cx="1921474" cy="895210"/>
        </a:xfrm>
        <a:prstGeom prst="roundRect">
          <a:avLst/>
        </a:prstGeom>
        <a:solidFill>
          <a:srgbClr val="009900"/>
        </a:solidFill>
        <a:ln w="25400" cap="flat" cmpd="sng" algn="ctr">
          <a:solidFill>
            <a:srgbClr val="0099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Mostly used among corporate</a:t>
          </a:r>
        </a:p>
      </dsp:txBody>
      <dsp:txXfrm>
        <a:off x="4453535" y="3485036"/>
        <a:ext cx="1834072" cy="807808"/>
      </dsp:txXfrm>
    </dsp:sp>
    <dsp:sp modelId="{08C247E5-FA5B-4A72-9EA8-6CAC3D32D96F}">
      <dsp:nvSpPr>
        <dsp:cNvPr id="0" name=""/>
        <dsp:cNvSpPr/>
      </dsp:nvSpPr>
      <dsp:spPr>
        <a:xfrm rot="240000">
          <a:off x="4479374" y="2478461"/>
          <a:ext cx="1921474" cy="895210"/>
        </a:xfrm>
        <a:prstGeom prst="roundRect">
          <a:avLst/>
        </a:prstGeom>
        <a:solidFill>
          <a:srgbClr val="009900"/>
        </a:solidFill>
        <a:ln w="25400" cap="flat" cmpd="sng" algn="ctr">
          <a:solidFill>
            <a:srgbClr val="0099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Allow Sectoral Comparison</a:t>
          </a:r>
        </a:p>
      </dsp:txBody>
      <dsp:txXfrm>
        <a:off x="4523075" y="2522162"/>
        <a:ext cx="1834072" cy="807808"/>
      </dsp:txXfrm>
    </dsp:sp>
    <dsp:sp modelId="{ED65E44D-79B5-41BB-95AA-0B8E20CC03D0}">
      <dsp:nvSpPr>
        <dsp:cNvPr id="0" name=""/>
        <dsp:cNvSpPr/>
      </dsp:nvSpPr>
      <dsp:spPr>
        <a:xfrm rot="240000">
          <a:off x="4548915" y="1536984"/>
          <a:ext cx="1921474" cy="895210"/>
        </a:xfrm>
        <a:prstGeom prst="roundRect">
          <a:avLst/>
        </a:prstGeom>
        <a:solidFill>
          <a:srgbClr val="009900"/>
        </a:solidFill>
        <a:ln w="25400" cap="flat" cmpd="sng" algn="ctr">
          <a:solidFill>
            <a:srgbClr val="0099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Real Consumption (</a:t>
          </a:r>
          <a:r>
            <a:rPr lang="en-GB" sz="2000" b="0" i="0" kern="1200" dirty="0"/>
            <a:t>Input-Output)</a:t>
          </a:r>
          <a:endParaRPr lang="en-US" sz="2000" kern="1200" dirty="0"/>
        </a:p>
      </dsp:txBody>
      <dsp:txXfrm>
        <a:off x="4592616" y="1580685"/>
        <a:ext cx="1834072" cy="807808"/>
      </dsp:txXfrm>
    </dsp:sp>
    <dsp:sp modelId="{3BCBD32B-CB8A-4F7A-8EF0-89639FE2CA91}">
      <dsp:nvSpPr>
        <dsp:cNvPr id="0" name=""/>
        <dsp:cNvSpPr/>
      </dsp:nvSpPr>
      <dsp:spPr>
        <a:xfrm rot="240000">
          <a:off x="1654944" y="3248760"/>
          <a:ext cx="1921474" cy="895210"/>
        </a:xfrm>
        <a:prstGeom prst="roundRect">
          <a:avLst/>
        </a:prstGeom>
        <a:solidFill>
          <a:srgbClr val="009900"/>
        </a:solidFill>
        <a:ln w="25400" cap="flat" cmpd="sng" algn="ctr">
          <a:solidFill>
            <a:srgbClr val="0099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i="0" kern="1200" dirty="0"/>
            <a:t>National Consumption and Trade</a:t>
          </a:r>
          <a:endParaRPr lang="en-US" sz="2000" kern="1200" dirty="0"/>
        </a:p>
      </dsp:txBody>
      <dsp:txXfrm>
        <a:off x="1698645" y="3292461"/>
        <a:ext cx="1834072" cy="807808"/>
      </dsp:txXfrm>
    </dsp:sp>
    <dsp:sp modelId="{EB3546C3-E3BE-4A2F-8520-780B3D49DF59}">
      <dsp:nvSpPr>
        <dsp:cNvPr id="0" name=""/>
        <dsp:cNvSpPr/>
      </dsp:nvSpPr>
      <dsp:spPr>
        <a:xfrm rot="240000">
          <a:off x="1724485" y="2285886"/>
          <a:ext cx="1921474" cy="895210"/>
        </a:xfrm>
        <a:prstGeom prst="roundRect">
          <a:avLst/>
        </a:prstGeom>
        <a:solidFill>
          <a:srgbClr val="009900"/>
        </a:solidFill>
        <a:ln w="25400" cap="flat" cmpd="sng" algn="ctr">
          <a:solidFill>
            <a:srgbClr val="0099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b="0" i="0" kern="1200" dirty="0"/>
            <a:t>Indirect Emissions    </a:t>
          </a:r>
        </a:p>
        <a:p>
          <a:pPr marL="0" lvl="0" indent="0" algn="ctr" defTabSz="889000">
            <a:lnSpc>
              <a:spcPct val="90000"/>
            </a:lnSpc>
            <a:spcBef>
              <a:spcPct val="0"/>
            </a:spcBef>
            <a:spcAft>
              <a:spcPct val="35000"/>
            </a:spcAft>
            <a:buNone/>
          </a:pPr>
          <a:r>
            <a:rPr lang="en-GB" sz="2000" b="0" i="0" kern="1200" dirty="0"/>
            <a:t>Calculation</a:t>
          </a:r>
          <a:endParaRPr lang="en-US" sz="2000" kern="1200" dirty="0"/>
        </a:p>
      </dsp:txBody>
      <dsp:txXfrm>
        <a:off x="1768186" y="2329587"/>
        <a:ext cx="1834072" cy="807808"/>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0.35238</cdr:x>
      <cdr:y>0.35</cdr:y>
    </cdr:from>
    <cdr:to>
      <cdr:x>0.53333</cdr:x>
      <cdr:y>0.58333</cdr:y>
    </cdr:to>
    <cdr:sp macro="" textlink="">
      <cdr:nvSpPr>
        <cdr:cNvPr id="2" name="TextBox 1"/>
        <cdr:cNvSpPr txBox="1"/>
      </cdr:nvSpPr>
      <cdr:spPr>
        <a:xfrm xmlns:a="http://schemas.openxmlformats.org/drawingml/2006/main">
          <a:off x="2819400" y="1600200"/>
          <a:ext cx="1447800" cy="1066800"/>
        </a:xfrm>
        <a:prstGeom xmlns:a="http://schemas.openxmlformats.org/drawingml/2006/main" prst="rect">
          <a:avLst/>
        </a:prstGeom>
      </cdr:spPr>
      <cdr:txBody>
        <a:bodyPr xmlns:a="http://schemas.openxmlformats.org/drawingml/2006/main" wrap="square" rtlCol="0"/>
        <a:lstStyle xmlns:a="http://schemas.openxmlformats.org/drawingml/2006/main"/>
        <a:p xmlns:a="http://schemas.openxmlformats.org/drawingml/2006/main">
          <a:r>
            <a:rPr lang="en-US" sz="2800" b="1" dirty="0">
              <a:solidFill>
                <a:srgbClr val="C00000"/>
              </a:solidFill>
            </a:rPr>
            <a:t>0.07%</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E6D0F62-3A1E-4DDE-A21A-1AC59B83F4C3}" type="datetimeFigureOut">
              <a:rPr lang="en-GB" smtClean="0"/>
              <a:t>10/10/2016</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A98241-EA57-487F-A00C-4040E31868C4}" type="slidenum">
              <a:rPr lang="en-GB" smtClean="0"/>
              <a:t>‹#›</a:t>
            </a:fld>
            <a:endParaRPr lang="en-GB" dirty="0"/>
          </a:p>
        </p:txBody>
      </p:sp>
    </p:spTree>
    <p:extLst>
      <p:ext uri="{BB962C8B-B14F-4D97-AF65-F5344CB8AC3E}">
        <p14:creationId xmlns:p14="http://schemas.microsoft.com/office/powerpoint/2010/main" val="394031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inventorspot.com/articles/marketing_with_a_conscience_7_ads_promoting_social_change_17018"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ec.europa.eu/environment/circular-economy/"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3</a:t>
            </a:fld>
            <a:endParaRPr lang="en-GB"/>
          </a:p>
        </p:txBody>
      </p:sp>
    </p:spTree>
    <p:extLst>
      <p:ext uri="{BB962C8B-B14F-4D97-AF65-F5344CB8AC3E}">
        <p14:creationId xmlns:p14="http://schemas.microsoft.com/office/powerpoint/2010/main" val="2926148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EPA</a:t>
            </a:r>
            <a:r>
              <a:rPr lang="en-US" baseline="0" dirty="0"/>
              <a:t> definitions</a:t>
            </a:r>
            <a:endParaRPr lang="en-US" dirty="0"/>
          </a:p>
          <a:p>
            <a:endParaRPr lang="en-US" dirty="0"/>
          </a:p>
          <a:p>
            <a:r>
              <a:rPr lang="en-US" dirty="0"/>
              <a:t>Increases of carbon dioxide, methane, and nitrous oxide in the earth’s atmosphere throw the planet’s highly sensitive ecosystem off-balance. This climate change, or greenhouse effect or </a:t>
            </a:r>
            <a:r>
              <a:rPr lang="en-US" i="1" dirty="0"/>
              <a:t>global warming, </a:t>
            </a:r>
            <a:r>
              <a:rPr lang="en-US" dirty="0"/>
              <a:t>results when gases trap warmth in the earth’s atmosphere instead of letting the atmosphere release it.</a:t>
            </a:r>
          </a:p>
        </p:txBody>
      </p:sp>
      <p:sp>
        <p:nvSpPr>
          <p:cNvPr id="4" name="Slide Number Placeholder 3"/>
          <p:cNvSpPr>
            <a:spLocks noGrp="1"/>
          </p:cNvSpPr>
          <p:nvPr>
            <p:ph type="sldNum" sz="quarter" idx="10"/>
          </p:nvPr>
        </p:nvSpPr>
        <p:spPr/>
        <p:txBody>
          <a:bodyPr/>
          <a:lstStyle/>
          <a:p>
            <a:fld id="{C1A98241-EA57-487F-A00C-4040E31868C4}" type="slidenum">
              <a:rPr lang="en-GB" smtClean="0"/>
              <a:t>17</a:t>
            </a:fld>
            <a:endParaRPr lang="en-GB"/>
          </a:p>
        </p:txBody>
      </p:sp>
    </p:spTree>
    <p:extLst>
      <p:ext uri="{BB962C8B-B14F-4D97-AF65-F5344CB8AC3E}">
        <p14:creationId xmlns:p14="http://schemas.microsoft.com/office/powerpoint/2010/main" val="16500074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F10CD0-F1B8-4C2D-9A8F-BA5DCCC85462}" type="slidenum">
              <a:rPr lang="en-US" smtClean="0"/>
              <a:t>18</a:t>
            </a:fld>
            <a:endParaRPr lang="en-US"/>
          </a:p>
        </p:txBody>
      </p:sp>
    </p:spTree>
    <p:extLst>
      <p:ext uri="{BB962C8B-B14F-4D97-AF65-F5344CB8AC3E}">
        <p14:creationId xmlns:p14="http://schemas.microsoft.com/office/powerpoint/2010/main" val="35746672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The</a:t>
            </a:r>
            <a:r>
              <a:rPr lang="en-US" baseline="0" dirty="0"/>
              <a:t> figure is GIF (plays when you put </a:t>
            </a:r>
            <a:r>
              <a:rPr lang="en-US" baseline="0" dirty="0" err="1"/>
              <a:t>ppt</a:t>
            </a:r>
            <a:r>
              <a:rPr lang="en-US" baseline="0" dirty="0"/>
              <a:t> on presentation mode)</a:t>
            </a:r>
            <a:endParaRPr lang="en-US" dirty="0"/>
          </a:p>
        </p:txBody>
      </p:sp>
      <p:sp>
        <p:nvSpPr>
          <p:cNvPr id="4" name="Slide Number Placeholder 3"/>
          <p:cNvSpPr>
            <a:spLocks noGrp="1"/>
          </p:cNvSpPr>
          <p:nvPr>
            <p:ph type="sldNum" sz="quarter" idx="10"/>
          </p:nvPr>
        </p:nvSpPr>
        <p:spPr/>
        <p:txBody>
          <a:bodyPr/>
          <a:lstStyle/>
          <a:p>
            <a:fld id="{F9F10CD0-F1B8-4C2D-9A8F-BA5DCCC85462}" type="slidenum">
              <a:rPr lang="en-US" smtClean="0"/>
              <a:t>19</a:t>
            </a:fld>
            <a:endParaRPr lang="en-US"/>
          </a:p>
        </p:txBody>
      </p:sp>
    </p:spTree>
    <p:extLst>
      <p:ext uri="{BB962C8B-B14F-4D97-AF65-F5344CB8AC3E}">
        <p14:creationId xmlns:p14="http://schemas.microsoft.com/office/powerpoint/2010/main" val="861087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2011</a:t>
            </a:r>
            <a:r>
              <a:rPr lang="en-US" baseline="0" dirty="0"/>
              <a:t> is the latest year of available data</a:t>
            </a:r>
          </a:p>
          <a:p>
            <a:endParaRPr lang="en-US" baseline="0" dirty="0"/>
          </a:p>
          <a:p>
            <a:r>
              <a:rPr lang="en-US" baseline="0" dirty="0"/>
              <a:t>World map 1960 and 2011</a:t>
            </a:r>
            <a:endParaRPr lang="en-US" dirty="0"/>
          </a:p>
          <a:p>
            <a:r>
              <a:rPr lang="en-US" dirty="0"/>
              <a:t>http://data.worldbank.org/indicator/EN.ATM.CO2E.PC?end=2011&amp;start=1960&amp;view=chart</a:t>
            </a:r>
          </a:p>
          <a:p>
            <a:endParaRPr lang="en-US" dirty="0"/>
          </a:p>
        </p:txBody>
      </p:sp>
      <p:sp>
        <p:nvSpPr>
          <p:cNvPr id="4" name="Slide Number Placeholder 3"/>
          <p:cNvSpPr>
            <a:spLocks noGrp="1"/>
          </p:cNvSpPr>
          <p:nvPr>
            <p:ph type="sldNum" sz="quarter" idx="10"/>
          </p:nvPr>
        </p:nvSpPr>
        <p:spPr/>
        <p:txBody>
          <a:bodyPr/>
          <a:lstStyle/>
          <a:p>
            <a:fld id="{F9F10CD0-F1B8-4C2D-9A8F-BA5DCCC85462}" type="slidenum">
              <a:rPr lang="en-US" smtClean="0"/>
              <a:t>20</a:t>
            </a:fld>
            <a:endParaRPr lang="en-US"/>
          </a:p>
        </p:txBody>
      </p:sp>
    </p:spTree>
    <p:extLst>
      <p:ext uri="{BB962C8B-B14F-4D97-AF65-F5344CB8AC3E}">
        <p14:creationId xmlns:p14="http://schemas.microsoft.com/office/powerpoint/2010/main" val="1548004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a:t>
            </a:r>
            <a:r>
              <a:rPr lang="en-GB" dirty="0" err="1"/>
              <a:t>www.worldbank.org</a:t>
            </a:r>
            <a:r>
              <a:rPr lang="en-GB" dirty="0"/>
              <a:t>/</a:t>
            </a:r>
            <a:r>
              <a:rPr lang="en-GB" dirty="0" err="1"/>
              <a:t>en</a:t>
            </a:r>
            <a:r>
              <a:rPr lang="en-GB" dirty="0"/>
              <a:t>/news/infographic/2016/04/07/the-world-bank-group-climate-change-action-plan</a:t>
            </a:r>
          </a:p>
        </p:txBody>
      </p:sp>
      <p:sp>
        <p:nvSpPr>
          <p:cNvPr id="4" name="Slide Number Placeholder 3"/>
          <p:cNvSpPr>
            <a:spLocks noGrp="1"/>
          </p:cNvSpPr>
          <p:nvPr>
            <p:ph type="sldNum" sz="quarter" idx="10"/>
          </p:nvPr>
        </p:nvSpPr>
        <p:spPr/>
        <p:txBody>
          <a:bodyPr/>
          <a:lstStyle/>
          <a:p>
            <a:fld id="{C1A98241-EA57-487F-A00C-4040E31868C4}" type="slidenum">
              <a:rPr lang="en-GB" smtClean="0"/>
              <a:t>21</a:t>
            </a:fld>
            <a:endParaRPr lang="en-GB" dirty="0"/>
          </a:p>
        </p:txBody>
      </p:sp>
    </p:spTree>
    <p:extLst>
      <p:ext uri="{BB962C8B-B14F-4D97-AF65-F5344CB8AC3E}">
        <p14:creationId xmlns:p14="http://schemas.microsoft.com/office/powerpoint/2010/main" val="1748132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672937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a:t>
            </a:r>
            <a:r>
              <a:rPr lang="en-GB" dirty="0" err="1"/>
              <a:t>www.worldbank.org</a:t>
            </a:r>
            <a:r>
              <a:rPr lang="en-GB" dirty="0"/>
              <a:t>/</a:t>
            </a:r>
            <a:r>
              <a:rPr lang="en-GB" dirty="0" err="1"/>
              <a:t>en</a:t>
            </a:r>
            <a:r>
              <a:rPr lang="en-GB" dirty="0"/>
              <a:t>/news/infographic/2016/04/07/the-world-bank-group-climate-change-action-plan</a:t>
            </a:r>
          </a:p>
        </p:txBody>
      </p:sp>
      <p:sp>
        <p:nvSpPr>
          <p:cNvPr id="4" name="Slide Number Placeholder 3"/>
          <p:cNvSpPr>
            <a:spLocks noGrp="1"/>
          </p:cNvSpPr>
          <p:nvPr>
            <p:ph type="sldNum" sz="quarter" idx="10"/>
          </p:nvPr>
        </p:nvSpPr>
        <p:spPr/>
        <p:txBody>
          <a:bodyPr/>
          <a:lstStyle/>
          <a:p>
            <a:fld id="{C1A98241-EA57-487F-A00C-4040E31868C4}" type="slidenum">
              <a:rPr lang="en-GB" smtClean="0"/>
              <a:t>23</a:t>
            </a:fld>
            <a:endParaRPr lang="en-GB" dirty="0"/>
          </a:p>
        </p:txBody>
      </p:sp>
    </p:spTree>
    <p:extLst>
      <p:ext uri="{BB962C8B-B14F-4D97-AF65-F5344CB8AC3E}">
        <p14:creationId xmlns:p14="http://schemas.microsoft.com/office/powerpoint/2010/main" val="2423244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a:t>
            </a:r>
            <a:r>
              <a:rPr lang="en-GB" dirty="0" err="1"/>
              <a:t>www.worldbank.org</a:t>
            </a:r>
            <a:r>
              <a:rPr lang="en-GB" dirty="0"/>
              <a:t>/</a:t>
            </a:r>
            <a:r>
              <a:rPr lang="en-GB" dirty="0" err="1"/>
              <a:t>en</a:t>
            </a:r>
            <a:r>
              <a:rPr lang="en-GB" dirty="0"/>
              <a:t>/news/infographic/2016/04/07/the-world-bank-group-climate-change-action-plan</a:t>
            </a:r>
          </a:p>
        </p:txBody>
      </p:sp>
      <p:sp>
        <p:nvSpPr>
          <p:cNvPr id="4" name="Slide Number Placeholder 3"/>
          <p:cNvSpPr>
            <a:spLocks noGrp="1"/>
          </p:cNvSpPr>
          <p:nvPr>
            <p:ph type="sldNum" sz="quarter" idx="10"/>
          </p:nvPr>
        </p:nvSpPr>
        <p:spPr/>
        <p:txBody>
          <a:bodyPr/>
          <a:lstStyle/>
          <a:p>
            <a:fld id="{C1A98241-EA57-487F-A00C-4040E31868C4}" type="slidenum">
              <a:rPr lang="en-GB" smtClean="0"/>
              <a:t>24</a:t>
            </a:fld>
            <a:endParaRPr lang="en-GB" dirty="0"/>
          </a:p>
        </p:txBody>
      </p:sp>
    </p:spTree>
    <p:extLst>
      <p:ext uri="{BB962C8B-B14F-4D97-AF65-F5344CB8AC3E}">
        <p14:creationId xmlns:p14="http://schemas.microsoft.com/office/powerpoint/2010/main" val="15127956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a:t>
            </a:r>
            <a:r>
              <a:rPr lang="en-GB" dirty="0" err="1"/>
              <a:t>www.worldbank.org</a:t>
            </a:r>
            <a:r>
              <a:rPr lang="en-GB" dirty="0"/>
              <a:t>/</a:t>
            </a:r>
            <a:r>
              <a:rPr lang="en-GB" dirty="0" err="1"/>
              <a:t>en</a:t>
            </a:r>
            <a:r>
              <a:rPr lang="en-GB" dirty="0"/>
              <a:t>/news/infographic/2016/04/07/the-world-bank-group-climate-change-action-plan</a:t>
            </a:r>
          </a:p>
        </p:txBody>
      </p:sp>
      <p:sp>
        <p:nvSpPr>
          <p:cNvPr id="4" name="Slide Number Placeholder 3"/>
          <p:cNvSpPr>
            <a:spLocks noGrp="1"/>
          </p:cNvSpPr>
          <p:nvPr>
            <p:ph type="sldNum" sz="quarter" idx="10"/>
          </p:nvPr>
        </p:nvSpPr>
        <p:spPr/>
        <p:txBody>
          <a:bodyPr/>
          <a:lstStyle/>
          <a:p>
            <a:fld id="{C1A98241-EA57-487F-A00C-4040E31868C4}" type="slidenum">
              <a:rPr lang="en-GB" smtClean="0"/>
              <a:t>25</a:t>
            </a:fld>
            <a:endParaRPr lang="en-GB" dirty="0"/>
          </a:p>
        </p:txBody>
      </p:sp>
    </p:spTree>
    <p:extLst>
      <p:ext uri="{BB962C8B-B14F-4D97-AF65-F5344CB8AC3E}">
        <p14:creationId xmlns:p14="http://schemas.microsoft.com/office/powerpoint/2010/main" val="12755055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26</a:t>
            </a:fld>
            <a:endParaRPr lang="en-GB"/>
          </a:p>
        </p:txBody>
      </p:sp>
    </p:spTree>
    <p:extLst>
      <p:ext uri="{BB962C8B-B14F-4D97-AF65-F5344CB8AC3E}">
        <p14:creationId xmlns:p14="http://schemas.microsoft.com/office/powerpoint/2010/main" val="2027134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4</a:t>
            </a:fld>
            <a:endParaRPr lang="en-GB" dirty="0"/>
          </a:p>
        </p:txBody>
      </p:sp>
    </p:spTree>
    <p:extLst>
      <p:ext uri="{BB962C8B-B14F-4D97-AF65-F5344CB8AC3E}">
        <p14:creationId xmlns:p14="http://schemas.microsoft.com/office/powerpoint/2010/main" val="1128267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a:t>
            </a:r>
            <a:r>
              <a:rPr lang="en-GB" dirty="0" err="1"/>
              <a:t>www.pewglobal.org</a:t>
            </a:r>
            <a:r>
              <a:rPr lang="en-GB" dirty="0"/>
              <a:t>/files/2015/11/Climate-Change-Report-</a:t>
            </a:r>
            <a:r>
              <a:rPr lang="en-GB" dirty="0" err="1"/>
              <a:t>26.png</a:t>
            </a:r>
            <a:endParaRPr lang="en-GB" dirty="0"/>
          </a:p>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27</a:t>
            </a:fld>
            <a:endParaRPr lang="en-GB" dirty="0"/>
          </a:p>
        </p:txBody>
      </p:sp>
    </p:spTree>
    <p:extLst>
      <p:ext uri="{BB962C8B-B14F-4D97-AF65-F5344CB8AC3E}">
        <p14:creationId xmlns:p14="http://schemas.microsoft.com/office/powerpoint/2010/main" val="21306690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7828319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534915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8123781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4878887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923794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41531954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global respondents</a:t>
            </a:r>
          </a:p>
        </p:txBody>
      </p:sp>
      <p:sp>
        <p:nvSpPr>
          <p:cNvPr id="4" name="Slide Number Placeholder 3"/>
          <p:cNvSpPr>
            <a:spLocks noGrp="1"/>
          </p:cNvSpPr>
          <p:nvPr>
            <p:ph type="sldNum" sz="quarter" idx="10"/>
          </p:nvPr>
        </p:nvSpPr>
        <p:spPr/>
        <p:txBody>
          <a:bodyPr/>
          <a:lstStyle/>
          <a:p>
            <a:fld id="{C1A98241-EA57-487F-A00C-4040E31868C4}" type="slidenum">
              <a:rPr lang="en-GB" smtClean="0"/>
              <a:t>38</a:t>
            </a:fld>
            <a:endParaRPr lang="en-GB" dirty="0"/>
          </a:p>
        </p:txBody>
      </p:sp>
    </p:spTree>
    <p:extLst>
      <p:ext uri="{BB962C8B-B14F-4D97-AF65-F5344CB8AC3E}">
        <p14:creationId xmlns:p14="http://schemas.microsoft.com/office/powerpoint/2010/main" val="1290739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State of profession</a:t>
            </a:r>
            <a:r>
              <a:rPr lang="en-GB" baseline="0" dirty="0"/>
              <a:t> </a:t>
            </a:r>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39</a:t>
            </a:fld>
            <a:endParaRPr lang="en-GB" dirty="0"/>
          </a:p>
        </p:txBody>
      </p:sp>
    </p:spTree>
    <p:extLst>
      <p:ext uri="{BB962C8B-B14F-4D97-AF65-F5344CB8AC3E}">
        <p14:creationId xmlns:p14="http://schemas.microsoft.com/office/powerpoint/2010/main" val="9084198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Peab</a:t>
            </a:r>
            <a:r>
              <a:rPr lang="en-US" dirty="0"/>
              <a:t> 2015 </a:t>
            </a:r>
            <a:r>
              <a:rPr lang="en-US" dirty="0" err="1"/>
              <a:t>SustainablityReport</a:t>
            </a:r>
            <a:endParaRPr lang="el-GR" dirty="0"/>
          </a:p>
        </p:txBody>
      </p:sp>
      <p:sp>
        <p:nvSpPr>
          <p:cNvPr id="4" name="Slide Number Placeholder 3"/>
          <p:cNvSpPr>
            <a:spLocks noGrp="1"/>
          </p:cNvSpPr>
          <p:nvPr>
            <p:ph type="sldNum" sz="quarter" idx="10"/>
          </p:nvPr>
        </p:nvSpPr>
        <p:spPr/>
        <p:txBody>
          <a:bodyPr/>
          <a:lstStyle/>
          <a:p>
            <a:fld id="{C1A98241-EA57-487F-A00C-4040E31868C4}" type="slidenum">
              <a:rPr lang="en-GB" smtClean="0"/>
              <a:t>45</a:t>
            </a:fld>
            <a:endParaRPr lang="en-GB" dirty="0"/>
          </a:p>
        </p:txBody>
      </p:sp>
    </p:spTree>
    <p:extLst>
      <p:ext uri="{BB962C8B-B14F-4D97-AF65-F5344CB8AC3E}">
        <p14:creationId xmlns:p14="http://schemas.microsoft.com/office/powerpoint/2010/main" val="1752252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7</a:t>
            </a:fld>
            <a:endParaRPr lang="en-GB"/>
          </a:p>
        </p:txBody>
      </p:sp>
    </p:spTree>
    <p:extLst>
      <p:ext uri="{BB962C8B-B14F-4D97-AF65-F5344CB8AC3E}">
        <p14:creationId xmlns:p14="http://schemas.microsoft.com/office/powerpoint/2010/main" val="666614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53</a:t>
            </a:fld>
            <a:endParaRPr lang="en-GB"/>
          </a:p>
        </p:txBody>
      </p:sp>
    </p:spTree>
    <p:extLst>
      <p:ext uri="{BB962C8B-B14F-4D97-AF65-F5344CB8AC3E}">
        <p14:creationId xmlns:p14="http://schemas.microsoft.com/office/powerpoint/2010/main" val="26666154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Petrobras, 2012 Sustainability Report</a:t>
            </a:r>
            <a:endParaRPr lang="el-GR" altLang="en-US" sz="1200" dirty="0"/>
          </a:p>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57</a:t>
            </a:fld>
            <a:endParaRPr lang="en-GB" dirty="0"/>
          </a:p>
        </p:txBody>
      </p:sp>
    </p:spTree>
    <p:extLst>
      <p:ext uri="{BB962C8B-B14F-4D97-AF65-F5344CB8AC3E}">
        <p14:creationId xmlns:p14="http://schemas.microsoft.com/office/powerpoint/2010/main" val="3397216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dirty="0"/>
              <a:t>Petrobras, 2012 Sustainability Report</a:t>
            </a:r>
            <a:endParaRPr lang="el-GR" altLang="en-US" sz="1200" dirty="0"/>
          </a:p>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58</a:t>
            </a:fld>
            <a:endParaRPr lang="en-GB" dirty="0"/>
          </a:p>
        </p:txBody>
      </p:sp>
    </p:spTree>
    <p:extLst>
      <p:ext uri="{BB962C8B-B14F-4D97-AF65-F5344CB8AC3E}">
        <p14:creationId xmlns:p14="http://schemas.microsoft.com/office/powerpoint/2010/main" val="33972166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Ads+social</a:t>
            </a:r>
            <a:r>
              <a:rPr lang="en-GB" dirty="0"/>
              <a:t> change </a:t>
            </a:r>
            <a:r>
              <a:rPr lang="en-GB" dirty="0">
                <a:hlinkClick r:id="rId3"/>
              </a:rPr>
              <a:t>http://</a:t>
            </a:r>
            <a:r>
              <a:rPr lang="en-GB" dirty="0" err="1">
                <a:hlinkClick r:id="rId3"/>
              </a:rPr>
              <a:t>inventorspot.com</a:t>
            </a:r>
            <a:r>
              <a:rPr lang="en-GB" dirty="0">
                <a:hlinkClick r:id="rId3"/>
              </a:rPr>
              <a:t>/articles/</a:t>
            </a:r>
            <a:r>
              <a:rPr lang="en-GB" dirty="0" err="1">
                <a:hlinkClick r:id="rId3"/>
              </a:rPr>
              <a:t>marketing_with_a_conscience_7_ads_promoting_social_change_17018</a:t>
            </a:r>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59</a:t>
            </a:fld>
            <a:endParaRPr lang="en-GB" dirty="0"/>
          </a:p>
        </p:txBody>
      </p:sp>
    </p:spTree>
    <p:extLst>
      <p:ext uri="{BB962C8B-B14F-4D97-AF65-F5344CB8AC3E}">
        <p14:creationId xmlns:p14="http://schemas.microsoft.com/office/powerpoint/2010/main" val="22046593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61</a:t>
            </a:fld>
            <a:endParaRPr lang="en-GB" dirty="0"/>
          </a:p>
        </p:txBody>
      </p:sp>
    </p:spTree>
    <p:extLst>
      <p:ext uri="{BB962C8B-B14F-4D97-AF65-F5344CB8AC3E}">
        <p14:creationId xmlns:p14="http://schemas.microsoft.com/office/powerpoint/2010/main" val="3782716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0757049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The </a:t>
            </a:r>
            <a:r>
              <a:rPr lang="en-GB" dirty="0" err="1"/>
              <a:t>GHG</a:t>
            </a:r>
            <a:r>
              <a:rPr lang="en-GB" dirty="0"/>
              <a:t> Protocol, is partnership between the World Resources Institute (</a:t>
            </a:r>
            <a:r>
              <a:rPr lang="en-GB" dirty="0" err="1"/>
              <a:t>WRI</a:t>
            </a:r>
            <a:r>
              <a:rPr lang="en-GB" dirty="0"/>
              <a:t>) and the World Business Council for Sustainable Development (</a:t>
            </a:r>
            <a:r>
              <a:rPr lang="en-GB" dirty="0" err="1"/>
              <a:t>WBCSD</a:t>
            </a:r>
            <a:r>
              <a:rPr lang="en-GB" dirty="0"/>
              <a:t>)</a:t>
            </a:r>
          </a:p>
          <a:p>
            <a:pPr>
              <a:defRPr/>
            </a:pPr>
            <a:endParaRPr lang="en-GB" dirty="0">
              <a:latin typeface="Arial" pitchFamily="34" charset="0"/>
            </a:endParaRPr>
          </a:p>
          <a:p>
            <a:pPr>
              <a:defRPr/>
            </a:pPr>
            <a:r>
              <a:rPr lang="en-GB" dirty="0">
                <a:latin typeface="Arial" pitchFamily="34" charset="0"/>
              </a:rPr>
              <a:t>Here we will do a brief presentation of the Greenhouse Gas Protocol. </a:t>
            </a:r>
          </a:p>
          <a:p>
            <a:pPr>
              <a:defRPr/>
            </a:pPr>
            <a:r>
              <a:rPr lang="en-GB" dirty="0">
                <a:latin typeface="Arial" pitchFamily="34" charset="0"/>
              </a:rPr>
              <a:t>The </a:t>
            </a:r>
            <a:r>
              <a:rPr lang="en-GB" dirty="0" err="1">
                <a:latin typeface="Arial" pitchFamily="34" charset="0"/>
              </a:rPr>
              <a:t>GHG</a:t>
            </a:r>
            <a:r>
              <a:rPr lang="en-GB" dirty="0">
                <a:latin typeface="Arial" pitchFamily="34" charset="0"/>
              </a:rPr>
              <a:t> Protocol was first  published in 2001 and was revised in 2004, by the World Business Council for Sustainable Development and the World Resources Institute. </a:t>
            </a:r>
          </a:p>
          <a:p>
            <a:pPr>
              <a:defRPr/>
            </a:pPr>
            <a:r>
              <a:rPr lang="en-GB" dirty="0">
                <a:latin typeface="Arial" pitchFamily="34" charset="0"/>
              </a:rPr>
              <a:t>The </a:t>
            </a:r>
            <a:r>
              <a:rPr lang="en-GB" dirty="0" err="1">
                <a:latin typeface="Arial" pitchFamily="34" charset="0"/>
              </a:rPr>
              <a:t>GHG</a:t>
            </a:r>
            <a:r>
              <a:rPr lang="en-GB" dirty="0">
                <a:latin typeface="Arial" pitchFamily="34" charset="0"/>
              </a:rPr>
              <a:t> Protocol has the following aims: </a:t>
            </a:r>
          </a:p>
          <a:p>
            <a:pPr>
              <a:lnSpc>
                <a:spcPct val="120000"/>
              </a:lnSpc>
              <a:buClr>
                <a:schemeClr val="tx1"/>
              </a:buClr>
              <a:buFont typeface="Wingdings" pitchFamily="2" charset="2"/>
              <a:buChar char="ü"/>
              <a:defRPr/>
            </a:pPr>
            <a:r>
              <a:rPr lang="en-GB" dirty="0">
                <a:effectLst>
                  <a:outerShdw blurRad="38100" dist="38100" dir="2700000" algn="tl">
                    <a:srgbClr val="C0C0C0"/>
                  </a:outerShdw>
                </a:effectLst>
                <a:latin typeface="Verdana" pitchFamily="34" charset="0"/>
              </a:rPr>
              <a:t>To Facilitate the preparation of emission inventories through standardised approaches and principles. </a:t>
            </a:r>
            <a:endParaRPr lang="el-GR" dirty="0">
              <a:effectLst>
                <a:outerShdw blurRad="38100" dist="38100" dir="2700000" algn="tl">
                  <a:srgbClr val="C0C0C0"/>
                </a:outerShdw>
              </a:effectLst>
              <a:latin typeface="Verdana" pitchFamily="34" charset="0"/>
            </a:endParaRPr>
          </a:p>
          <a:p>
            <a:pPr>
              <a:lnSpc>
                <a:spcPct val="120000"/>
              </a:lnSpc>
              <a:buClr>
                <a:schemeClr val="tx1"/>
              </a:buClr>
              <a:buFont typeface="Wingdings" pitchFamily="2" charset="2"/>
              <a:buChar char="ü"/>
              <a:defRPr/>
            </a:pPr>
            <a:r>
              <a:rPr lang="en-US" dirty="0">
                <a:effectLst>
                  <a:outerShdw blurRad="38100" dist="38100" dir="2700000" algn="tl">
                    <a:srgbClr val="C0C0C0"/>
                  </a:outerShdw>
                </a:effectLst>
                <a:latin typeface="Verdana" pitchFamily="34" charset="0"/>
              </a:rPr>
              <a:t>To Simplify and reduce the cost of inventories</a:t>
            </a:r>
          </a:p>
          <a:p>
            <a:pPr>
              <a:lnSpc>
                <a:spcPct val="120000"/>
              </a:lnSpc>
              <a:buClr>
                <a:schemeClr val="tx1"/>
              </a:buClr>
              <a:buFont typeface="Wingdings" pitchFamily="2" charset="2"/>
              <a:buChar char="ü"/>
              <a:defRPr/>
            </a:pPr>
            <a:r>
              <a:rPr lang="en-US" dirty="0">
                <a:effectLst>
                  <a:outerShdw blurRad="38100" dist="38100" dir="2700000" algn="tl">
                    <a:srgbClr val="C0C0C0"/>
                  </a:outerShdw>
                </a:effectLst>
                <a:latin typeface="Verdana" pitchFamily="34" charset="0"/>
              </a:rPr>
              <a:t>To Provide information to businesses for the development of a climate change strategy. </a:t>
            </a:r>
            <a:endParaRPr lang="el-GR" dirty="0">
              <a:effectLst>
                <a:outerShdw blurRad="38100" dist="38100" dir="2700000" algn="tl">
                  <a:srgbClr val="C0C0C0"/>
                </a:outerShdw>
              </a:effectLst>
              <a:latin typeface="Verdana" pitchFamily="34" charset="0"/>
            </a:endParaRPr>
          </a:p>
          <a:p>
            <a:pPr>
              <a:lnSpc>
                <a:spcPct val="120000"/>
              </a:lnSpc>
              <a:buClr>
                <a:schemeClr val="tx1"/>
              </a:buClr>
              <a:buFont typeface="Wingdings" pitchFamily="2" charset="2"/>
              <a:buChar char="ü"/>
              <a:defRPr/>
            </a:pPr>
            <a:r>
              <a:rPr lang="en-US" dirty="0">
                <a:effectLst>
                  <a:outerShdw blurRad="38100" dist="38100" dir="2700000" algn="tl">
                    <a:srgbClr val="C0C0C0"/>
                  </a:outerShdw>
                </a:effectLst>
                <a:latin typeface="Verdana" pitchFamily="34" charset="0"/>
              </a:rPr>
              <a:t>To Promote inventory consistency and transparency</a:t>
            </a:r>
            <a:endParaRPr lang="el-GR" dirty="0">
              <a:effectLst>
                <a:outerShdw blurRad="38100" dist="38100" dir="2700000" algn="tl">
                  <a:srgbClr val="C0C0C0"/>
                </a:outerShdw>
              </a:effectLst>
              <a:latin typeface="Verdana" pitchFamily="34" charset="0"/>
            </a:endParaRPr>
          </a:p>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65</a:t>
            </a:fld>
            <a:endParaRPr lang="en-GB" dirty="0"/>
          </a:p>
        </p:txBody>
      </p:sp>
    </p:spTree>
    <p:extLst>
      <p:ext uri="{BB962C8B-B14F-4D97-AF65-F5344CB8AC3E}">
        <p14:creationId xmlns:p14="http://schemas.microsoft.com/office/powerpoint/2010/main" val="17594652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4925339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31800199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483936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9</a:t>
            </a:fld>
            <a:endParaRPr lang="en-GB"/>
          </a:p>
        </p:txBody>
      </p:sp>
    </p:spTree>
    <p:extLst>
      <p:ext uri="{BB962C8B-B14F-4D97-AF65-F5344CB8AC3E}">
        <p14:creationId xmlns:p14="http://schemas.microsoft.com/office/powerpoint/2010/main" val="16614995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38033571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3005560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itchFamily="49" charset="0"/>
              <a:buChar char="o"/>
            </a:pPr>
            <a:endParaRPr lang="el-GR" b="0" dirty="0">
              <a:solidFill>
                <a:schemeClr val="accent3">
                  <a:lumMod val="75000"/>
                </a:schemeClr>
              </a:solidFill>
            </a:endParaRPr>
          </a:p>
          <a:p>
            <a:pPr lvl="1">
              <a:buFont typeface="Wingdings" pitchFamily="2" charset="2"/>
              <a:buChar char="Ø"/>
            </a:pPr>
            <a:r>
              <a:rPr lang="en-US" b="0" dirty="0">
                <a:solidFill>
                  <a:schemeClr val="accent3">
                    <a:lumMod val="75000"/>
                  </a:schemeClr>
                </a:solidFill>
              </a:rPr>
              <a:t>Define the goal and scope of the study</a:t>
            </a:r>
            <a:endParaRPr lang="el-GR" b="0" dirty="0">
              <a:solidFill>
                <a:schemeClr val="accent3">
                  <a:lumMod val="75000"/>
                </a:schemeClr>
              </a:solidFill>
            </a:endParaRPr>
          </a:p>
          <a:p>
            <a:pPr lvl="1" algn="just">
              <a:buFont typeface="Wingdings" pitchFamily="2" charset="2"/>
              <a:buChar char="Ø"/>
            </a:pPr>
            <a:r>
              <a:rPr lang="en-US" b="0" dirty="0">
                <a:solidFill>
                  <a:schemeClr val="accent3">
                    <a:lumMod val="75000"/>
                  </a:schemeClr>
                </a:solidFill>
              </a:rPr>
              <a:t>Making a model of the product life cycle with all environmental inputs and outputs. The data collection effort is usually referred to as the life cycle inventory (</a:t>
            </a:r>
            <a:r>
              <a:rPr lang="en-US" b="0" dirty="0" err="1">
                <a:solidFill>
                  <a:schemeClr val="accent3">
                    <a:lumMod val="75000"/>
                  </a:schemeClr>
                </a:solidFill>
              </a:rPr>
              <a:t>LCI</a:t>
            </a:r>
            <a:r>
              <a:rPr lang="en-US" b="0" dirty="0">
                <a:solidFill>
                  <a:schemeClr val="accent3">
                    <a:lumMod val="75000"/>
                  </a:schemeClr>
                </a:solidFill>
              </a:rPr>
              <a:t>) stage</a:t>
            </a:r>
            <a:endParaRPr lang="el-GR" b="0" dirty="0">
              <a:solidFill>
                <a:schemeClr val="accent3">
                  <a:lumMod val="75000"/>
                </a:schemeClr>
              </a:solidFill>
            </a:endParaRPr>
          </a:p>
          <a:p>
            <a:pPr lvl="1" algn="just">
              <a:buFont typeface="Wingdings" pitchFamily="2" charset="2"/>
              <a:buChar char="Ø"/>
            </a:pPr>
            <a:r>
              <a:rPr lang="en-US" b="0" dirty="0">
                <a:solidFill>
                  <a:schemeClr val="accent3">
                    <a:lumMod val="75000"/>
                  </a:schemeClr>
                </a:solidFill>
              </a:rPr>
              <a:t>Understanding the environmental relevance of all the inputs and outputs. This is referred to as the life cycle impact assessment (</a:t>
            </a:r>
            <a:r>
              <a:rPr lang="en-US" b="0" dirty="0" err="1">
                <a:solidFill>
                  <a:schemeClr val="accent3">
                    <a:lumMod val="75000"/>
                  </a:schemeClr>
                </a:solidFill>
              </a:rPr>
              <a:t>LCIA</a:t>
            </a:r>
            <a:r>
              <a:rPr lang="en-US" b="0" dirty="0">
                <a:solidFill>
                  <a:schemeClr val="accent3">
                    <a:lumMod val="75000"/>
                  </a:schemeClr>
                </a:solidFill>
              </a:rPr>
              <a:t>) phase</a:t>
            </a:r>
            <a:endParaRPr lang="el-GR" b="0" dirty="0">
              <a:solidFill>
                <a:schemeClr val="accent3">
                  <a:lumMod val="75000"/>
                </a:schemeClr>
              </a:solidFill>
            </a:endParaRPr>
          </a:p>
          <a:p>
            <a:pPr lvl="1" algn="just">
              <a:buFont typeface="Wingdings" pitchFamily="2" charset="2"/>
              <a:buChar char="Ø"/>
            </a:pPr>
            <a:r>
              <a:rPr lang="en-US" b="0" dirty="0">
                <a:solidFill>
                  <a:schemeClr val="accent3">
                    <a:lumMod val="75000"/>
                  </a:schemeClr>
                </a:solidFill>
              </a:rPr>
              <a:t>The interpretation of the study </a:t>
            </a:r>
            <a:endParaRPr lang="el-GR" b="0" dirty="0">
              <a:solidFill>
                <a:schemeClr val="accent3">
                  <a:lumMod val="75000"/>
                </a:schemeClr>
              </a:solidFill>
            </a:endParaRPr>
          </a:p>
          <a:p>
            <a:endParaRPr lang="en-GB" dirty="0"/>
          </a:p>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71</a:t>
            </a:fld>
            <a:endParaRPr lang="en-GB" dirty="0"/>
          </a:p>
        </p:txBody>
      </p:sp>
    </p:spTree>
    <p:extLst>
      <p:ext uri="{BB962C8B-B14F-4D97-AF65-F5344CB8AC3E}">
        <p14:creationId xmlns:p14="http://schemas.microsoft.com/office/powerpoint/2010/main" val="9521943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1488532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5903462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286765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8670568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1671671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09554142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Footer Placeholder 3"/>
          <p:cNvSpPr>
            <a:spLocks noGrp="1"/>
          </p:cNvSpPr>
          <p:nvPr>
            <p:ph type="ftr" sz="quarter" idx="10"/>
          </p:nvPr>
        </p:nvSpPr>
        <p:spPr/>
        <p:txBody>
          <a:bodyPr/>
          <a:lstStyle/>
          <a:p>
            <a:endParaRPr lang="en-US"/>
          </a:p>
        </p:txBody>
      </p:sp>
    </p:spTree>
    <p:extLst>
      <p:ext uri="{BB962C8B-B14F-4D97-AF65-F5344CB8AC3E}">
        <p14:creationId xmlns:p14="http://schemas.microsoft.com/office/powerpoint/2010/main" val="26418212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10</a:t>
            </a:fld>
            <a:endParaRPr lang="en-GB"/>
          </a:p>
        </p:txBody>
      </p:sp>
    </p:spTree>
    <p:extLst>
      <p:ext uri="{BB962C8B-B14F-4D97-AF65-F5344CB8AC3E}">
        <p14:creationId xmlns:p14="http://schemas.microsoft.com/office/powerpoint/2010/main" val="202713440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85</a:t>
            </a:fld>
            <a:endParaRPr lang="en-GB" dirty="0"/>
          </a:p>
        </p:txBody>
      </p:sp>
    </p:spTree>
    <p:extLst>
      <p:ext uri="{BB962C8B-B14F-4D97-AF65-F5344CB8AC3E}">
        <p14:creationId xmlns:p14="http://schemas.microsoft.com/office/powerpoint/2010/main" val="33034330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Movie </a:t>
            </a:r>
            <a:r>
              <a:rPr lang="en-US" dirty="0" err="1"/>
              <a:t>COP22</a:t>
            </a:r>
            <a:endParaRPr lang="en-GB" dirty="0"/>
          </a:p>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86</a:t>
            </a:fld>
            <a:endParaRPr lang="en-GB" dirty="0"/>
          </a:p>
        </p:txBody>
      </p:sp>
    </p:spTree>
    <p:extLst>
      <p:ext uri="{BB962C8B-B14F-4D97-AF65-F5344CB8AC3E}">
        <p14:creationId xmlns:p14="http://schemas.microsoft.com/office/powerpoint/2010/main" val="25963619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a:t>
            </a:r>
            <a:r>
              <a:rPr lang="en-GB" dirty="0" err="1"/>
              <a:t>i.cbc.ca</a:t>
            </a:r>
            <a:r>
              <a:rPr lang="en-GB" dirty="0"/>
              <a:t>/1.3002560.1439234776!/</a:t>
            </a:r>
            <a:r>
              <a:rPr lang="en-GB" dirty="0" err="1"/>
              <a:t>fileImage</a:t>
            </a:r>
            <a:r>
              <a:rPr lang="en-GB" dirty="0"/>
              <a:t>/</a:t>
            </a:r>
            <a:r>
              <a:rPr lang="en-GB" dirty="0" err="1"/>
              <a:t>httpImage</a:t>
            </a:r>
            <a:r>
              <a:rPr lang="en-GB" dirty="0"/>
              <a:t>/</a:t>
            </a:r>
            <a:r>
              <a:rPr lang="en-GB" dirty="0" err="1"/>
              <a:t>image.jpg_gen</a:t>
            </a:r>
            <a:r>
              <a:rPr lang="en-GB" dirty="0"/>
              <a:t>/derivatives/</a:t>
            </a:r>
            <a:r>
              <a:rPr lang="en-GB" dirty="0" err="1"/>
              <a:t>16x9_620</a:t>
            </a:r>
            <a:r>
              <a:rPr lang="en-GB" dirty="0"/>
              <a:t>/</a:t>
            </a:r>
            <a:r>
              <a:rPr lang="en-GB" dirty="0" err="1"/>
              <a:t>usa-climatechange-march.jpg</a:t>
            </a:r>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87</a:t>
            </a:fld>
            <a:endParaRPr lang="en-GB" dirty="0"/>
          </a:p>
        </p:txBody>
      </p:sp>
    </p:spTree>
    <p:extLst>
      <p:ext uri="{BB962C8B-B14F-4D97-AF65-F5344CB8AC3E}">
        <p14:creationId xmlns:p14="http://schemas.microsoft.com/office/powerpoint/2010/main" val="12912504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Courier New" pitchFamily="49" charset="0"/>
              <a:buChar char="o"/>
            </a:pPr>
            <a:endParaRPr lang="el-GR" b="0" dirty="0">
              <a:solidFill>
                <a:schemeClr val="accent3">
                  <a:lumMod val="75000"/>
                </a:schemeClr>
              </a:solidFill>
            </a:endParaRPr>
          </a:p>
          <a:p>
            <a:pPr lvl="1">
              <a:buFont typeface="Wingdings" pitchFamily="2" charset="2"/>
              <a:buChar char="Ø"/>
            </a:pPr>
            <a:r>
              <a:rPr lang="en-US" b="0" dirty="0">
                <a:solidFill>
                  <a:schemeClr val="accent3">
                    <a:lumMod val="75000"/>
                  </a:schemeClr>
                </a:solidFill>
              </a:rPr>
              <a:t>Define the goal and scope of the study</a:t>
            </a:r>
            <a:endParaRPr lang="el-GR" b="0" dirty="0">
              <a:solidFill>
                <a:schemeClr val="accent3">
                  <a:lumMod val="75000"/>
                </a:schemeClr>
              </a:solidFill>
            </a:endParaRPr>
          </a:p>
          <a:p>
            <a:pPr lvl="1" algn="just">
              <a:buFont typeface="Wingdings" pitchFamily="2" charset="2"/>
              <a:buChar char="Ø"/>
            </a:pPr>
            <a:r>
              <a:rPr lang="en-US" b="0" dirty="0">
                <a:solidFill>
                  <a:schemeClr val="accent3">
                    <a:lumMod val="75000"/>
                  </a:schemeClr>
                </a:solidFill>
              </a:rPr>
              <a:t>Making a model of the product life cycle with all environmental inputs and outputs. The data collection effort is usually referred to as the life cycle inventory (</a:t>
            </a:r>
            <a:r>
              <a:rPr lang="en-US" b="0" dirty="0" err="1">
                <a:solidFill>
                  <a:schemeClr val="accent3">
                    <a:lumMod val="75000"/>
                  </a:schemeClr>
                </a:solidFill>
              </a:rPr>
              <a:t>LCI</a:t>
            </a:r>
            <a:r>
              <a:rPr lang="en-US" b="0" dirty="0">
                <a:solidFill>
                  <a:schemeClr val="accent3">
                    <a:lumMod val="75000"/>
                  </a:schemeClr>
                </a:solidFill>
              </a:rPr>
              <a:t>) stage</a:t>
            </a:r>
            <a:endParaRPr lang="el-GR" b="0" dirty="0">
              <a:solidFill>
                <a:schemeClr val="accent3">
                  <a:lumMod val="75000"/>
                </a:schemeClr>
              </a:solidFill>
            </a:endParaRPr>
          </a:p>
          <a:p>
            <a:pPr lvl="1" algn="just">
              <a:buFont typeface="Wingdings" pitchFamily="2" charset="2"/>
              <a:buChar char="Ø"/>
            </a:pPr>
            <a:r>
              <a:rPr lang="en-US" b="0" dirty="0">
                <a:solidFill>
                  <a:schemeClr val="accent3">
                    <a:lumMod val="75000"/>
                  </a:schemeClr>
                </a:solidFill>
              </a:rPr>
              <a:t>Understanding the environmental relevance of all the inputs and outputs. This is referred to as the life cycle impact assessment (</a:t>
            </a:r>
            <a:r>
              <a:rPr lang="en-US" b="0" dirty="0" err="1">
                <a:solidFill>
                  <a:schemeClr val="accent3">
                    <a:lumMod val="75000"/>
                  </a:schemeClr>
                </a:solidFill>
              </a:rPr>
              <a:t>LCIA</a:t>
            </a:r>
            <a:r>
              <a:rPr lang="en-US" b="0" dirty="0">
                <a:solidFill>
                  <a:schemeClr val="accent3">
                    <a:lumMod val="75000"/>
                  </a:schemeClr>
                </a:solidFill>
              </a:rPr>
              <a:t>) phase</a:t>
            </a:r>
            <a:endParaRPr lang="el-GR" b="0" dirty="0">
              <a:solidFill>
                <a:schemeClr val="accent3">
                  <a:lumMod val="75000"/>
                </a:schemeClr>
              </a:solidFill>
            </a:endParaRPr>
          </a:p>
          <a:p>
            <a:pPr lvl="1" algn="just">
              <a:buFont typeface="Wingdings" pitchFamily="2" charset="2"/>
              <a:buChar char="Ø"/>
            </a:pPr>
            <a:r>
              <a:rPr lang="en-US" b="0" dirty="0">
                <a:solidFill>
                  <a:schemeClr val="accent3">
                    <a:lumMod val="75000"/>
                  </a:schemeClr>
                </a:solidFill>
              </a:rPr>
              <a:t>The interpretation of the study </a:t>
            </a:r>
            <a:endParaRPr lang="el-GR" b="0" dirty="0">
              <a:solidFill>
                <a:schemeClr val="accent3">
                  <a:lumMod val="75000"/>
                </a:schemeClr>
              </a:solidFill>
            </a:endParaRPr>
          </a:p>
          <a:p>
            <a:endParaRPr lang="en-GB" dirty="0"/>
          </a:p>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88</a:t>
            </a:fld>
            <a:endParaRPr lang="en-GB" dirty="0"/>
          </a:p>
        </p:txBody>
      </p:sp>
    </p:spTree>
    <p:extLst>
      <p:ext uri="{BB962C8B-B14F-4D97-AF65-F5344CB8AC3E}">
        <p14:creationId xmlns:p14="http://schemas.microsoft.com/office/powerpoint/2010/main" val="95219434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http://</a:t>
            </a:r>
            <a:r>
              <a:rPr lang="en-GB" dirty="0" err="1">
                <a:hlinkClick r:id="rId3"/>
              </a:rPr>
              <a:t>ec.europa.eu</a:t>
            </a:r>
            <a:r>
              <a:rPr lang="en-GB" dirty="0">
                <a:hlinkClick r:id="rId3"/>
              </a:rPr>
              <a:t>/environment/circular-economy/</a:t>
            </a:r>
            <a:endParaRPr lang="en-GB" dirty="0"/>
          </a:p>
          <a:p>
            <a:r>
              <a:rPr lang="en-GB" dirty="0"/>
              <a:t>R</a:t>
            </a:r>
            <a:r>
              <a:rPr lang="en-GB" b="1" dirty="0"/>
              <a:t>e-using, repairing, refurbishing and recycling</a:t>
            </a:r>
            <a:r>
              <a:rPr lang="en-GB" dirty="0"/>
              <a:t> existing materials and products. </a:t>
            </a:r>
          </a:p>
          <a:p>
            <a:r>
              <a:rPr lang="en-GB" dirty="0"/>
              <a:t>All resources need to be managed more efficiently throughout their life cycle. </a:t>
            </a:r>
            <a:r>
              <a:rPr lang="en-GB" b="1" dirty="0"/>
              <a:t>‘waste’ CAN be turned into a resource</a:t>
            </a:r>
            <a:r>
              <a:rPr lang="en-GB" dirty="0"/>
              <a:t>. </a:t>
            </a:r>
          </a:p>
          <a:p>
            <a:r>
              <a:rPr lang="en-GB" dirty="0"/>
              <a:t>Using resources more efficiently will also bring</a:t>
            </a:r>
            <a:r>
              <a:rPr lang="en-GB" b="1" dirty="0"/>
              <a:t> new growth and job opportunities</a:t>
            </a:r>
            <a:r>
              <a:rPr lang="en-GB" dirty="0"/>
              <a:t>. Better eco-design, waste prevention and reuse can bring net savings for EU businesses of up to EUR 600 billion, while also reducing total annual greenhouse gas emissions. Additional measures to increase resource productivity by 30% by 2030 could boost GDP by nearly 1%, while creating 2 million additional jobs.</a:t>
            </a:r>
          </a:p>
          <a:p>
            <a:endParaRPr lang="en-GB" dirty="0"/>
          </a:p>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89</a:t>
            </a:fld>
            <a:endParaRPr lang="en-GB" dirty="0"/>
          </a:p>
        </p:txBody>
      </p:sp>
    </p:spTree>
    <p:extLst>
      <p:ext uri="{BB962C8B-B14F-4D97-AF65-F5344CB8AC3E}">
        <p14:creationId xmlns:p14="http://schemas.microsoft.com/office/powerpoint/2010/main" val="57099472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600" b="1" dirty="0"/>
              <a:t>Good Performance Measures: </a:t>
            </a:r>
          </a:p>
          <a:p>
            <a:r>
              <a:rPr lang="en-GB" dirty="0"/>
              <a:t>-Provide a way to see if our strategy is working</a:t>
            </a:r>
          </a:p>
          <a:p>
            <a:r>
              <a:rPr lang="en-GB" dirty="0"/>
              <a:t>-Focus employees' attention on what matters most to success</a:t>
            </a:r>
          </a:p>
          <a:p>
            <a:r>
              <a:rPr lang="en-GB" dirty="0"/>
              <a:t>-Allow measurement of accomplishments, not just of the work that is performed</a:t>
            </a:r>
          </a:p>
          <a:p>
            <a:r>
              <a:rPr lang="en-GB" dirty="0"/>
              <a:t>-Provide a common language for communication</a:t>
            </a:r>
          </a:p>
          <a:p>
            <a:r>
              <a:rPr lang="en-GB" dirty="0"/>
              <a:t>-Are explicitly defined in terms of owner, unit of measure, collection frequency, data quality, expected value (targets), and thresholds</a:t>
            </a:r>
          </a:p>
          <a:p>
            <a:r>
              <a:rPr lang="en-GB" dirty="0"/>
              <a:t>-Are valid, to ensure measurement of the right things</a:t>
            </a:r>
          </a:p>
          <a:p>
            <a:r>
              <a:rPr lang="en-GB" dirty="0"/>
              <a:t>-Are verifiable, to ensure data collection accuracy</a:t>
            </a:r>
          </a:p>
          <a:p>
            <a:endParaRPr lang="en-GB" dirty="0"/>
          </a:p>
          <a:p>
            <a:endParaRPr lang="en-GB" dirty="0"/>
          </a:p>
          <a:p>
            <a:pPr marL="0" indent="0">
              <a:buNone/>
            </a:pPr>
            <a:r>
              <a:rPr lang="en-GB" sz="1200" dirty="0"/>
              <a:t>Establishing Sustainability </a:t>
            </a:r>
            <a:r>
              <a:rPr lang="en-GB" sz="1200" dirty="0" err="1"/>
              <a:t>KPIs</a:t>
            </a:r>
            <a:r>
              <a:rPr lang="en-GB" sz="1200" dirty="0"/>
              <a:t> is useful for, among others:</a:t>
            </a:r>
          </a:p>
          <a:p>
            <a:pPr marL="0" indent="0">
              <a:buNone/>
            </a:pPr>
            <a:endParaRPr lang="en-GB" sz="1200" dirty="0"/>
          </a:p>
          <a:p>
            <a:pPr marL="0" indent="0">
              <a:buNone/>
            </a:pPr>
            <a:r>
              <a:rPr lang="en-GB" sz="1200" dirty="0"/>
              <a:t>• </a:t>
            </a:r>
            <a:r>
              <a:rPr lang="en-GB" sz="1200" b="1" dirty="0"/>
              <a:t>Regulators or stock exchanges </a:t>
            </a:r>
            <a:r>
              <a:rPr lang="en-GB" sz="1200" dirty="0"/>
              <a:t>contemplating increased targeted</a:t>
            </a:r>
          </a:p>
          <a:p>
            <a:pPr marL="0" indent="0">
              <a:buNone/>
            </a:pPr>
            <a:r>
              <a:rPr lang="en-GB" sz="1200" dirty="0"/>
              <a:t>requirements for sustainability reporting</a:t>
            </a:r>
          </a:p>
          <a:p>
            <a:pPr marL="0" indent="0">
              <a:buNone/>
            </a:pPr>
            <a:r>
              <a:rPr lang="en-GB" sz="1200" dirty="0"/>
              <a:t>• </a:t>
            </a:r>
            <a:r>
              <a:rPr lang="en-GB" sz="1200" b="1" dirty="0"/>
              <a:t>Corporations</a:t>
            </a:r>
            <a:r>
              <a:rPr lang="en-GB" sz="1200" dirty="0"/>
              <a:t> seeking to enhance the credibility of their sustainability</a:t>
            </a:r>
          </a:p>
          <a:p>
            <a:pPr marL="0" indent="0">
              <a:buNone/>
            </a:pPr>
            <a:r>
              <a:rPr lang="en-GB" sz="1200" dirty="0"/>
              <a:t>reporting and improve its integration into financial reporting on  material factors</a:t>
            </a:r>
          </a:p>
          <a:p>
            <a:pPr marL="0" indent="0">
              <a:buNone/>
            </a:pPr>
            <a:r>
              <a:rPr lang="en-GB" sz="1200" dirty="0"/>
              <a:t>• </a:t>
            </a:r>
            <a:r>
              <a:rPr lang="en-GB" sz="1200" b="1" dirty="0"/>
              <a:t>Stakeholders</a:t>
            </a:r>
            <a:r>
              <a:rPr lang="en-GB" sz="1200" dirty="0"/>
              <a:t> seeking to better understand the most important</a:t>
            </a:r>
          </a:p>
          <a:p>
            <a:pPr marL="0" indent="0">
              <a:buNone/>
            </a:pPr>
            <a:r>
              <a:rPr lang="en-GB" sz="1200" dirty="0"/>
              <a:t>elements of a corporation’s sustainability performance</a:t>
            </a:r>
          </a:p>
          <a:p>
            <a:pPr marL="0" indent="0">
              <a:buNone/>
            </a:pPr>
            <a:r>
              <a:rPr lang="en-GB" sz="1200" dirty="0"/>
              <a:t>• </a:t>
            </a:r>
            <a:r>
              <a:rPr lang="en-GB" sz="1200" b="1" dirty="0"/>
              <a:t>Investors</a:t>
            </a:r>
            <a:r>
              <a:rPr lang="en-GB" sz="1200" dirty="0"/>
              <a:t> seeking to improve the sustainability analysis they incorporate into their assessment so of company value </a:t>
            </a:r>
          </a:p>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90</a:t>
            </a:fld>
            <a:endParaRPr lang="en-GB" dirty="0"/>
          </a:p>
        </p:txBody>
      </p:sp>
    </p:spTree>
    <p:extLst>
      <p:ext uri="{BB962C8B-B14F-4D97-AF65-F5344CB8AC3E}">
        <p14:creationId xmlns:p14="http://schemas.microsoft.com/office/powerpoint/2010/main" val="17062082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91</a:t>
            </a:fld>
            <a:endParaRPr lang="en-GB"/>
          </a:p>
        </p:txBody>
      </p:sp>
    </p:spTree>
    <p:extLst>
      <p:ext uri="{BB962C8B-B14F-4D97-AF65-F5344CB8AC3E}">
        <p14:creationId xmlns:p14="http://schemas.microsoft.com/office/powerpoint/2010/main" val="75906142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92</a:t>
            </a:fld>
            <a:endParaRPr lang="en-GB"/>
          </a:p>
        </p:txBody>
      </p:sp>
    </p:spTree>
    <p:extLst>
      <p:ext uri="{BB962C8B-B14F-4D97-AF65-F5344CB8AC3E}">
        <p14:creationId xmlns:p14="http://schemas.microsoft.com/office/powerpoint/2010/main" val="75906142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93</a:t>
            </a:fld>
            <a:endParaRPr lang="en-GB"/>
          </a:p>
        </p:txBody>
      </p:sp>
    </p:spTree>
    <p:extLst>
      <p:ext uri="{BB962C8B-B14F-4D97-AF65-F5344CB8AC3E}">
        <p14:creationId xmlns:p14="http://schemas.microsoft.com/office/powerpoint/2010/main" val="7590614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94</a:t>
            </a:fld>
            <a:endParaRPr lang="en-GB"/>
          </a:p>
        </p:txBody>
      </p:sp>
    </p:spTree>
    <p:extLst>
      <p:ext uri="{BB962C8B-B14F-4D97-AF65-F5344CB8AC3E}">
        <p14:creationId xmlns:p14="http://schemas.microsoft.com/office/powerpoint/2010/main" val="759061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40000"/>
              </a:lnSpc>
              <a:spcBef>
                <a:spcPts val="0"/>
              </a:spcBef>
              <a:spcAft>
                <a:spcPts val="0"/>
              </a:spcAft>
              <a:buClrTx/>
              <a:buSzTx/>
              <a:buFont typeface="Wingdings" pitchFamily="2" charset="2"/>
              <a:buNone/>
              <a:tabLst/>
              <a:defRPr/>
            </a:pPr>
            <a:r>
              <a:rPr lang="en-GB" sz="1200" dirty="0"/>
              <a:t>securing its continued </a:t>
            </a:r>
            <a:r>
              <a:rPr lang="en-GB" sz="1200" b="1" dirty="0"/>
              <a:t>license to operate</a:t>
            </a:r>
          </a:p>
          <a:p>
            <a:pPr eaLnBrk="1" hangingPunct="1">
              <a:lnSpc>
                <a:spcPct val="140000"/>
              </a:lnSpc>
              <a:buFont typeface="Wingdings" pitchFamily="2" charset="2"/>
              <a:buNone/>
            </a:pPr>
            <a:endParaRPr lang="en-GB" dirty="0"/>
          </a:p>
        </p:txBody>
      </p:sp>
      <p:sp>
        <p:nvSpPr>
          <p:cNvPr id="4" name="Slide Number Placeholder 3"/>
          <p:cNvSpPr>
            <a:spLocks noGrp="1"/>
          </p:cNvSpPr>
          <p:nvPr>
            <p:ph type="sldNum" sz="quarter" idx="10"/>
          </p:nvPr>
        </p:nvSpPr>
        <p:spPr/>
        <p:txBody>
          <a:bodyPr/>
          <a:lstStyle/>
          <a:p>
            <a:fld id="{E4909A06-7DB7-4FD5-BA5A-353BFC6381DE}" type="slidenum">
              <a:rPr lang="en-GB" smtClean="0"/>
              <a:t>11</a:t>
            </a:fld>
            <a:endParaRPr lang="en-GB"/>
          </a:p>
        </p:txBody>
      </p:sp>
    </p:spTree>
    <p:extLst>
      <p:ext uri="{BB962C8B-B14F-4D97-AF65-F5344CB8AC3E}">
        <p14:creationId xmlns:p14="http://schemas.microsoft.com/office/powerpoint/2010/main" val="302430304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err="1"/>
              <a:t>pwc</a:t>
            </a:r>
            <a:r>
              <a:rPr lang="en-GB" dirty="0"/>
              <a:t>-sustainability-executive-profile-and-</a:t>
            </a:r>
            <a:r>
              <a:rPr lang="en-GB" dirty="0" err="1"/>
              <a:t>progress.pdf</a:t>
            </a:r>
            <a:endParaRPr lang="en-GB" dirty="0"/>
          </a:p>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95</a:t>
            </a:fld>
            <a:endParaRPr lang="en-GB" dirty="0"/>
          </a:p>
        </p:txBody>
      </p:sp>
    </p:spTree>
    <p:extLst>
      <p:ext uri="{BB962C8B-B14F-4D97-AF65-F5344CB8AC3E}">
        <p14:creationId xmlns:p14="http://schemas.microsoft.com/office/powerpoint/2010/main" val="15468614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96</a:t>
            </a:fld>
            <a:endParaRPr lang="en-GB" dirty="0"/>
          </a:p>
        </p:txBody>
      </p:sp>
    </p:spTree>
    <p:extLst>
      <p:ext uri="{BB962C8B-B14F-4D97-AF65-F5344CB8AC3E}">
        <p14:creationId xmlns:p14="http://schemas.microsoft.com/office/powerpoint/2010/main" val="33034330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Pwc</a:t>
            </a:r>
            <a:r>
              <a:rPr lang="en-GB" dirty="0"/>
              <a:t> report examples of value creation</a:t>
            </a:r>
          </a:p>
        </p:txBody>
      </p:sp>
      <p:sp>
        <p:nvSpPr>
          <p:cNvPr id="4" name="Slide Number Placeholder 3"/>
          <p:cNvSpPr>
            <a:spLocks noGrp="1"/>
          </p:cNvSpPr>
          <p:nvPr>
            <p:ph type="sldNum" sz="quarter" idx="10"/>
          </p:nvPr>
        </p:nvSpPr>
        <p:spPr/>
        <p:txBody>
          <a:bodyPr/>
          <a:lstStyle/>
          <a:p>
            <a:fld id="{C1A98241-EA57-487F-A00C-4040E31868C4}" type="slidenum">
              <a:rPr lang="en-GB" smtClean="0"/>
              <a:t>12</a:t>
            </a:fld>
            <a:endParaRPr lang="en-GB"/>
          </a:p>
        </p:txBody>
      </p:sp>
    </p:spTree>
    <p:extLst>
      <p:ext uri="{BB962C8B-B14F-4D97-AF65-F5344CB8AC3E}">
        <p14:creationId xmlns:p14="http://schemas.microsoft.com/office/powerpoint/2010/main" val="1650007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15</a:t>
            </a:fld>
            <a:endParaRPr lang="en-GB"/>
          </a:p>
        </p:txBody>
      </p:sp>
    </p:spTree>
    <p:extLst>
      <p:ext uri="{BB962C8B-B14F-4D97-AF65-F5344CB8AC3E}">
        <p14:creationId xmlns:p14="http://schemas.microsoft.com/office/powerpoint/2010/main" val="2306321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1A98241-EA57-487F-A00C-4040E31868C4}" type="slidenum">
              <a:rPr lang="en-GB" smtClean="0"/>
              <a:t>16</a:t>
            </a:fld>
            <a:endParaRPr lang="en-GB"/>
          </a:p>
        </p:txBody>
      </p:sp>
    </p:spTree>
    <p:extLst>
      <p:ext uri="{BB962C8B-B14F-4D97-AF65-F5344CB8AC3E}">
        <p14:creationId xmlns:p14="http://schemas.microsoft.com/office/powerpoint/2010/main" val="2027134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p>
        </p:txBody>
      </p:sp>
      <p:sp>
        <p:nvSpPr>
          <p:cNvPr id="4" name="3 - Θέση ημερομηνίας"/>
          <p:cNvSpPr>
            <a:spLocks noGrp="1"/>
          </p:cNvSpPr>
          <p:nvPr>
            <p:ph type="dt" sz="half" idx="10"/>
          </p:nvPr>
        </p:nvSpPr>
        <p:spPr/>
        <p:txBody>
          <a:bodyPr/>
          <a:lstStyle/>
          <a:p>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5" y="2130849"/>
            <a:ext cx="7773294" cy="1470049"/>
          </a:xfrm>
        </p:spPr>
        <p:txBody>
          <a:bodyPr/>
          <a:lstStyle/>
          <a:p>
            <a:r>
              <a:rPr lang="en-US"/>
              <a:t>Click to edit Master title style</a:t>
            </a:r>
          </a:p>
        </p:txBody>
      </p:sp>
      <p:sp>
        <p:nvSpPr>
          <p:cNvPr id="3" name="Subtitle 2"/>
          <p:cNvSpPr>
            <a:spLocks noGrp="1"/>
          </p:cNvSpPr>
          <p:nvPr>
            <p:ph type="subTitle" idx="1"/>
          </p:nvPr>
        </p:nvSpPr>
        <p:spPr>
          <a:xfrm>
            <a:off x="1371825" y="3886647"/>
            <a:ext cx="6400354" cy="1752451"/>
          </a:xfrm>
        </p:spPr>
        <p:txBody>
          <a:bodyPr/>
          <a:lstStyle>
            <a:lvl1pPr marL="0" indent="0" algn="ctr">
              <a:buNone/>
              <a:defRPr/>
            </a:lvl1pPr>
            <a:lvl2pPr marL="321409" indent="0" algn="ctr">
              <a:buNone/>
              <a:defRPr/>
            </a:lvl2pPr>
            <a:lvl3pPr marL="642817" indent="0" algn="ctr">
              <a:buNone/>
              <a:defRPr/>
            </a:lvl3pPr>
            <a:lvl4pPr marL="964226" indent="0" algn="ctr">
              <a:buNone/>
              <a:defRPr/>
            </a:lvl4pPr>
            <a:lvl5pPr marL="1285635" indent="0" algn="ctr">
              <a:buNone/>
              <a:defRPr/>
            </a:lvl5pPr>
            <a:lvl6pPr marL="1607044" indent="0" algn="ctr">
              <a:buNone/>
              <a:defRPr/>
            </a:lvl6pPr>
            <a:lvl7pPr marL="1928451" indent="0" algn="ctr">
              <a:buNone/>
              <a:defRPr/>
            </a:lvl7pPr>
            <a:lvl8pPr marL="2249861" indent="0" algn="ctr">
              <a:buNone/>
              <a:defRPr/>
            </a:lvl8pPr>
            <a:lvl9pPr marL="2571270" indent="0" algn="ctr">
              <a:buNone/>
              <a:defRPr/>
            </a:lvl9pPr>
          </a:lstStyle>
          <a:p>
            <a:r>
              <a:rPr lang="en-US"/>
              <a:t>Click to edit Master subtitle style</a:t>
            </a:r>
          </a:p>
        </p:txBody>
      </p:sp>
    </p:spTree>
    <p:extLst>
      <p:ext uri="{BB962C8B-B14F-4D97-AF65-F5344CB8AC3E}">
        <p14:creationId xmlns:p14="http://schemas.microsoft.com/office/powerpoint/2010/main" val="24371498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289605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0" y="4406804"/>
            <a:ext cx="7772176" cy="1361777"/>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190" y="2906613"/>
            <a:ext cx="7772176" cy="1500188"/>
          </a:xfrm>
        </p:spPr>
        <p:txBody>
          <a:bodyPr anchor="b"/>
          <a:lstStyle>
            <a:lvl1pPr marL="0" indent="0">
              <a:buNone/>
              <a:defRPr sz="1400"/>
            </a:lvl1pPr>
            <a:lvl2pPr marL="321409" indent="0">
              <a:buNone/>
              <a:defRPr sz="1300"/>
            </a:lvl2pPr>
            <a:lvl3pPr marL="642817" indent="0">
              <a:buNone/>
              <a:defRPr sz="1100"/>
            </a:lvl3pPr>
            <a:lvl4pPr marL="964226" indent="0">
              <a:buNone/>
              <a:defRPr sz="1000"/>
            </a:lvl4pPr>
            <a:lvl5pPr marL="1285635" indent="0">
              <a:buNone/>
              <a:defRPr sz="1000"/>
            </a:lvl5pPr>
            <a:lvl6pPr marL="1607044" indent="0">
              <a:buNone/>
              <a:defRPr sz="1000"/>
            </a:lvl6pPr>
            <a:lvl7pPr marL="1928451" indent="0">
              <a:buNone/>
              <a:defRPr sz="1000"/>
            </a:lvl7pPr>
            <a:lvl8pPr marL="2249861" indent="0">
              <a:buNone/>
              <a:defRPr sz="1000"/>
            </a:lvl8pPr>
            <a:lvl9pPr marL="2571270" indent="0">
              <a:buNone/>
              <a:defRPr sz="1000"/>
            </a:lvl9pPr>
          </a:lstStyle>
          <a:p>
            <a:pPr lvl="0"/>
            <a:r>
              <a:rPr lang="en-US"/>
              <a:t>Click to edit Master text styles</a:t>
            </a:r>
          </a:p>
        </p:txBody>
      </p:sp>
    </p:spTree>
    <p:extLst>
      <p:ext uri="{BB962C8B-B14F-4D97-AF65-F5344CB8AC3E}">
        <p14:creationId xmlns:p14="http://schemas.microsoft.com/office/powerpoint/2010/main" val="128110696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92969" y="3536158"/>
            <a:ext cx="3625454"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5579" y="3536158"/>
            <a:ext cx="3625454" cy="794742"/>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1860149"/>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6" y="274588"/>
            <a:ext cx="8228708"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646" y="1534792"/>
            <a:ext cx="4039568" cy="639589"/>
          </a:xfrm>
        </p:spPr>
        <p:txBody>
          <a:bodyPr anchor="b"/>
          <a:lstStyle>
            <a:lvl1pPr marL="0" indent="0">
              <a:buNone/>
              <a:defRPr sz="1700" b="1"/>
            </a:lvl1pPr>
            <a:lvl2pPr marL="321409" indent="0">
              <a:buNone/>
              <a:defRPr sz="1400" b="1"/>
            </a:lvl2pPr>
            <a:lvl3pPr marL="642817" indent="0">
              <a:buNone/>
              <a:defRPr sz="1300" b="1"/>
            </a:lvl3pPr>
            <a:lvl4pPr marL="964226" indent="0">
              <a:buNone/>
              <a:defRPr sz="1100" b="1"/>
            </a:lvl4pPr>
            <a:lvl5pPr marL="1285635" indent="0">
              <a:buNone/>
              <a:defRPr sz="1100" b="1"/>
            </a:lvl5pPr>
            <a:lvl6pPr marL="1607044" indent="0">
              <a:buNone/>
              <a:defRPr sz="1100" b="1"/>
            </a:lvl6pPr>
            <a:lvl7pPr marL="1928451" indent="0">
              <a:buNone/>
              <a:defRPr sz="1100" b="1"/>
            </a:lvl7pPr>
            <a:lvl8pPr marL="2249861" indent="0">
              <a:buNone/>
              <a:defRPr sz="1100" b="1"/>
            </a:lvl8pPr>
            <a:lvl9pPr marL="257127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646" y="2174379"/>
            <a:ext cx="4039568" cy="3951386"/>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554" y="1534792"/>
            <a:ext cx="4041800" cy="639589"/>
          </a:xfrm>
        </p:spPr>
        <p:txBody>
          <a:bodyPr anchor="b"/>
          <a:lstStyle>
            <a:lvl1pPr marL="0" indent="0">
              <a:buNone/>
              <a:defRPr sz="1700" b="1"/>
            </a:lvl1pPr>
            <a:lvl2pPr marL="321409" indent="0">
              <a:buNone/>
              <a:defRPr sz="1400" b="1"/>
            </a:lvl2pPr>
            <a:lvl3pPr marL="642817" indent="0">
              <a:buNone/>
              <a:defRPr sz="1300" b="1"/>
            </a:lvl3pPr>
            <a:lvl4pPr marL="964226" indent="0">
              <a:buNone/>
              <a:defRPr sz="1100" b="1"/>
            </a:lvl4pPr>
            <a:lvl5pPr marL="1285635" indent="0">
              <a:buNone/>
              <a:defRPr sz="1100" b="1"/>
            </a:lvl5pPr>
            <a:lvl6pPr marL="1607044" indent="0">
              <a:buNone/>
              <a:defRPr sz="1100" b="1"/>
            </a:lvl6pPr>
            <a:lvl7pPr marL="1928451" indent="0">
              <a:buNone/>
              <a:defRPr sz="1100" b="1"/>
            </a:lvl7pPr>
            <a:lvl8pPr marL="2249861" indent="0">
              <a:buNone/>
              <a:defRPr sz="1100" b="1"/>
            </a:lvl8pPr>
            <a:lvl9pPr marL="257127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4554" y="2174379"/>
            <a:ext cx="4041800" cy="3951386"/>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373244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1649244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375366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48" y="273473"/>
            <a:ext cx="3008188" cy="1161975"/>
          </a:xfrm>
        </p:spPr>
        <p:txBody>
          <a:bodyPr/>
          <a:lstStyle>
            <a:lvl1pPr algn="l">
              <a:defRPr sz="1400" b="1"/>
            </a:lvl1pPr>
          </a:lstStyle>
          <a:p>
            <a:r>
              <a:rPr lang="en-US"/>
              <a:t>Click to edit Master title style</a:t>
            </a:r>
          </a:p>
        </p:txBody>
      </p:sp>
      <p:sp>
        <p:nvSpPr>
          <p:cNvPr id="3" name="Content Placeholder 2"/>
          <p:cNvSpPr>
            <a:spLocks noGrp="1"/>
          </p:cNvSpPr>
          <p:nvPr>
            <p:ph idx="1"/>
          </p:nvPr>
        </p:nvSpPr>
        <p:spPr>
          <a:xfrm>
            <a:off x="3575226" y="273475"/>
            <a:ext cx="5111130" cy="5852293"/>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648" y="1435448"/>
            <a:ext cx="3008188" cy="4690319"/>
          </a:xfrm>
        </p:spPr>
        <p:txBody>
          <a:bodyPr/>
          <a:lstStyle>
            <a:lvl1pPr marL="0" indent="0">
              <a:buNone/>
              <a:defRPr sz="1000"/>
            </a:lvl1pPr>
            <a:lvl2pPr marL="321409" indent="0">
              <a:buNone/>
              <a:defRPr sz="800"/>
            </a:lvl2pPr>
            <a:lvl3pPr marL="642817" indent="0">
              <a:buNone/>
              <a:defRPr sz="700"/>
            </a:lvl3pPr>
            <a:lvl4pPr marL="964226" indent="0">
              <a:buNone/>
              <a:defRPr sz="600"/>
            </a:lvl4pPr>
            <a:lvl5pPr marL="1285635" indent="0">
              <a:buNone/>
              <a:defRPr sz="600"/>
            </a:lvl5pPr>
            <a:lvl6pPr marL="1607044" indent="0">
              <a:buNone/>
              <a:defRPr sz="600"/>
            </a:lvl6pPr>
            <a:lvl7pPr marL="1928451" indent="0">
              <a:buNone/>
              <a:defRPr sz="600"/>
            </a:lvl7pPr>
            <a:lvl8pPr marL="2249861" indent="0">
              <a:buNone/>
              <a:defRPr sz="600"/>
            </a:lvl8pPr>
            <a:lvl9pPr marL="2571270" indent="0">
              <a:buNone/>
              <a:defRPr sz="600"/>
            </a:lvl9pPr>
          </a:lstStyle>
          <a:p>
            <a:pPr lvl="0"/>
            <a:r>
              <a:rPr lang="en-US"/>
              <a:t>Click to edit Master text styles</a:t>
            </a:r>
          </a:p>
        </p:txBody>
      </p:sp>
    </p:spTree>
    <p:extLst>
      <p:ext uri="{BB962C8B-B14F-4D97-AF65-F5344CB8AC3E}">
        <p14:creationId xmlns:p14="http://schemas.microsoft.com/office/powerpoint/2010/main" val="234452467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10"/>
          </p:nvPr>
        </p:nvSpPr>
        <p:spPr/>
        <p:txBody>
          <a:bodyPr/>
          <a:lstStyle/>
          <a:p>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6" y="4800825"/>
            <a:ext cx="5486176" cy="567035"/>
          </a:xfrm>
        </p:spPr>
        <p:txBody>
          <a:bodyPr/>
          <a:lstStyle>
            <a:lvl1pPr algn="l">
              <a:defRPr sz="1400" b="1"/>
            </a:lvl1pPr>
          </a:lstStyle>
          <a:p>
            <a:r>
              <a:rPr lang="en-US"/>
              <a:t>Click to edit Master title style</a:t>
            </a:r>
          </a:p>
        </p:txBody>
      </p:sp>
      <p:sp>
        <p:nvSpPr>
          <p:cNvPr id="3" name="Picture Placeholder 2"/>
          <p:cNvSpPr>
            <a:spLocks noGrp="1"/>
          </p:cNvSpPr>
          <p:nvPr>
            <p:ph type="pic" idx="1"/>
          </p:nvPr>
        </p:nvSpPr>
        <p:spPr>
          <a:xfrm>
            <a:off x="1792636" y="612800"/>
            <a:ext cx="5486176" cy="4114354"/>
          </a:xfrm>
        </p:spPr>
        <p:txBody>
          <a:bodyPr/>
          <a:lstStyle>
            <a:lvl1pPr marL="0" indent="0">
              <a:buNone/>
              <a:defRPr sz="2300"/>
            </a:lvl1pPr>
            <a:lvl2pPr marL="321409" indent="0">
              <a:buNone/>
              <a:defRPr sz="2000"/>
            </a:lvl2pPr>
            <a:lvl3pPr marL="642817" indent="0">
              <a:buNone/>
              <a:defRPr sz="1700"/>
            </a:lvl3pPr>
            <a:lvl4pPr marL="964226" indent="0">
              <a:buNone/>
              <a:defRPr sz="1400"/>
            </a:lvl4pPr>
            <a:lvl5pPr marL="1285635" indent="0">
              <a:buNone/>
              <a:defRPr sz="1400"/>
            </a:lvl5pPr>
            <a:lvl6pPr marL="1607044" indent="0">
              <a:buNone/>
              <a:defRPr sz="1400"/>
            </a:lvl6pPr>
            <a:lvl7pPr marL="1928451" indent="0">
              <a:buNone/>
              <a:defRPr sz="1400"/>
            </a:lvl7pPr>
            <a:lvl8pPr marL="2249861" indent="0">
              <a:buNone/>
              <a:defRPr sz="1400"/>
            </a:lvl8pPr>
            <a:lvl9pPr marL="2571270" indent="0">
              <a:buNone/>
              <a:defRPr sz="1400"/>
            </a:lvl9pPr>
          </a:lstStyle>
          <a:p>
            <a:endParaRPr lang="en-US"/>
          </a:p>
        </p:txBody>
      </p:sp>
      <p:sp>
        <p:nvSpPr>
          <p:cNvPr id="4" name="Text Placeholder 3"/>
          <p:cNvSpPr>
            <a:spLocks noGrp="1"/>
          </p:cNvSpPr>
          <p:nvPr>
            <p:ph type="body" sz="half" idx="2"/>
          </p:nvPr>
        </p:nvSpPr>
        <p:spPr>
          <a:xfrm>
            <a:off x="1792636" y="5367859"/>
            <a:ext cx="5486176" cy="804788"/>
          </a:xfrm>
        </p:spPr>
        <p:txBody>
          <a:bodyPr/>
          <a:lstStyle>
            <a:lvl1pPr marL="0" indent="0">
              <a:buNone/>
              <a:defRPr sz="1000"/>
            </a:lvl1pPr>
            <a:lvl2pPr marL="321409" indent="0">
              <a:buNone/>
              <a:defRPr sz="800"/>
            </a:lvl2pPr>
            <a:lvl3pPr marL="642817" indent="0">
              <a:buNone/>
              <a:defRPr sz="700"/>
            </a:lvl3pPr>
            <a:lvl4pPr marL="964226" indent="0">
              <a:buNone/>
              <a:defRPr sz="600"/>
            </a:lvl4pPr>
            <a:lvl5pPr marL="1285635" indent="0">
              <a:buNone/>
              <a:defRPr sz="600"/>
            </a:lvl5pPr>
            <a:lvl6pPr marL="1607044" indent="0">
              <a:buNone/>
              <a:defRPr sz="600"/>
            </a:lvl6pPr>
            <a:lvl7pPr marL="1928451" indent="0">
              <a:buNone/>
              <a:defRPr sz="600"/>
            </a:lvl7pPr>
            <a:lvl8pPr marL="2249861" indent="0">
              <a:buNone/>
              <a:defRPr sz="600"/>
            </a:lvl8pPr>
            <a:lvl9pPr marL="2571270" indent="0">
              <a:buNone/>
              <a:defRPr sz="600"/>
            </a:lvl9pPr>
          </a:lstStyle>
          <a:p>
            <a:pPr lvl="0"/>
            <a:r>
              <a:rPr lang="en-US"/>
              <a:t>Click to edit Master text styles</a:t>
            </a:r>
          </a:p>
        </p:txBody>
      </p:sp>
    </p:spTree>
    <p:extLst>
      <p:ext uri="{BB962C8B-B14F-4D97-AF65-F5344CB8AC3E}">
        <p14:creationId xmlns:p14="http://schemas.microsoft.com/office/powerpoint/2010/main" val="235234858"/>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750185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11516" y="1151932"/>
            <a:ext cx="1839516" cy="317896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92971" y="1151932"/>
            <a:ext cx="5411390" cy="317896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311326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ημερομηνίας"/>
          <p:cNvSpPr>
            <a:spLocks noGrp="1"/>
          </p:cNvSpPr>
          <p:nvPr>
            <p:ph type="dt" sz="half" idx="10"/>
          </p:nvPr>
        </p:nvSpPr>
        <p:spPr/>
        <p:txBody>
          <a:bodyPr/>
          <a:lstStyle/>
          <a:p>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6 - Θέση ημερομηνίας"/>
          <p:cNvSpPr>
            <a:spLocks noGrp="1"/>
          </p:cNvSpPr>
          <p:nvPr>
            <p:ph type="dt" sz="half" idx="10"/>
          </p:nvPr>
        </p:nvSpPr>
        <p:spPr/>
        <p:txBody>
          <a:bodyPr/>
          <a:lstStyle/>
          <a:p>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p>
        </p:txBody>
      </p:sp>
      <p:sp>
        <p:nvSpPr>
          <p:cNvPr id="3" name="2 - Θέση ημερομηνίας"/>
          <p:cNvSpPr>
            <a:spLocks noGrp="1"/>
          </p:cNvSpPr>
          <p:nvPr>
            <p:ph type="dt" sz="half" idx="10"/>
          </p:nvPr>
        </p:nvSpPr>
        <p:spPr/>
        <p:txBody>
          <a:bodyPr/>
          <a:lstStyle/>
          <a:p>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dirty="0" err="1"/>
              <a:t>Kλικ</a:t>
            </a:r>
            <a:r>
              <a:rPr lang="el-GR" dirty="0"/>
              <a:t> για επεξεργασία του τίτλου</a:t>
            </a: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dirty="0"/>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53439-851E-44AD-84B1-B6BFC3D0C743}" type="slidenum">
              <a:rPr lang="el-GR" smtClean="0"/>
              <a:t>‹#›</a:t>
            </a:fld>
            <a:endParaRPr lang="el-G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892971" y="1151932"/>
            <a:ext cx="7358062" cy="2321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35712" tIns="35712" rIns="35712" bIns="35712" numCol="1" anchor="b" anchorCtr="0" compatLnSpc="1">
            <a:prstTxWarp prst="textNoShape">
              <a:avLst/>
            </a:prstTxWarp>
          </a:bodyPr>
          <a:lstStyle/>
          <a:p>
            <a:pPr lvl="0"/>
            <a:r>
              <a:rPr lang="en-US">
                <a:sym typeface="Helvetica Light" charset="0"/>
              </a:rPr>
              <a:t>Click to edit Master title style</a:t>
            </a:r>
          </a:p>
        </p:txBody>
      </p:sp>
      <p:sp>
        <p:nvSpPr>
          <p:cNvPr id="1026" name="Rectangle 2"/>
          <p:cNvSpPr>
            <a:spLocks noGrp="1" noChangeArrowheads="1"/>
          </p:cNvSpPr>
          <p:nvPr>
            <p:ph type="body" idx="1"/>
          </p:nvPr>
        </p:nvSpPr>
        <p:spPr bwMode="auto">
          <a:xfrm>
            <a:off x="892971" y="3536158"/>
            <a:ext cx="7358062" cy="794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35712" tIns="35712" rIns="35712" bIns="35712" numCol="1" anchor="t" anchorCtr="0" compatLnSpc="1">
            <a:prstTxWarp prst="textNoShape">
              <a:avLst/>
            </a:prstTxWarp>
          </a:bodyPr>
          <a:lstStyle/>
          <a:p>
            <a:pPr lvl="0"/>
            <a:r>
              <a:rPr lang="en-US">
                <a:sym typeface="Helvetica Light" charset="0"/>
              </a:rPr>
              <a:t>Click to edit Master text styles</a:t>
            </a:r>
          </a:p>
          <a:p>
            <a:pPr lvl="1"/>
            <a:r>
              <a:rPr lang="en-US">
                <a:sym typeface="Helvetica Light" charset="0"/>
              </a:rPr>
              <a:t>Second level</a:t>
            </a:r>
          </a:p>
          <a:p>
            <a:pPr lvl="2"/>
            <a:r>
              <a:rPr lang="en-US">
                <a:sym typeface="Helvetica Light" charset="0"/>
              </a:rPr>
              <a:t>Third level</a:t>
            </a:r>
          </a:p>
          <a:p>
            <a:pPr lvl="3"/>
            <a:r>
              <a:rPr lang="en-US">
                <a:sym typeface="Helvetica Light" charset="0"/>
              </a:rPr>
              <a:t>Fourth level</a:t>
            </a:r>
          </a:p>
          <a:p>
            <a:pPr lvl="4"/>
            <a:r>
              <a:rPr lang="en-US">
                <a:sym typeface="Helvetica Light" charset="0"/>
              </a:rPr>
              <a:t>Fifth level</a:t>
            </a:r>
          </a:p>
        </p:txBody>
      </p:sp>
    </p:spTree>
    <p:extLst>
      <p:ext uri="{BB962C8B-B14F-4D97-AF65-F5344CB8AC3E}">
        <p14:creationId xmlns:p14="http://schemas.microsoft.com/office/powerpoint/2010/main" val="1899200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ctr" rtl="0" fontAlgn="base">
        <a:spcBef>
          <a:spcPct val="0"/>
        </a:spcBef>
        <a:spcAft>
          <a:spcPct val="0"/>
        </a:spcAft>
        <a:defRPr sz="5600">
          <a:solidFill>
            <a:schemeClr val="tx1"/>
          </a:solidFill>
          <a:latin typeface="+mj-lt"/>
          <a:ea typeface="+mj-ea"/>
          <a:cs typeface="+mj-cs"/>
          <a:sym typeface="Helvetica Light" charset="0"/>
        </a:defRPr>
      </a:lvl1pPr>
      <a:lvl2pPr algn="ctr" rtl="0" fontAlgn="base">
        <a:spcBef>
          <a:spcPct val="0"/>
        </a:spcBef>
        <a:spcAft>
          <a:spcPct val="0"/>
        </a:spcAft>
        <a:defRPr sz="5600">
          <a:solidFill>
            <a:schemeClr val="tx1"/>
          </a:solidFill>
          <a:latin typeface="Helvetica Light" charset="0"/>
          <a:ea typeface="ヒラギノ角ゴ ProN W3" charset="0"/>
          <a:cs typeface="ヒラギノ角ゴ ProN W3" charset="0"/>
          <a:sym typeface="Helvetica Light" charset="0"/>
        </a:defRPr>
      </a:lvl2pPr>
      <a:lvl3pPr algn="ctr" rtl="0" fontAlgn="base">
        <a:spcBef>
          <a:spcPct val="0"/>
        </a:spcBef>
        <a:spcAft>
          <a:spcPct val="0"/>
        </a:spcAft>
        <a:defRPr sz="5600">
          <a:solidFill>
            <a:schemeClr val="tx1"/>
          </a:solidFill>
          <a:latin typeface="Helvetica Light" charset="0"/>
          <a:ea typeface="ヒラギノ角ゴ ProN W3" charset="0"/>
          <a:cs typeface="ヒラギノ角ゴ ProN W3" charset="0"/>
          <a:sym typeface="Helvetica Light" charset="0"/>
        </a:defRPr>
      </a:lvl3pPr>
      <a:lvl4pPr algn="ctr" rtl="0" fontAlgn="base">
        <a:spcBef>
          <a:spcPct val="0"/>
        </a:spcBef>
        <a:spcAft>
          <a:spcPct val="0"/>
        </a:spcAft>
        <a:defRPr sz="5600">
          <a:solidFill>
            <a:schemeClr val="tx1"/>
          </a:solidFill>
          <a:latin typeface="Helvetica Light" charset="0"/>
          <a:ea typeface="ヒラギノ角ゴ ProN W3" charset="0"/>
          <a:cs typeface="ヒラギノ角ゴ ProN W3" charset="0"/>
          <a:sym typeface="Helvetica Light" charset="0"/>
        </a:defRPr>
      </a:lvl4pPr>
      <a:lvl5pPr algn="ctr" rtl="0" fontAlgn="base">
        <a:spcBef>
          <a:spcPct val="0"/>
        </a:spcBef>
        <a:spcAft>
          <a:spcPct val="0"/>
        </a:spcAft>
        <a:defRPr sz="5600">
          <a:solidFill>
            <a:schemeClr val="tx1"/>
          </a:solidFill>
          <a:latin typeface="Helvetica Light" charset="0"/>
          <a:ea typeface="ヒラギノ角ゴ ProN W3" charset="0"/>
          <a:cs typeface="ヒラギノ角ゴ ProN W3" charset="0"/>
          <a:sym typeface="Helvetica Light" charset="0"/>
        </a:defRPr>
      </a:lvl5pPr>
      <a:lvl6pPr marL="321409" algn="ctr" rtl="0" fontAlgn="base">
        <a:spcBef>
          <a:spcPct val="0"/>
        </a:spcBef>
        <a:spcAft>
          <a:spcPct val="0"/>
        </a:spcAft>
        <a:defRPr sz="5600">
          <a:solidFill>
            <a:schemeClr val="tx1"/>
          </a:solidFill>
          <a:latin typeface="Helvetica Light" charset="0"/>
          <a:ea typeface="ヒラギノ角ゴ ProN W3" charset="0"/>
          <a:cs typeface="ヒラギノ角ゴ ProN W3" charset="0"/>
          <a:sym typeface="Helvetica Light" charset="0"/>
        </a:defRPr>
      </a:lvl6pPr>
      <a:lvl7pPr marL="642817" algn="ctr" rtl="0" fontAlgn="base">
        <a:spcBef>
          <a:spcPct val="0"/>
        </a:spcBef>
        <a:spcAft>
          <a:spcPct val="0"/>
        </a:spcAft>
        <a:defRPr sz="5600">
          <a:solidFill>
            <a:schemeClr val="tx1"/>
          </a:solidFill>
          <a:latin typeface="Helvetica Light" charset="0"/>
          <a:ea typeface="ヒラギノ角ゴ ProN W3" charset="0"/>
          <a:cs typeface="ヒラギノ角ゴ ProN W3" charset="0"/>
          <a:sym typeface="Helvetica Light" charset="0"/>
        </a:defRPr>
      </a:lvl7pPr>
      <a:lvl8pPr marL="964226" algn="ctr" rtl="0" fontAlgn="base">
        <a:spcBef>
          <a:spcPct val="0"/>
        </a:spcBef>
        <a:spcAft>
          <a:spcPct val="0"/>
        </a:spcAft>
        <a:defRPr sz="5600">
          <a:solidFill>
            <a:schemeClr val="tx1"/>
          </a:solidFill>
          <a:latin typeface="Helvetica Light" charset="0"/>
          <a:ea typeface="ヒラギノ角ゴ ProN W3" charset="0"/>
          <a:cs typeface="ヒラギノ角ゴ ProN W3" charset="0"/>
          <a:sym typeface="Helvetica Light" charset="0"/>
        </a:defRPr>
      </a:lvl8pPr>
      <a:lvl9pPr marL="1285635" algn="ctr" rtl="0" fontAlgn="base">
        <a:spcBef>
          <a:spcPct val="0"/>
        </a:spcBef>
        <a:spcAft>
          <a:spcPct val="0"/>
        </a:spcAft>
        <a:defRPr sz="5600">
          <a:solidFill>
            <a:schemeClr val="tx1"/>
          </a:solidFill>
          <a:latin typeface="Helvetica Light" charset="0"/>
          <a:ea typeface="ヒラギノ角ゴ ProN W3" charset="0"/>
          <a:cs typeface="ヒラギノ角ゴ ProN W3" charset="0"/>
          <a:sym typeface="Helvetica Light" charset="0"/>
        </a:defRPr>
      </a:lvl9pPr>
    </p:titleStyle>
    <p:bodyStyle>
      <a:lvl1pPr algn="ctr" rtl="0" fontAlgn="base">
        <a:spcBef>
          <a:spcPct val="0"/>
        </a:spcBef>
        <a:spcAft>
          <a:spcPct val="0"/>
        </a:spcAft>
        <a:defRPr sz="2300">
          <a:solidFill>
            <a:schemeClr val="tx1"/>
          </a:solidFill>
          <a:latin typeface="+mn-lt"/>
          <a:ea typeface="+mn-ea"/>
          <a:cs typeface="+mn-cs"/>
          <a:sym typeface="Helvetica Light" charset="0"/>
        </a:defRPr>
      </a:lvl1pPr>
      <a:lvl2pPr marL="205344" algn="ctr" rtl="0" fontAlgn="base">
        <a:spcBef>
          <a:spcPct val="0"/>
        </a:spcBef>
        <a:spcAft>
          <a:spcPct val="0"/>
        </a:spcAft>
        <a:defRPr sz="2300">
          <a:solidFill>
            <a:schemeClr val="tx1"/>
          </a:solidFill>
          <a:latin typeface="+mn-lt"/>
          <a:ea typeface="+mn-ea"/>
          <a:cs typeface="+mn-cs"/>
          <a:sym typeface="Helvetica Light" charset="0"/>
        </a:defRPr>
      </a:lvl2pPr>
      <a:lvl3pPr marL="446401" algn="ctr" rtl="0" fontAlgn="base">
        <a:spcBef>
          <a:spcPct val="0"/>
        </a:spcBef>
        <a:spcAft>
          <a:spcPct val="0"/>
        </a:spcAft>
        <a:defRPr sz="2300">
          <a:solidFill>
            <a:schemeClr val="tx1"/>
          </a:solidFill>
          <a:latin typeface="+mn-lt"/>
          <a:ea typeface="+mn-ea"/>
          <a:cs typeface="+mn-cs"/>
          <a:sym typeface="Helvetica Light" charset="0"/>
        </a:defRPr>
      </a:lvl3pPr>
      <a:lvl4pPr marL="687458" algn="ctr" rtl="0" fontAlgn="base">
        <a:spcBef>
          <a:spcPct val="0"/>
        </a:spcBef>
        <a:spcAft>
          <a:spcPct val="0"/>
        </a:spcAft>
        <a:defRPr sz="2300">
          <a:solidFill>
            <a:schemeClr val="tx1"/>
          </a:solidFill>
          <a:latin typeface="+mn-lt"/>
          <a:ea typeface="+mn-ea"/>
          <a:cs typeface="+mn-cs"/>
          <a:sym typeface="Helvetica Light" charset="0"/>
        </a:defRPr>
      </a:lvl4pPr>
      <a:lvl5pPr marL="928513" algn="ctr" rtl="0" fontAlgn="base">
        <a:spcBef>
          <a:spcPct val="0"/>
        </a:spcBef>
        <a:spcAft>
          <a:spcPct val="0"/>
        </a:spcAft>
        <a:defRPr sz="2300">
          <a:solidFill>
            <a:schemeClr val="tx1"/>
          </a:solidFill>
          <a:latin typeface="+mn-lt"/>
          <a:ea typeface="+mn-ea"/>
          <a:cs typeface="+mn-cs"/>
          <a:sym typeface="Helvetica Light" charset="0"/>
        </a:defRPr>
      </a:lvl5pPr>
      <a:lvl6pPr marL="1249922" algn="ctr" rtl="0" fontAlgn="base">
        <a:spcBef>
          <a:spcPct val="0"/>
        </a:spcBef>
        <a:spcAft>
          <a:spcPct val="0"/>
        </a:spcAft>
        <a:defRPr sz="2300">
          <a:solidFill>
            <a:schemeClr val="tx1"/>
          </a:solidFill>
          <a:latin typeface="+mn-lt"/>
          <a:ea typeface="+mn-ea"/>
          <a:cs typeface="+mn-cs"/>
          <a:sym typeface="Helvetica Light" charset="0"/>
        </a:defRPr>
      </a:lvl6pPr>
      <a:lvl7pPr marL="1571331" algn="ctr" rtl="0" fontAlgn="base">
        <a:spcBef>
          <a:spcPct val="0"/>
        </a:spcBef>
        <a:spcAft>
          <a:spcPct val="0"/>
        </a:spcAft>
        <a:defRPr sz="2300">
          <a:solidFill>
            <a:schemeClr val="tx1"/>
          </a:solidFill>
          <a:latin typeface="+mn-lt"/>
          <a:ea typeface="+mn-ea"/>
          <a:cs typeface="+mn-cs"/>
          <a:sym typeface="Helvetica Light" charset="0"/>
        </a:defRPr>
      </a:lvl7pPr>
      <a:lvl8pPr marL="1892740" algn="ctr" rtl="0" fontAlgn="base">
        <a:spcBef>
          <a:spcPct val="0"/>
        </a:spcBef>
        <a:spcAft>
          <a:spcPct val="0"/>
        </a:spcAft>
        <a:defRPr sz="2300">
          <a:solidFill>
            <a:schemeClr val="tx1"/>
          </a:solidFill>
          <a:latin typeface="+mn-lt"/>
          <a:ea typeface="+mn-ea"/>
          <a:cs typeface="+mn-cs"/>
          <a:sym typeface="Helvetica Light" charset="0"/>
        </a:defRPr>
      </a:lvl8pPr>
      <a:lvl9pPr marL="2214148" algn="ctr" rtl="0" fontAlgn="base">
        <a:spcBef>
          <a:spcPct val="0"/>
        </a:spcBef>
        <a:spcAft>
          <a:spcPct val="0"/>
        </a:spcAft>
        <a:defRPr sz="2300">
          <a:solidFill>
            <a:schemeClr val="tx1"/>
          </a:solidFill>
          <a:latin typeface="+mn-lt"/>
          <a:ea typeface="+mn-ea"/>
          <a:cs typeface="+mn-cs"/>
          <a:sym typeface="Helvetica Light" charset="0"/>
        </a:defRPr>
      </a:lvl9pPr>
    </p:bodyStyle>
    <p:otherStyle>
      <a:defPPr>
        <a:defRPr lang="en-US"/>
      </a:defPPr>
      <a:lvl1pPr marL="0" algn="l" defTabSz="321409" rtl="0" eaLnBrk="1" latinLnBrk="0" hangingPunct="1">
        <a:defRPr sz="1300" kern="1200">
          <a:solidFill>
            <a:schemeClr val="tx1"/>
          </a:solidFill>
          <a:latin typeface="+mn-lt"/>
          <a:ea typeface="+mn-ea"/>
          <a:cs typeface="+mn-cs"/>
        </a:defRPr>
      </a:lvl1pPr>
      <a:lvl2pPr marL="321409" algn="l" defTabSz="321409" rtl="0" eaLnBrk="1" latinLnBrk="0" hangingPunct="1">
        <a:defRPr sz="1300" kern="1200">
          <a:solidFill>
            <a:schemeClr val="tx1"/>
          </a:solidFill>
          <a:latin typeface="+mn-lt"/>
          <a:ea typeface="+mn-ea"/>
          <a:cs typeface="+mn-cs"/>
        </a:defRPr>
      </a:lvl2pPr>
      <a:lvl3pPr marL="642817" algn="l" defTabSz="321409" rtl="0" eaLnBrk="1" latinLnBrk="0" hangingPunct="1">
        <a:defRPr sz="1300" kern="1200">
          <a:solidFill>
            <a:schemeClr val="tx1"/>
          </a:solidFill>
          <a:latin typeface="+mn-lt"/>
          <a:ea typeface="+mn-ea"/>
          <a:cs typeface="+mn-cs"/>
        </a:defRPr>
      </a:lvl3pPr>
      <a:lvl4pPr marL="964226" algn="l" defTabSz="321409" rtl="0" eaLnBrk="1" latinLnBrk="0" hangingPunct="1">
        <a:defRPr sz="1300" kern="1200">
          <a:solidFill>
            <a:schemeClr val="tx1"/>
          </a:solidFill>
          <a:latin typeface="+mn-lt"/>
          <a:ea typeface="+mn-ea"/>
          <a:cs typeface="+mn-cs"/>
        </a:defRPr>
      </a:lvl4pPr>
      <a:lvl5pPr marL="1285635" algn="l" defTabSz="321409" rtl="0" eaLnBrk="1" latinLnBrk="0" hangingPunct="1">
        <a:defRPr sz="1300" kern="1200">
          <a:solidFill>
            <a:schemeClr val="tx1"/>
          </a:solidFill>
          <a:latin typeface="+mn-lt"/>
          <a:ea typeface="+mn-ea"/>
          <a:cs typeface="+mn-cs"/>
        </a:defRPr>
      </a:lvl5pPr>
      <a:lvl6pPr marL="1607044" algn="l" defTabSz="321409" rtl="0" eaLnBrk="1" latinLnBrk="0" hangingPunct="1">
        <a:defRPr sz="1300" kern="1200">
          <a:solidFill>
            <a:schemeClr val="tx1"/>
          </a:solidFill>
          <a:latin typeface="+mn-lt"/>
          <a:ea typeface="+mn-ea"/>
          <a:cs typeface="+mn-cs"/>
        </a:defRPr>
      </a:lvl6pPr>
      <a:lvl7pPr marL="1928451" algn="l" defTabSz="321409" rtl="0" eaLnBrk="1" latinLnBrk="0" hangingPunct="1">
        <a:defRPr sz="1300" kern="1200">
          <a:solidFill>
            <a:schemeClr val="tx1"/>
          </a:solidFill>
          <a:latin typeface="+mn-lt"/>
          <a:ea typeface="+mn-ea"/>
          <a:cs typeface="+mn-cs"/>
        </a:defRPr>
      </a:lvl7pPr>
      <a:lvl8pPr marL="2249861" algn="l" defTabSz="321409" rtl="0" eaLnBrk="1" latinLnBrk="0" hangingPunct="1">
        <a:defRPr sz="1300" kern="1200">
          <a:solidFill>
            <a:schemeClr val="tx1"/>
          </a:solidFill>
          <a:latin typeface="+mn-lt"/>
          <a:ea typeface="+mn-ea"/>
          <a:cs typeface="+mn-cs"/>
        </a:defRPr>
      </a:lvl8pPr>
      <a:lvl9pPr marL="2571270" algn="l" defTabSz="321409"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g"/><Relationship Id="rId10" Type="http://schemas.openxmlformats.org/officeDocument/2006/relationships/image" Target="../media/image8.png"/><Relationship Id="rId4" Type="http://schemas.openxmlformats.org/officeDocument/2006/relationships/image" Target="../media/image3.jpg"/><Relationship Id="rId9" Type="http://schemas.openxmlformats.org/officeDocument/2006/relationships/image" Target="cid:image001.jpg@01D21334.2C51A120"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hyperlink" Target="http://earthobservatory.nasa.gov/blogs/earthmatters/2016/09/12/heres-how-the-warmest-august-in-136-years-looks-in-chart-form/" TargetMode="Externa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4.png"/><Relationship Id="rId4" Type="http://schemas.microsoft.com/office/2007/relationships/hdphoto" Target="../media/hdphoto3.wdp"/><Relationship Id="rId9"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0.png"/><Relationship Id="rId4" Type="http://schemas.microsoft.com/office/2007/relationships/hdphoto" Target="../media/hdphoto6.wdp"/></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www.nielsen.com/uk/en/insights/reports/2015/the-sustainability-imperative.html" TargetMode="External"/><Relationship Id="rId5" Type="http://schemas.openxmlformats.org/officeDocument/2006/relationships/image" Target="../media/image10.png"/><Relationship Id="rId4" Type="http://schemas.openxmlformats.org/officeDocument/2006/relationships/image" Target="../media/image16.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6.png"/><Relationship Id="rId4" Type="http://schemas.microsoft.com/office/2007/relationships/hdphoto" Target="../media/hdphoto7.wdp"/></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Layout" Target="../diagrams/layout3.xml"/><Relationship Id="rId7" Type="http://schemas.openxmlformats.org/officeDocument/2006/relationships/image" Target="../media/image16.png"/><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6.png"/></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10.png"/></Relationships>
</file>

<file path=ppt/slides/_rels/slide59.xml.rels><?xml version="1.0" encoding="UTF-8" standalone="yes"?>
<Relationships xmlns="http://schemas.openxmlformats.org/package/2006/relationships"><Relationship Id="rId3" Type="http://schemas.openxmlformats.org/officeDocument/2006/relationships/hyperlink" Target="../../Videos/Bring%20in%20a%20Tumbler%20365%20Days%20a%20Year,%20Save%2010&#162;%20a%20Day%20and%20365%20Paper%20Cups.mp4"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52.png"/></Relationships>
</file>

<file path=ppt/slides/_rels/slide66.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10.png"/><Relationship Id="rId3" Type="http://schemas.openxmlformats.org/officeDocument/2006/relationships/image" Target="../media/image54.png"/><Relationship Id="rId7" Type="http://schemas.openxmlformats.org/officeDocument/2006/relationships/image" Target="../media/image58.jpeg"/><Relationship Id="rId12" Type="http://schemas.openxmlformats.org/officeDocument/2006/relationships/image" Target="../media/image63.jp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jpe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jpeg"/></Relationships>
</file>

<file path=ppt/slides/_rels/slide6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64.gif"/><Relationship Id="rId7" Type="http://schemas.openxmlformats.org/officeDocument/2006/relationships/image" Target="../media/image67.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10.png"/><Relationship Id="rId4" Type="http://schemas.openxmlformats.org/officeDocument/2006/relationships/image" Target="../media/image65.jpeg"/></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9.jpeg"/><Relationship Id="rId7"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hyperlink" Target="http://climatechange.moe.gov.lb/newsghgreporting" TargetMode="External"/><Relationship Id="rId4" Type="http://schemas.openxmlformats.org/officeDocument/2006/relationships/image" Target="../media/image77.emf"/></Relationships>
</file>

<file path=ppt/slides/_rels/slide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hyperlink" Target="http://climatechange.moe.gov.lb/newsghgreporting"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0.png"/></Relationships>
</file>

<file path=ppt/slides/_rels/slide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79.png"/></Relationships>
</file>

<file path=ppt/slides/_rels/slide8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86.jpeg"/></Relationships>
</file>

<file path=ppt/slides/_rels/slide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87.png"/></Relationships>
</file>

<file path=ppt/slides/_rels/slide8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6.xml"/><Relationship Id="rId6" Type="http://schemas.microsoft.com/office/2007/relationships/hdphoto" Target="../media/hdphoto11.wdp"/><Relationship Id="rId5" Type="http://schemas.openxmlformats.org/officeDocument/2006/relationships/image" Target="../media/image90.png"/><Relationship Id="rId4" Type="http://schemas.openxmlformats.org/officeDocument/2006/relationships/image" Target="../media/image10.png"/></Relationships>
</file>

<file path=ppt/slides/_rels/slide89.xml.rels><?xml version="1.0" encoding="UTF-8" standalone="yes"?>
<Relationships xmlns="http://schemas.openxmlformats.org/package/2006/relationships"><Relationship Id="rId3" Type="http://schemas.openxmlformats.org/officeDocument/2006/relationships/hyperlink" Target="http://ec.europa.eu/environment/circular-economy/"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6.png"/><Relationship Id="rId4" Type="http://schemas.openxmlformats.org/officeDocument/2006/relationships/image" Target="../media/image9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5.xml.rels><?xml version="1.0" encoding="UTF-8" standalone="yes"?>
<Relationships xmlns="http://schemas.openxmlformats.org/package/2006/relationships"><Relationship Id="rId3" Type="http://schemas.openxmlformats.org/officeDocument/2006/relationships/image" Target="../media/image92.png"/><Relationship Id="rId7" Type="http://schemas.openxmlformats.org/officeDocument/2006/relationships/image" Target="../media/image10.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94.png"/><Relationship Id="rId4" Type="http://schemas.openxmlformats.org/officeDocument/2006/relationships/image" Target="../media/image93.png"/></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96.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4.jpg"/><Relationship Id="rId11" Type="http://schemas.openxmlformats.org/officeDocument/2006/relationships/image" Target="../media/image95.png"/><Relationship Id="rId5" Type="http://schemas.openxmlformats.org/officeDocument/2006/relationships/image" Target="../media/image3.jpg"/><Relationship Id="rId10" Type="http://schemas.openxmlformats.org/officeDocument/2006/relationships/image" Target="cid:image001.jpg@01D21334.2C51A120" TargetMode="External"/><Relationship Id="rId4" Type="http://schemas.openxmlformats.org/officeDocument/2006/relationships/image" Target="../media/image2.png"/><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3241501"/>
            <a:ext cx="6329690" cy="112360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rPr>
              <a:t>Climate Change </a:t>
            </a:r>
            <a:endParaRPr lang="el-GR" sz="3200" dirty="0">
              <a:solidFill>
                <a:schemeClr val="bg1"/>
              </a:solidFill>
            </a:endParaRPr>
          </a:p>
        </p:txBody>
      </p:sp>
      <p:cxnSp>
        <p:nvCxnSpPr>
          <p:cNvPr id="9" name="Straight Connector 8"/>
          <p:cNvCxnSpPr/>
          <p:nvPr/>
        </p:nvCxnSpPr>
        <p:spPr>
          <a:xfrm>
            <a:off x="3403409" y="3225321"/>
            <a:ext cx="295712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6329691" y="3252929"/>
            <a:ext cx="0" cy="111217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3769" y="202039"/>
            <a:ext cx="1197058" cy="1197058"/>
          </a:xfrm>
          <a:prstGeom prst="rect">
            <a:avLst/>
          </a:prstGeom>
        </p:spPr>
      </p:pic>
      <p:pic>
        <p:nvPicPr>
          <p:cNvPr id="23" name="Picture 2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81757" y="240783"/>
            <a:ext cx="1425957" cy="802061"/>
          </a:xfrm>
          <a:prstGeom prst="rect">
            <a:avLst/>
          </a:prstGeom>
        </p:spPr>
      </p:pic>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3191" y="92265"/>
            <a:ext cx="672428" cy="1336518"/>
          </a:xfrm>
          <a:prstGeom prst="rect">
            <a:avLst/>
          </a:prstGeom>
        </p:spPr>
      </p:pic>
      <p:pic>
        <p:nvPicPr>
          <p:cNvPr id="25" name="Picture 24"/>
          <p:cNvPicPr>
            <a:picLocks noChangeAspect="1"/>
          </p:cNvPicPr>
          <p:nvPr/>
        </p:nvPicPr>
        <p:blipFill rotWithShape="1">
          <a:blip r:embed="rId5" cstate="email">
            <a:extLst>
              <a:ext uri="{28A0092B-C50C-407E-A947-70E740481C1C}">
                <a14:useLocalDpi xmlns:a14="http://schemas.microsoft.com/office/drawing/2010/main"/>
              </a:ext>
            </a:extLst>
          </a:blip>
          <a:srcRect l="4328" t="32774" b="30313"/>
          <a:stretch/>
        </p:blipFill>
        <p:spPr>
          <a:xfrm>
            <a:off x="3635895" y="202039"/>
            <a:ext cx="4315153" cy="936346"/>
          </a:xfrm>
          <a:prstGeom prst="rect">
            <a:avLst/>
          </a:prstGeom>
        </p:spPr>
      </p:pic>
      <p:pic>
        <p:nvPicPr>
          <p:cNvPr id="19" name="Immagine 24"/>
          <p:cNvPicPr/>
          <p:nvPr/>
        </p:nvPicPr>
        <p:blipFill rotWithShape="1">
          <a:blip r:embed="rId6" cstate="print">
            <a:extLst>
              <a:ext uri="{28A0092B-C50C-407E-A947-70E740481C1C}">
                <a14:useLocalDpi xmlns:a14="http://schemas.microsoft.com/office/drawing/2010/main" val="0"/>
              </a:ext>
            </a:extLst>
          </a:blip>
          <a:srcRect/>
          <a:stretch/>
        </p:blipFill>
        <p:spPr bwMode="auto">
          <a:xfrm>
            <a:off x="7968622" y="836858"/>
            <a:ext cx="994453" cy="431902"/>
          </a:xfrm>
          <a:prstGeom prst="rect">
            <a:avLst/>
          </a:prstGeom>
          <a:ln>
            <a:noFill/>
          </a:ln>
          <a:extLst>
            <a:ext uri="{53640926-AAD7-44D8-BBD7-CCE9431645EC}">
              <a14:shadowObscured xmlns:a14="http://schemas.microsoft.com/office/drawing/2010/main"/>
            </a:ext>
          </a:extLst>
        </p:spPr>
      </p:pic>
      <p:pic>
        <p:nvPicPr>
          <p:cNvPr id="21" name="Immagine 7"/>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48208" y="92266"/>
            <a:ext cx="835283" cy="664722"/>
          </a:xfrm>
          <a:prstGeom prst="rect">
            <a:avLst/>
          </a:prstGeom>
          <a:noFill/>
          <a:ln w="9525">
            <a:noFill/>
            <a:miter lim="800000"/>
            <a:headEnd/>
            <a:tailEnd/>
          </a:ln>
        </p:spPr>
      </p:pic>
      <p:pic>
        <p:nvPicPr>
          <p:cNvPr id="26" name="Immagine 22" descr="cid:image001.jpg@01D21334.2C51A120"/>
          <p:cNvPicPr/>
          <p:nvPr/>
        </p:nvPicPr>
        <p:blipFill rotWithShape="1">
          <a:blip r:embed="rId8" r:link="rId9" cstate="print">
            <a:extLst>
              <a:ext uri="{28A0092B-C50C-407E-A947-70E740481C1C}">
                <a14:useLocalDpi xmlns:a14="http://schemas.microsoft.com/office/drawing/2010/main" val="0"/>
              </a:ext>
            </a:extLst>
          </a:blip>
          <a:srcRect l="6937" t="15177" r="-1" b="11962"/>
          <a:stretch/>
        </p:blipFill>
        <p:spPr bwMode="auto">
          <a:xfrm>
            <a:off x="2339752" y="5661248"/>
            <a:ext cx="2156000" cy="848390"/>
          </a:xfrm>
          <a:prstGeom prst="rect">
            <a:avLst/>
          </a:prstGeom>
          <a:noFill/>
          <a:ln>
            <a:noFill/>
          </a:ln>
          <a:extLst>
            <a:ext uri="{53640926-AAD7-44D8-BBD7-CCE9431645EC}">
              <a14:shadowObscured xmlns:a14="http://schemas.microsoft.com/office/drawing/2010/main"/>
            </a:ext>
          </a:extLst>
        </p:spPr>
      </p:pic>
      <p:pic>
        <p:nvPicPr>
          <p:cNvPr id="27" name="Immagine 7" descr="C:\Users\comec_000\Documents\0 ClimaSouth\06 IC tools\06 Logo\agriconsulting consortium logo.png"/>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707141" y="5950287"/>
            <a:ext cx="1665059" cy="470149"/>
          </a:xfrm>
          <a:prstGeom prst="rect">
            <a:avLst/>
          </a:prstGeom>
          <a:noFill/>
          <a:ln>
            <a:noFill/>
          </a:ln>
        </p:spPr>
      </p:pic>
      <p:sp>
        <p:nvSpPr>
          <p:cNvPr id="32" name="Casella di testo 5"/>
          <p:cNvSpPr txBox="1"/>
          <p:nvPr/>
        </p:nvSpPr>
        <p:spPr>
          <a:xfrm>
            <a:off x="3457660" y="5193196"/>
            <a:ext cx="2498961" cy="50405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l">
              <a:spcBef>
                <a:spcPts val="0"/>
              </a:spcBef>
              <a:spcAft>
                <a:spcPts val="0"/>
              </a:spcAft>
            </a:pPr>
            <a:r>
              <a:rPr lang="it-IT" sz="2000" i="1" dirty="0">
                <a:effectLst/>
                <a:latin typeface="+mj-lt"/>
                <a:ea typeface="Lucida Sans Unicode"/>
                <a:cs typeface="Times New Roman"/>
              </a:rPr>
              <a:t>in cooperation with </a:t>
            </a:r>
            <a:endParaRPr lang="en-GB" sz="3600" dirty="0">
              <a:effectLst/>
              <a:latin typeface="+mj-lt"/>
              <a:ea typeface="Lucida Sans Unicode"/>
              <a:cs typeface="Times New Roman"/>
            </a:endParaRPr>
          </a:p>
        </p:txBody>
      </p:sp>
      <p:pic>
        <p:nvPicPr>
          <p:cNvPr id="33" name="Picture 3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23677" y="202039"/>
            <a:ext cx="1197058" cy="1197058"/>
          </a:xfrm>
          <a:prstGeom prst="rect">
            <a:avLst/>
          </a:prstGeom>
        </p:spPr>
      </p:pic>
      <p:pic>
        <p:nvPicPr>
          <p:cNvPr id="34" name="Picture 3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1665" y="240783"/>
            <a:ext cx="1425957" cy="802061"/>
          </a:xfrm>
          <a:prstGeom prst="rect">
            <a:avLst/>
          </a:prstGeom>
        </p:spPr>
      </p:pic>
      <p:pic>
        <p:nvPicPr>
          <p:cNvPr id="35" name="Picture 3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3099" y="92265"/>
            <a:ext cx="672428" cy="1336518"/>
          </a:xfrm>
          <a:prstGeom prst="rect">
            <a:avLst/>
          </a:prstGeom>
        </p:spPr>
      </p:pic>
      <p:pic>
        <p:nvPicPr>
          <p:cNvPr id="36" name="Picture 35"/>
          <p:cNvPicPr>
            <a:picLocks noChangeAspect="1"/>
          </p:cNvPicPr>
          <p:nvPr/>
        </p:nvPicPr>
        <p:blipFill rotWithShape="1">
          <a:blip r:embed="rId5" cstate="email">
            <a:extLst>
              <a:ext uri="{28A0092B-C50C-407E-A947-70E740481C1C}">
                <a14:useLocalDpi xmlns:a14="http://schemas.microsoft.com/office/drawing/2010/main"/>
              </a:ext>
            </a:extLst>
          </a:blip>
          <a:srcRect l="4328" t="32774" b="30313"/>
          <a:stretch/>
        </p:blipFill>
        <p:spPr>
          <a:xfrm>
            <a:off x="3675803" y="202039"/>
            <a:ext cx="4315153" cy="936346"/>
          </a:xfrm>
          <a:prstGeom prst="rect">
            <a:avLst/>
          </a:prstGeom>
        </p:spPr>
      </p:pic>
      <p:pic>
        <p:nvPicPr>
          <p:cNvPr id="37" name="Immagine 24"/>
          <p:cNvPicPr/>
          <p:nvPr/>
        </p:nvPicPr>
        <p:blipFill rotWithShape="1">
          <a:blip r:embed="rId6" cstate="print">
            <a:extLst>
              <a:ext uri="{28A0092B-C50C-407E-A947-70E740481C1C}">
                <a14:useLocalDpi xmlns:a14="http://schemas.microsoft.com/office/drawing/2010/main" val="0"/>
              </a:ext>
            </a:extLst>
          </a:blip>
          <a:srcRect/>
          <a:stretch/>
        </p:blipFill>
        <p:spPr bwMode="auto">
          <a:xfrm>
            <a:off x="8008530" y="836858"/>
            <a:ext cx="994453" cy="431902"/>
          </a:xfrm>
          <a:prstGeom prst="rect">
            <a:avLst/>
          </a:prstGeom>
          <a:ln>
            <a:noFill/>
          </a:ln>
          <a:extLst>
            <a:ext uri="{53640926-AAD7-44D8-BBD7-CCE9431645EC}">
              <a14:shadowObscured xmlns:a14="http://schemas.microsoft.com/office/drawing/2010/main"/>
            </a:ext>
          </a:extLst>
        </p:spPr>
      </p:pic>
      <p:pic>
        <p:nvPicPr>
          <p:cNvPr id="38" name="Immagine 7"/>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8116" y="92266"/>
            <a:ext cx="835283" cy="664722"/>
          </a:xfrm>
          <a:prstGeom prst="rect">
            <a:avLst/>
          </a:prstGeom>
          <a:noFill/>
          <a:ln w="9525">
            <a:noFill/>
            <a:miter lim="800000"/>
            <a:headEnd/>
            <a:tailEnd/>
          </a:ln>
        </p:spPr>
      </p:pic>
      <p:pic>
        <p:nvPicPr>
          <p:cNvPr id="39" name="Immagine 22" descr="cid:image001.jpg@01D21334.2C51A120"/>
          <p:cNvPicPr/>
          <p:nvPr/>
        </p:nvPicPr>
        <p:blipFill rotWithShape="1">
          <a:blip r:embed="rId8" r:link="rId9" cstate="print">
            <a:extLst>
              <a:ext uri="{28A0092B-C50C-407E-A947-70E740481C1C}">
                <a14:useLocalDpi xmlns:a14="http://schemas.microsoft.com/office/drawing/2010/main" val="0"/>
              </a:ext>
            </a:extLst>
          </a:blip>
          <a:srcRect l="6937" t="15177" r="-1" b="11962"/>
          <a:stretch/>
        </p:blipFill>
        <p:spPr bwMode="auto">
          <a:xfrm>
            <a:off x="2379660" y="5661248"/>
            <a:ext cx="2156000" cy="84839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126999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836712"/>
            <a:chOff x="0" y="0"/>
            <a:chExt cx="9144000" cy="836712"/>
          </a:xfrm>
        </p:grpSpPr>
        <p:sp>
          <p:nvSpPr>
            <p:cNvPr id="9" name="Rectangle 8"/>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Benefits</a:t>
              </a:r>
            </a:p>
          </p:txBody>
        </p:sp>
        <p:sp>
          <p:nvSpPr>
            <p:cNvPr id="14" name="Rectangle 13"/>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cxnSp>
        <p:nvCxnSpPr>
          <p:cNvPr id="7" name="Straight Connector 6"/>
          <p:cNvCxnSpPr/>
          <p:nvPr/>
        </p:nvCxnSpPr>
        <p:spPr>
          <a:xfrm>
            <a:off x="0" y="5244345"/>
            <a:ext cx="763284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47874" y="4581128"/>
            <a:ext cx="5304245" cy="461665"/>
          </a:xfrm>
          <a:prstGeom prst="rect">
            <a:avLst/>
          </a:prstGeom>
          <a:noFill/>
        </p:spPr>
        <p:txBody>
          <a:bodyPr wrap="square" rtlCol="0">
            <a:spAutoFit/>
          </a:bodyPr>
          <a:lstStyle/>
          <a:p>
            <a:r>
              <a:rPr lang="en-US" sz="2400" dirty="0"/>
              <a:t>What are the benefits?</a:t>
            </a:r>
            <a:endParaRPr lang="en-GB" sz="2400" dirty="0"/>
          </a:p>
        </p:txBody>
      </p:sp>
      <p:sp>
        <p:nvSpPr>
          <p:cNvPr id="3" name="Slide Number Placeholder 2"/>
          <p:cNvSpPr>
            <a:spLocks noGrp="1"/>
          </p:cNvSpPr>
          <p:nvPr>
            <p:ph type="sldNum" sz="quarter" idx="12"/>
          </p:nvPr>
        </p:nvSpPr>
        <p:spPr/>
        <p:txBody>
          <a:bodyPr/>
          <a:lstStyle/>
          <a:p>
            <a:fld id="{3DF53439-851E-44AD-84B1-B6BFC3D0C743}" type="slidenum">
              <a:rPr lang="el-GR" smtClean="0"/>
              <a:t>10</a:t>
            </a:fld>
            <a:endParaRPr lang="el-GR" dirty="0"/>
          </a:p>
        </p:txBody>
      </p:sp>
    </p:spTree>
    <p:extLst>
      <p:ext uri="{BB962C8B-B14F-4D97-AF65-F5344CB8AC3E}">
        <p14:creationId xmlns:p14="http://schemas.microsoft.com/office/powerpoint/2010/main" val="603745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68760"/>
            <a:ext cx="8507288" cy="5040560"/>
          </a:xfrm>
        </p:spPr>
        <p:txBody>
          <a:bodyPr>
            <a:noAutofit/>
          </a:bodyPr>
          <a:lstStyle/>
          <a:p>
            <a:r>
              <a:rPr lang="en-GB" sz="2400" dirty="0"/>
              <a:t>Improved </a:t>
            </a:r>
            <a:r>
              <a:rPr lang="en-GB" sz="2400" b="1" dirty="0"/>
              <a:t>reputation</a:t>
            </a:r>
            <a:endParaRPr lang="en-GB" sz="2400" dirty="0"/>
          </a:p>
          <a:p>
            <a:r>
              <a:rPr lang="en-GB" sz="2400" dirty="0"/>
              <a:t>Better </a:t>
            </a:r>
            <a:r>
              <a:rPr lang="en-GB" sz="2400" b="1" dirty="0"/>
              <a:t>risk</a:t>
            </a:r>
            <a:r>
              <a:rPr lang="en-GB" sz="2400" dirty="0"/>
              <a:t> management</a:t>
            </a:r>
            <a:endParaRPr lang="en-GB" sz="2400" b="1" dirty="0"/>
          </a:p>
          <a:p>
            <a:r>
              <a:rPr lang="en-GB" sz="2400" dirty="0"/>
              <a:t>Improved </a:t>
            </a:r>
            <a:r>
              <a:rPr lang="en-GB" sz="2400" b="1" dirty="0"/>
              <a:t>customer </a:t>
            </a:r>
            <a:r>
              <a:rPr lang="en-GB" sz="2400" dirty="0"/>
              <a:t>retention</a:t>
            </a:r>
          </a:p>
          <a:p>
            <a:r>
              <a:rPr lang="en-GB" sz="2400" dirty="0"/>
              <a:t>Improved </a:t>
            </a:r>
            <a:r>
              <a:rPr lang="en-GB" sz="2400" b="1" dirty="0"/>
              <a:t>innovation</a:t>
            </a:r>
            <a:r>
              <a:rPr lang="en-GB" sz="2400" dirty="0"/>
              <a:t>, </a:t>
            </a:r>
            <a:r>
              <a:rPr lang="en-GB" sz="2400" b="1" dirty="0"/>
              <a:t>competitiveness</a:t>
            </a:r>
            <a:r>
              <a:rPr lang="en-GB" sz="2400" dirty="0"/>
              <a:t> and market positioning</a:t>
            </a:r>
          </a:p>
          <a:p>
            <a:r>
              <a:rPr lang="en-GB" sz="2400" dirty="0"/>
              <a:t>Enhanced operational efficiencies and </a:t>
            </a:r>
            <a:r>
              <a:rPr lang="en-GB" sz="2400" b="1" dirty="0"/>
              <a:t>cost savings</a:t>
            </a:r>
          </a:p>
          <a:p>
            <a:r>
              <a:rPr lang="en-GB" sz="2400" dirty="0"/>
              <a:t>Cost efficient</a:t>
            </a:r>
            <a:r>
              <a:rPr lang="en-GB" sz="2400" b="1" dirty="0"/>
              <a:t> supply chain</a:t>
            </a:r>
          </a:p>
          <a:p>
            <a:r>
              <a:rPr lang="en-GB" sz="2400" dirty="0"/>
              <a:t>Access to </a:t>
            </a:r>
            <a:r>
              <a:rPr lang="en-GB" sz="2400" b="1" dirty="0"/>
              <a:t>capital</a:t>
            </a:r>
          </a:p>
          <a:p>
            <a:r>
              <a:rPr lang="en-GB" sz="2400" dirty="0"/>
              <a:t>Improved relations with </a:t>
            </a:r>
            <a:r>
              <a:rPr lang="en-GB" sz="2400" b="1" dirty="0"/>
              <a:t>regulators</a:t>
            </a:r>
          </a:p>
          <a:p>
            <a:r>
              <a:rPr lang="en-GB" sz="2400" dirty="0"/>
              <a:t>Building and sustaining  </a:t>
            </a:r>
            <a:r>
              <a:rPr lang="en-GB" sz="2400" b="1" dirty="0"/>
              <a:t>shareholder value</a:t>
            </a:r>
          </a:p>
          <a:p>
            <a:r>
              <a:rPr lang="en-GB" sz="2400" dirty="0"/>
              <a:t>Enhanced ability to </a:t>
            </a:r>
            <a:r>
              <a:rPr lang="en-GB" sz="2400" b="1" dirty="0"/>
              <a:t>address change</a:t>
            </a:r>
          </a:p>
          <a:p>
            <a:endParaRPr lang="en-GB" sz="2400" b="1" dirty="0"/>
          </a:p>
        </p:txBody>
      </p:sp>
      <p:grpSp>
        <p:nvGrpSpPr>
          <p:cNvPr id="10" name="Group 9"/>
          <p:cNvGrpSpPr/>
          <p:nvPr/>
        </p:nvGrpSpPr>
        <p:grpSpPr>
          <a:xfrm>
            <a:off x="0" y="0"/>
            <a:ext cx="9144000" cy="836712"/>
            <a:chOff x="0" y="0"/>
            <a:chExt cx="9144000" cy="836712"/>
          </a:xfrm>
        </p:grpSpPr>
        <p:sp>
          <p:nvSpPr>
            <p:cNvPr id="11" name="Rectangle 10"/>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7063" lvl="2"/>
              <a:r>
                <a:rPr lang="en-US" sz="2800" b="1" dirty="0"/>
                <a:t>Benefits for Companies from Implementation</a:t>
              </a:r>
            </a:p>
          </p:txBody>
        </p:sp>
        <p:sp>
          <p:nvSpPr>
            <p:cNvPr id="12" name="Rectangle 11"/>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4" name="Slide Number Placeholder 3"/>
          <p:cNvSpPr>
            <a:spLocks noGrp="1"/>
          </p:cNvSpPr>
          <p:nvPr>
            <p:ph type="sldNum" sz="quarter" idx="12"/>
          </p:nvPr>
        </p:nvSpPr>
        <p:spPr/>
        <p:txBody>
          <a:bodyPr/>
          <a:lstStyle/>
          <a:p>
            <a:fld id="{3DF53439-851E-44AD-84B1-B6BFC3D0C743}" type="slidenum">
              <a:rPr lang="el-GR" smtClean="0"/>
              <a:t>11</a:t>
            </a:fld>
            <a:endParaRPr lang="el-GR" dirty="0"/>
          </a:p>
        </p:txBody>
      </p:sp>
    </p:spTree>
    <p:extLst>
      <p:ext uri="{BB962C8B-B14F-4D97-AF65-F5344CB8AC3E}">
        <p14:creationId xmlns:p14="http://schemas.microsoft.com/office/powerpoint/2010/main" val="3997346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20226" t="21395" r="17849" b="7616"/>
          <a:stretch/>
        </p:blipFill>
        <p:spPr bwMode="auto">
          <a:xfrm>
            <a:off x="323528" y="1094740"/>
            <a:ext cx="8583208" cy="5532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0" y="0"/>
            <a:ext cx="9144000" cy="836712"/>
            <a:chOff x="0" y="0"/>
            <a:chExt cx="9144000" cy="836712"/>
          </a:xfrm>
        </p:grpSpPr>
        <p:sp>
          <p:nvSpPr>
            <p:cNvPr id="10" name="Rectangle 9"/>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The Business Case for Sustainability</a:t>
              </a:r>
            </a:p>
          </p:txBody>
        </p:sp>
        <p:sp>
          <p:nvSpPr>
            <p:cNvPr id="14" name="Rectangle 13"/>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6" name="Picture 15"/>
          <p:cNvPicPr>
            <a:picLocks noChangeAspect="1"/>
          </p:cNvPicPr>
          <p:nvPr/>
        </p:nvPicPr>
        <p:blipFill rotWithShape="1">
          <a:blip r:embed="rId5"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3" name="Slide Number Placeholder 2"/>
          <p:cNvSpPr>
            <a:spLocks noGrp="1"/>
          </p:cNvSpPr>
          <p:nvPr>
            <p:ph type="sldNum" sz="quarter" idx="12"/>
          </p:nvPr>
        </p:nvSpPr>
        <p:spPr/>
        <p:txBody>
          <a:bodyPr/>
          <a:lstStyle/>
          <a:p>
            <a:fld id="{3DF53439-851E-44AD-84B1-B6BFC3D0C743}" type="slidenum">
              <a:rPr lang="el-GR" smtClean="0"/>
              <a:t>12</a:t>
            </a:fld>
            <a:endParaRPr lang="el-GR" dirty="0"/>
          </a:p>
        </p:txBody>
      </p:sp>
    </p:spTree>
    <p:extLst>
      <p:ext uri="{BB962C8B-B14F-4D97-AF65-F5344CB8AC3E}">
        <p14:creationId xmlns:p14="http://schemas.microsoft.com/office/powerpoint/2010/main" val="33692148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l="25931" t="25431" r="37961" b="28448"/>
          <a:stretch/>
        </p:blipFill>
        <p:spPr bwMode="auto">
          <a:xfrm>
            <a:off x="1115616" y="1251761"/>
            <a:ext cx="6984776" cy="5015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6382" y="6396553"/>
            <a:ext cx="5292080" cy="369332"/>
          </a:xfrm>
          <a:prstGeom prst="rect">
            <a:avLst/>
          </a:prstGeom>
          <a:noFill/>
        </p:spPr>
        <p:txBody>
          <a:bodyPr wrap="square" rtlCol="0">
            <a:spAutoFit/>
          </a:bodyPr>
          <a:lstStyle/>
          <a:p>
            <a:r>
              <a:rPr lang="en-GB" dirty="0"/>
              <a:t>Ethical Corporation, The State of Sustainability 2015</a:t>
            </a:r>
          </a:p>
        </p:txBody>
      </p:sp>
      <p:grpSp>
        <p:nvGrpSpPr>
          <p:cNvPr id="9" name="Group 8"/>
          <p:cNvGrpSpPr/>
          <p:nvPr/>
        </p:nvGrpSpPr>
        <p:grpSpPr>
          <a:xfrm>
            <a:off x="0" y="0"/>
            <a:ext cx="9144000" cy="836712"/>
            <a:chOff x="0" y="0"/>
            <a:chExt cx="9144000" cy="836712"/>
          </a:xfrm>
        </p:grpSpPr>
        <p:sp>
          <p:nvSpPr>
            <p:cNvPr id="13" name="Rectangle 12"/>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The Business Case </a:t>
              </a:r>
            </a:p>
          </p:txBody>
        </p:sp>
        <p:sp>
          <p:nvSpPr>
            <p:cNvPr id="14" name="Rectangle 13"/>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6" name="Picture 15"/>
          <p:cNvPicPr>
            <a:picLocks noChangeAspect="1"/>
          </p:cNvPicPr>
          <p:nvPr/>
        </p:nvPicPr>
        <p:blipFill rotWithShape="1">
          <a:blip r:embed="rId5"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3" name="Slide Number Placeholder 2"/>
          <p:cNvSpPr>
            <a:spLocks noGrp="1"/>
          </p:cNvSpPr>
          <p:nvPr>
            <p:ph type="sldNum" sz="quarter" idx="12"/>
          </p:nvPr>
        </p:nvSpPr>
        <p:spPr/>
        <p:txBody>
          <a:bodyPr/>
          <a:lstStyle/>
          <a:p>
            <a:fld id="{3DF53439-851E-44AD-84B1-B6BFC3D0C743}" type="slidenum">
              <a:rPr lang="el-GR" smtClean="0"/>
              <a:t>13</a:t>
            </a:fld>
            <a:endParaRPr lang="el-GR" dirty="0"/>
          </a:p>
        </p:txBody>
      </p:sp>
    </p:spTree>
    <p:extLst>
      <p:ext uri="{BB962C8B-B14F-4D97-AF65-F5344CB8AC3E}">
        <p14:creationId xmlns:p14="http://schemas.microsoft.com/office/powerpoint/2010/main" val="10937402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l="61068" t="18965" r="3065" b="28879"/>
          <a:stretch/>
        </p:blipFill>
        <p:spPr bwMode="auto">
          <a:xfrm>
            <a:off x="1043608" y="764704"/>
            <a:ext cx="6869922" cy="5616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6410708"/>
            <a:ext cx="5292080" cy="369332"/>
          </a:xfrm>
          <a:prstGeom prst="rect">
            <a:avLst/>
          </a:prstGeom>
          <a:noFill/>
        </p:spPr>
        <p:txBody>
          <a:bodyPr wrap="square" rtlCol="0">
            <a:spAutoFit/>
          </a:bodyPr>
          <a:lstStyle/>
          <a:p>
            <a:r>
              <a:rPr lang="en-GB" dirty="0"/>
              <a:t>Ethical Corporation, The State of Sustainability 2015</a:t>
            </a:r>
          </a:p>
        </p:txBody>
      </p:sp>
      <p:grpSp>
        <p:nvGrpSpPr>
          <p:cNvPr id="9" name="Group 8"/>
          <p:cNvGrpSpPr/>
          <p:nvPr/>
        </p:nvGrpSpPr>
        <p:grpSpPr>
          <a:xfrm>
            <a:off x="0" y="0"/>
            <a:ext cx="9144000" cy="836712"/>
            <a:chOff x="0" y="0"/>
            <a:chExt cx="9144000" cy="836712"/>
          </a:xfrm>
        </p:grpSpPr>
        <p:sp>
          <p:nvSpPr>
            <p:cNvPr id="13" name="Rectangle 12"/>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The Business Case</a:t>
              </a:r>
            </a:p>
          </p:txBody>
        </p:sp>
        <p:sp>
          <p:nvSpPr>
            <p:cNvPr id="14" name="Rectangle 13"/>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6" name="Picture 15"/>
          <p:cNvPicPr>
            <a:picLocks noChangeAspect="1"/>
          </p:cNvPicPr>
          <p:nvPr/>
        </p:nvPicPr>
        <p:blipFill rotWithShape="1">
          <a:blip r:embed="rId5"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3" name="Slide Number Placeholder 2"/>
          <p:cNvSpPr>
            <a:spLocks noGrp="1"/>
          </p:cNvSpPr>
          <p:nvPr>
            <p:ph type="sldNum" sz="quarter" idx="12"/>
          </p:nvPr>
        </p:nvSpPr>
        <p:spPr/>
        <p:txBody>
          <a:bodyPr/>
          <a:lstStyle/>
          <a:p>
            <a:fld id="{3DF53439-851E-44AD-84B1-B6BFC3D0C743}" type="slidenum">
              <a:rPr lang="el-GR" smtClean="0"/>
              <a:t>14</a:t>
            </a:fld>
            <a:endParaRPr lang="el-GR" dirty="0"/>
          </a:p>
        </p:txBody>
      </p:sp>
    </p:spTree>
    <p:extLst>
      <p:ext uri="{BB962C8B-B14F-4D97-AF65-F5344CB8AC3E}">
        <p14:creationId xmlns:p14="http://schemas.microsoft.com/office/powerpoint/2010/main" val="3519670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ttp://www.wri.org/sites/default/files/uploads/SDGs-GlobalGoalsForSustainableDevelopment-05.jpg"/>
          <p:cNvPicPr/>
          <p:nvPr/>
        </p:nvPicPr>
        <p:blipFill>
          <a:blip r:embed="rId3" cstate="email">
            <a:extLst>
              <a:ext uri="{28A0092B-C50C-407E-A947-70E740481C1C}">
                <a14:useLocalDpi xmlns:a14="http://schemas.microsoft.com/office/drawing/2010/main"/>
              </a:ext>
            </a:extLst>
          </a:blip>
          <a:srcRect/>
          <a:stretch>
            <a:fillRect/>
          </a:stretch>
        </p:blipFill>
        <p:spPr bwMode="auto">
          <a:xfrm>
            <a:off x="971600" y="980727"/>
            <a:ext cx="7200800" cy="5114309"/>
          </a:xfrm>
          <a:prstGeom prst="rect">
            <a:avLst/>
          </a:prstGeom>
          <a:noFill/>
          <a:ln>
            <a:noFill/>
          </a:ln>
        </p:spPr>
      </p:pic>
      <p:sp>
        <p:nvSpPr>
          <p:cNvPr id="7" name="TextBox 6"/>
          <p:cNvSpPr txBox="1"/>
          <p:nvPr/>
        </p:nvSpPr>
        <p:spPr>
          <a:xfrm>
            <a:off x="971600" y="6095037"/>
            <a:ext cx="7200800" cy="646331"/>
          </a:xfrm>
          <a:prstGeom prst="rect">
            <a:avLst/>
          </a:prstGeom>
          <a:noFill/>
        </p:spPr>
        <p:txBody>
          <a:bodyPr wrap="square" rtlCol="0">
            <a:spAutoFit/>
          </a:bodyPr>
          <a:lstStyle/>
          <a:p>
            <a:r>
              <a:rPr lang="en-GB" b="1" dirty="0"/>
              <a:t>The Goals and targets will stimulate action over the next fifteen </a:t>
            </a:r>
          </a:p>
          <a:p>
            <a:r>
              <a:rPr lang="en-GB" b="1" dirty="0"/>
              <a:t>years in areas of critical importance for humanity and the planet</a:t>
            </a:r>
          </a:p>
        </p:txBody>
      </p:sp>
      <p:sp>
        <p:nvSpPr>
          <p:cNvPr id="14" name="Rectangle 13"/>
          <p:cNvSpPr/>
          <p:nvPr/>
        </p:nvSpPr>
        <p:spPr>
          <a:xfrm>
            <a:off x="0" y="0"/>
            <a:ext cx="9144000" cy="836712"/>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latin typeface="Calibri" panose="020F0502020204030204" pitchFamily="34" charset="0"/>
              </a:rPr>
              <a:t>Sustainable Development Goals</a:t>
            </a:r>
          </a:p>
        </p:txBody>
      </p:sp>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8" name="Picture 17"/>
          <p:cNvPicPr>
            <a:picLocks noChangeAspect="1"/>
          </p:cNvPicPr>
          <p:nvPr/>
        </p:nvPicPr>
        <p:blipFill rotWithShape="1">
          <a:blip r:embed="rId5"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9" name="Rectangle 8"/>
          <p:cNvSpPr/>
          <p:nvPr/>
        </p:nvSpPr>
        <p:spPr>
          <a:xfrm>
            <a:off x="467544"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Tree>
    <p:extLst>
      <p:ext uri="{BB962C8B-B14F-4D97-AF65-F5344CB8AC3E}">
        <p14:creationId xmlns:p14="http://schemas.microsoft.com/office/powerpoint/2010/main" val="152410651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0" y="0"/>
            <a:ext cx="9144000" cy="836712"/>
            <a:chOff x="0" y="0"/>
            <a:chExt cx="9144000" cy="836712"/>
          </a:xfrm>
        </p:grpSpPr>
        <p:sp>
          <p:nvSpPr>
            <p:cNvPr id="9" name="Rectangle 8"/>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What Do We Mean by Climate Change? </a:t>
              </a:r>
              <a:endParaRPr lang="en-GB" sz="2800" b="1" dirty="0"/>
            </a:p>
          </p:txBody>
        </p:sp>
        <p:sp>
          <p:nvSpPr>
            <p:cNvPr id="14" name="Rectangle 13"/>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pic>
        <p:nvPicPr>
          <p:cNvPr id="11" name="Picture 2"/>
          <p:cNvPicPr>
            <a:picLocks noGrp="1" noChangeAspect="1" noChangeArrowheads="1"/>
          </p:cNvPicPr>
          <p:nvPr>
            <p:ph idx="1"/>
          </p:nvPr>
        </p:nvPicPr>
        <p:blipFill rotWithShape="1">
          <a:blip r:embed="rId4" cstate="email">
            <a:extLst>
              <a:ext uri="{28A0092B-C50C-407E-A947-70E740481C1C}">
                <a14:useLocalDpi xmlns:a14="http://schemas.microsoft.com/office/drawing/2010/main"/>
              </a:ext>
            </a:extLst>
          </a:blip>
          <a:srcRect t="2715" r="3804" b="6099"/>
          <a:stretch/>
        </p:blipFill>
        <p:spPr bwMode="auto">
          <a:xfrm>
            <a:off x="1331640" y="980728"/>
            <a:ext cx="6154897" cy="5834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3DF53439-851E-44AD-84B1-B6BFC3D0C743}" type="slidenum">
              <a:rPr lang="el-GR" smtClean="0"/>
              <a:t>16</a:t>
            </a:fld>
            <a:endParaRPr lang="el-GR" dirty="0"/>
          </a:p>
        </p:txBody>
      </p:sp>
    </p:spTree>
    <p:extLst>
      <p:ext uri="{BB962C8B-B14F-4D97-AF65-F5344CB8AC3E}">
        <p14:creationId xmlns:p14="http://schemas.microsoft.com/office/powerpoint/2010/main" val="3304936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grpSp>
        <p:nvGrpSpPr>
          <p:cNvPr id="3" name="Group 2"/>
          <p:cNvGrpSpPr/>
          <p:nvPr/>
        </p:nvGrpSpPr>
        <p:grpSpPr>
          <a:xfrm>
            <a:off x="0" y="0"/>
            <a:ext cx="9144000" cy="836712"/>
            <a:chOff x="0" y="0"/>
            <a:chExt cx="9144000" cy="836712"/>
          </a:xfrm>
        </p:grpSpPr>
        <p:grpSp>
          <p:nvGrpSpPr>
            <p:cNvPr id="9" name="Group 8"/>
            <p:cNvGrpSpPr/>
            <p:nvPr/>
          </p:nvGrpSpPr>
          <p:grpSpPr>
            <a:xfrm>
              <a:off x="0" y="0"/>
              <a:ext cx="9144000" cy="836712"/>
              <a:chOff x="0" y="0"/>
              <a:chExt cx="9144000" cy="836712"/>
            </a:xfrm>
          </p:grpSpPr>
          <p:sp>
            <p:nvSpPr>
              <p:cNvPr id="10" name="Rectangle 9"/>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Some Definitions</a:t>
                </a:r>
              </a:p>
            </p:txBody>
          </p:sp>
          <p:sp>
            <p:nvSpPr>
              <p:cNvPr id="14" name="Rectangle 13"/>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8" name="Rectangle 7"/>
          <p:cNvSpPr/>
          <p:nvPr/>
        </p:nvSpPr>
        <p:spPr>
          <a:xfrm>
            <a:off x="159398" y="908720"/>
            <a:ext cx="4398561" cy="2188808"/>
          </a:xfrm>
          <a:prstGeom prst="rect">
            <a:avLst/>
          </a:prstGeom>
        </p:spPr>
        <p:txBody>
          <a:bodyPr wrap="square" lIns="64520" tIns="32260" rIns="64520" bIns="32260">
            <a:spAutoFit/>
          </a:bodyPr>
          <a:lstStyle/>
          <a:p>
            <a:pPr algn="just"/>
            <a:r>
              <a:rPr lang="en-US" b="1" dirty="0">
                <a:solidFill>
                  <a:schemeClr val="tx2">
                    <a:lumMod val="10000"/>
                  </a:schemeClr>
                </a:solidFill>
              </a:rPr>
              <a:t>Weather: </a:t>
            </a:r>
            <a:r>
              <a:rPr lang="en-US" dirty="0">
                <a:solidFill>
                  <a:schemeClr val="tx2">
                    <a:lumMod val="10000"/>
                  </a:schemeClr>
                </a:solidFill>
              </a:rPr>
              <a:t>The state of the atmosphere at a particular place and time as regards heat, cloudiness, dryness, sunshine, wind, rain</a:t>
            </a:r>
            <a:endParaRPr lang="en-US" b="1" dirty="0">
              <a:solidFill>
                <a:schemeClr val="tx2">
                  <a:lumMod val="10000"/>
                </a:schemeClr>
              </a:solidFill>
            </a:endParaRPr>
          </a:p>
          <a:p>
            <a:pPr algn="just"/>
            <a:endParaRPr lang="en-US" sz="1200" b="1" dirty="0">
              <a:solidFill>
                <a:schemeClr val="tx2">
                  <a:lumMod val="10000"/>
                </a:schemeClr>
              </a:solidFill>
            </a:endParaRPr>
          </a:p>
          <a:p>
            <a:pPr algn="just"/>
            <a:r>
              <a:rPr lang="en-US" b="1" dirty="0">
                <a:solidFill>
                  <a:schemeClr val="tx2">
                    <a:lumMod val="10000"/>
                  </a:schemeClr>
                </a:solidFill>
              </a:rPr>
              <a:t>Climate: </a:t>
            </a:r>
          </a:p>
          <a:p>
            <a:pPr marL="241950" indent="-241950" algn="just">
              <a:buFont typeface="Arial" panose="020B0604020202020204" pitchFamily="34" charset="0"/>
              <a:buChar char="•"/>
            </a:pPr>
            <a:r>
              <a:rPr lang="en-US" dirty="0">
                <a:solidFill>
                  <a:schemeClr val="tx2">
                    <a:lumMod val="10000"/>
                  </a:schemeClr>
                </a:solidFill>
              </a:rPr>
              <a:t>Long Term - Wide  Area</a:t>
            </a:r>
          </a:p>
          <a:p>
            <a:pPr marL="241950" indent="-241950" algn="just">
              <a:buFont typeface="Arial" panose="020B0604020202020204" pitchFamily="34" charset="0"/>
              <a:buChar char="•"/>
            </a:pPr>
            <a:r>
              <a:rPr lang="en-US" dirty="0">
                <a:solidFill>
                  <a:schemeClr val="tx2">
                    <a:lumMod val="10000"/>
                  </a:schemeClr>
                </a:solidFill>
              </a:rPr>
              <a:t>Seasonal Changes </a:t>
            </a:r>
          </a:p>
          <a:p>
            <a:pPr marL="241950" indent="-241950" algn="just">
              <a:buFont typeface="Arial" panose="020B0604020202020204" pitchFamily="34" charset="0"/>
              <a:buChar char="•"/>
            </a:pPr>
            <a:r>
              <a:rPr lang="en-US" dirty="0">
                <a:solidFill>
                  <a:schemeClr val="tx2">
                    <a:lumMod val="10000"/>
                  </a:schemeClr>
                </a:solidFill>
              </a:rPr>
              <a:t>Measured over long spans of time</a:t>
            </a:r>
          </a:p>
        </p:txBody>
      </p:sp>
      <p:sp>
        <p:nvSpPr>
          <p:cNvPr id="11" name="Rectangle 10"/>
          <p:cNvSpPr/>
          <p:nvPr/>
        </p:nvSpPr>
        <p:spPr>
          <a:xfrm>
            <a:off x="159398" y="3169536"/>
            <a:ext cx="4407836" cy="896147"/>
          </a:xfrm>
          <a:prstGeom prst="rect">
            <a:avLst/>
          </a:prstGeom>
        </p:spPr>
        <p:txBody>
          <a:bodyPr wrap="square" lIns="64520" tIns="32260" rIns="64520" bIns="32260">
            <a:spAutoFit/>
          </a:bodyPr>
          <a:lstStyle/>
          <a:p>
            <a:pPr algn="just"/>
            <a:r>
              <a:rPr lang="en-US" b="1" dirty="0">
                <a:solidFill>
                  <a:schemeClr val="tx2">
                    <a:lumMod val="10000"/>
                  </a:schemeClr>
                </a:solidFill>
              </a:rPr>
              <a:t>Greenhouse Gases: </a:t>
            </a:r>
            <a:r>
              <a:rPr lang="en-GB" dirty="0"/>
              <a:t>Any gas that absorbs infrared radiation in the atmosphere. CO</a:t>
            </a:r>
            <a:r>
              <a:rPr lang="en-GB" baseline="-25000" dirty="0"/>
              <a:t>2</a:t>
            </a:r>
            <a:r>
              <a:rPr lang="en-GB" dirty="0"/>
              <a:t>, CH</a:t>
            </a:r>
            <a:r>
              <a:rPr lang="en-GB" baseline="-25000" dirty="0"/>
              <a:t>4</a:t>
            </a:r>
            <a:r>
              <a:rPr lang="en-GB" dirty="0"/>
              <a:t>, N</a:t>
            </a:r>
            <a:r>
              <a:rPr lang="en-GB" baseline="-25000" dirty="0"/>
              <a:t>2</a:t>
            </a:r>
            <a:r>
              <a:rPr lang="en-GB" dirty="0"/>
              <a:t>O, O</a:t>
            </a:r>
            <a:r>
              <a:rPr lang="en-GB" baseline="-25000" dirty="0"/>
              <a:t>3</a:t>
            </a:r>
            <a:r>
              <a:rPr lang="en-GB" dirty="0"/>
              <a:t>, CFCs, HCFCs, HFCs, PFCs, SF</a:t>
            </a:r>
            <a:r>
              <a:rPr lang="en-GB" baseline="-25000" dirty="0"/>
              <a:t>6</a:t>
            </a:r>
            <a:r>
              <a:rPr lang="en-GB" dirty="0"/>
              <a:t>. [4]</a:t>
            </a:r>
          </a:p>
        </p:txBody>
      </p:sp>
      <p:sp>
        <p:nvSpPr>
          <p:cNvPr id="4" name="Rectangle 3"/>
          <p:cNvSpPr/>
          <p:nvPr/>
        </p:nvSpPr>
        <p:spPr>
          <a:xfrm>
            <a:off x="4675049" y="908720"/>
            <a:ext cx="4081023" cy="2954655"/>
          </a:xfrm>
          <a:prstGeom prst="rect">
            <a:avLst/>
          </a:prstGeom>
        </p:spPr>
        <p:txBody>
          <a:bodyPr wrap="square">
            <a:spAutoFit/>
          </a:bodyPr>
          <a:lstStyle/>
          <a:p>
            <a:pPr algn="just"/>
            <a:r>
              <a:rPr lang="en-US" b="1" dirty="0">
                <a:solidFill>
                  <a:schemeClr val="tx2">
                    <a:lumMod val="10000"/>
                  </a:schemeClr>
                </a:solidFill>
              </a:rPr>
              <a:t>Climate Change: </a:t>
            </a:r>
            <a:r>
              <a:rPr lang="en-GB" dirty="0"/>
              <a:t>The significant change in the measures of climate, lasting for an extended period of time.</a:t>
            </a:r>
          </a:p>
          <a:p>
            <a:pPr algn="just"/>
            <a:endParaRPr lang="en-US" sz="1200" b="1" dirty="0">
              <a:solidFill>
                <a:schemeClr val="tx2">
                  <a:lumMod val="10000"/>
                </a:schemeClr>
              </a:solidFill>
            </a:endParaRPr>
          </a:p>
          <a:p>
            <a:pPr algn="just"/>
            <a:r>
              <a:rPr lang="en-US" b="1" dirty="0">
                <a:solidFill>
                  <a:schemeClr val="tx2">
                    <a:lumMod val="10000"/>
                  </a:schemeClr>
                </a:solidFill>
              </a:rPr>
              <a:t>Global Warming: </a:t>
            </a:r>
            <a:r>
              <a:rPr lang="en-GB" dirty="0"/>
              <a:t>The recent and ongoing global average increase in temperature near the Earths surface.</a:t>
            </a:r>
          </a:p>
          <a:p>
            <a:pPr algn="just"/>
            <a:endParaRPr lang="en-US" sz="1200" dirty="0"/>
          </a:p>
          <a:p>
            <a:pPr algn="just"/>
            <a:r>
              <a:rPr lang="en-GB" b="1" dirty="0"/>
              <a:t>Climate Disruption: </a:t>
            </a:r>
            <a:r>
              <a:rPr lang="en-GB" dirty="0"/>
              <a:t>The summary of unwanted and unnatural change in climate.</a:t>
            </a:r>
            <a:endParaRPr lang="en-GB" b="1" dirty="0"/>
          </a:p>
        </p:txBody>
      </p:sp>
      <p:sp>
        <p:nvSpPr>
          <p:cNvPr id="5" name="Rectangle 4"/>
          <p:cNvSpPr/>
          <p:nvPr/>
        </p:nvSpPr>
        <p:spPr>
          <a:xfrm>
            <a:off x="159398" y="4191481"/>
            <a:ext cx="4412602" cy="1477328"/>
          </a:xfrm>
          <a:prstGeom prst="rect">
            <a:avLst/>
          </a:prstGeom>
        </p:spPr>
        <p:txBody>
          <a:bodyPr wrap="square">
            <a:spAutoFit/>
          </a:bodyPr>
          <a:lstStyle/>
          <a:p>
            <a:pPr algn="just"/>
            <a:r>
              <a:rPr lang="en-US" b="1" dirty="0">
                <a:solidFill>
                  <a:schemeClr val="tx2">
                    <a:lumMod val="10000"/>
                  </a:schemeClr>
                </a:solidFill>
              </a:rPr>
              <a:t>Mitigation Actions: </a:t>
            </a:r>
            <a:r>
              <a:rPr lang="en-GB" dirty="0"/>
              <a:t>Human interventions to reduce the human impact on the climate system; they include strategies to reduce greenhouse gas sources and emissions and enhancing greenhouse gas sinks.</a:t>
            </a:r>
          </a:p>
        </p:txBody>
      </p:sp>
      <p:sp>
        <p:nvSpPr>
          <p:cNvPr id="6" name="Rectangle 5"/>
          <p:cNvSpPr/>
          <p:nvPr/>
        </p:nvSpPr>
        <p:spPr>
          <a:xfrm>
            <a:off x="4582673" y="4191481"/>
            <a:ext cx="4173399" cy="1477328"/>
          </a:xfrm>
          <a:prstGeom prst="rect">
            <a:avLst/>
          </a:prstGeom>
        </p:spPr>
        <p:txBody>
          <a:bodyPr wrap="square">
            <a:spAutoFit/>
          </a:bodyPr>
          <a:lstStyle/>
          <a:p>
            <a:pPr algn="just"/>
            <a:r>
              <a:rPr lang="en-GB" b="1" dirty="0">
                <a:solidFill>
                  <a:schemeClr val="tx2">
                    <a:lumMod val="10000"/>
                  </a:schemeClr>
                </a:solidFill>
              </a:rPr>
              <a:t>Adaptation Actions: </a:t>
            </a:r>
            <a:r>
              <a:rPr lang="en-GB" dirty="0"/>
              <a:t>Adjustment in natural or human systems in response to actual or expected climatic stimuli or their effects, which moderates harm or exploits beneficial opportunities.</a:t>
            </a:r>
            <a:endParaRPr lang="en-US" b="1" dirty="0"/>
          </a:p>
        </p:txBody>
      </p:sp>
      <p:sp>
        <p:nvSpPr>
          <p:cNvPr id="7" name="Slide Number Placeholder 6"/>
          <p:cNvSpPr>
            <a:spLocks noGrp="1"/>
          </p:cNvSpPr>
          <p:nvPr>
            <p:ph type="sldNum" sz="quarter" idx="12"/>
          </p:nvPr>
        </p:nvSpPr>
        <p:spPr/>
        <p:txBody>
          <a:bodyPr/>
          <a:lstStyle/>
          <a:p>
            <a:fld id="{3DF53439-851E-44AD-84B1-B6BFC3D0C743}" type="slidenum">
              <a:rPr lang="el-GR" smtClean="0"/>
              <a:t>17</a:t>
            </a:fld>
            <a:endParaRPr lang="el-GR" dirty="0"/>
          </a:p>
        </p:txBody>
      </p:sp>
      <p:sp>
        <p:nvSpPr>
          <p:cNvPr id="12" name="Rectangle 11"/>
          <p:cNvSpPr/>
          <p:nvPr/>
        </p:nvSpPr>
        <p:spPr>
          <a:xfrm>
            <a:off x="159398" y="5805264"/>
            <a:ext cx="8661075" cy="923330"/>
          </a:xfrm>
          <a:prstGeom prst="rect">
            <a:avLst/>
          </a:prstGeom>
        </p:spPr>
        <p:txBody>
          <a:bodyPr wrap="square">
            <a:spAutoFit/>
          </a:bodyPr>
          <a:lstStyle/>
          <a:p>
            <a:pPr algn="just"/>
            <a:r>
              <a:rPr lang="en-GB" b="1" dirty="0">
                <a:solidFill>
                  <a:srgbClr val="151515"/>
                </a:solidFill>
                <a:latin typeface="+mj-lt"/>
              </a:rPr>
              <a:t>Resilience:</a:t>
            </a:r>
            <a:r>
              <a:rPr lang="en-GB" b="1" i="1" dirty="0">
                <a:solidFill>
                  <a:srgbClr val="151515"/>
                </a:solidFill>
                <a:latin typeface="+mj-lt"/>
              </a:rPr>
              <a:t> </a:t>
            </a:r>
            <a:r>
              <a:rPr lang="en-GB" dirty="0">
                <a:solidFill>
                  <a:srgbClr val="151515"/>
                </a:solidFill>
                <a:latin typeface="+mj-lt"/>
              </a:rPr>
              <a:t>A capability to anticipate, prepare for, respond to, and recover from significant multi-hazard threats with minimum damage to social well-being, the economy, and the environment.</a:t>
            </a:r>
            <a:endParaRPr lang="en-GB" dirty="0">
              <a:latin typeface="+mj-lt"/>
            </a:endParaRPr>
          </a:p>
        </p:txBody>
      </p:sp>
    </p:spTree>
    <p:extLst>
      <p:ext uri="{BB962C8B-B14F-4D97-AF65-F5344CB8AC3E}">
        <p14:creationId xmlns:p14="http://schemas.microsoft.com/office/powerpoint/2010/main" val="6628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4" grpId="0"/>
      <p:bldP spid="5" grpId="0"/>
      <p:bldP spid="6"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GB"/>
          </a:p>
        </p:txBody>
      </p:sp>
      <p:pic>
        <p:nvPicPr>
          <p:cNvPr id="5" name="Picture 4" descr="greenhouse_effect2.jpg"/>
          <p:cNvPicPr>
            <a:picLocks noChangeAspect="1"/>
          </p:cNvPicPr>
          <p:nvPr/>
        </p:nvPicPr>
        <p:blipFill rotWithShape="1">
          <a:blip r:embed="rId3" cstate="print"/>
          <a:srcRect l="6978" r="3853"/>
          <a:stretch/>
        </p:blipFill>
        <p:spPr>
          <a:xfrm>
            <a:off x="0" y="0"/>
            <a:ext cx="9180512" cy="6858000"/>
          </a:xfrm>
          <a:prstGeom prst="rect">
            <a:avLst/>
          </a:prstGeom>
        </p:spPr>
      </p:pic>
      <p:sp>
        <p:nvSpPr>
          <p:cNvPr id="4" name="Slide Number Placeholder 3"/>
          <p:cNvSpPr>
            <a:spLocks noGrp="1"/>
          </p:cNvSpPr>
          <p:nvPr>
            <p:ph type="sldNum" sz="quarter" idx="12"/>
          </p:nvPr>
        </p:nvSpPr>
        <p:spPr/>
        <p:txBody>
          <a:bodyPr/>
          <a:lstStyle/>
          <a:p>
            <a:fld id="{3DF53439-851E-44AD-84B1-B6BFC3D0C743}" type="slidenum">
              <a:rPr lang="el-GR" smtClean="0"/>
              <a:t>18</a:t>
            </a:fld>
            <a:endParaRPr lang="el-GR" dirty="0"/>
          </a:p>
        </p:txBody>
      </p:sp>
    </p:spTree>
    <p:extLst>
      <p:ext uri="{BB962C8B-B14F-4D97-AF65-F5344CB8AC3E}">
        <p14:creationId xmlns:p14="http://schemas.microsoft.com/office/powerpoint/2010/main" val="22723140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5888298"/>
            <a:ext cx="8435280" cy="936103"/>
          </a:xfrm>
        </p:spPr>
        <p:txBody>
          <a:bodyPr>
            <a:noAutofit/>
          </a:bodyPr>
          <a:lstStyle/>
          <a:p>
            <a:r>
              <a:rPr lang="en-US" sz="2400" dirty="0"/>
              <a:t>Artic ice minimum reduced by 13,4% per decade</a:t>
            </a:r>
          </a:p>
          <a:p>
            <a:r>
              <a:rPr lang="en-US" sz="2400" dirty="0"/>
              <a:t>Carbon Dioxide raise to 404.07 parts per million</a:t>
            </a: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48340" y="1052736"/>
            <a:ext cx="5395660" cy="3996785"/>
          </a:xfrm>
          <a:prstGeom prst="rect">
            <a:avLst/>
          </a:prstGeom>
        </p:spPr>
      </p:pic>
      <p:grpSp>
        <p:nvGrpSpPr>
          <p:cNvPr id="6" name="Group 5"/>
          <p:cNvGrpSpPr/>
          <p:nvPr/>
        </p:nvGrpSpPr>
        <p:grpSpPr>
          <a:xfrm>
            <a:off x="0" y="0"/>
            <a:ext cx="9144000" cy="836712"/>
            <a:chOff x="0" y="0"/>
            <a:chExt cx="9144000" cy="836712"/>
          </a:xfrm>
        </p:grpSpPr>
        <p:grpSp>
          <p:nvGrpSpPr>
            <p:cNvPr id="7" name="Group 6"/>
            <p:cNvGrpSpPr/>
            <p:nvPr/>
          </p:nvGrpSpPr>
          <p:grpSpPr>
            <a:xfrm>
              <a:off x="0" y="0"/>
              <a:ext cx="9144000" cy="836712"/>
              <a:chOff x="0" y="0"/>
              <a:chExt cx="9144000" cy="836712"/>
            </a:xfrm>
          </p:grpSpPr>
          <p:sp>
            <p:nvSpPr>
              <p:cNvPr id="9" name="Rectangle 8"/>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Evidence that Climate is Changing</a:t>
                </a:r>
              </a:p>
            </p:txBody>
          </p:sp>
          <p:sp>
            <p:nvSpPr>
              <p:cNvPr id="10" name="Rectangle 9"/>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8" name="Picture 7"/>
            <p:cNvPicPr>
              <a:picLocks noChangeAspect="1"/>
            </p:cNvPicPr>
            <p:nvPr/>
          </p:nvPicPr>
          <p:blipFill rotWithShape="1">
            <a:blip r:embed="rId4"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11" name="Rectangle 10"/>
          <p:cNvSpPr/>
          <p:nvPr/>
        </p:nvSpPr>
        <p:spPr>
          <a:xfrm>
            <a:off x="107504" y="2554330"/>
            <a:ext cx="3528392" cy="1569660"/>
          </a:xfrm>
          <a:prstGeom prst="rect">
            <a:avLst/>
          </a:prstGeom>
          <a:solidFill>
            <a:srgbClr val="00B050"/>
          </a:solidFill>
        </p:spPr>
        <p:txBody>
          <a:bodyPr wrap="square">
            <a:spAutoFit/>
          </a:bodyPr>
          <a:lstStyle/>
          <a:p>
            <a:r>
              <a:rPr lang="en-US" sz="2400" dirty="0">
                <a:solidFill>
                  <a:schemeClr val="bg1"/>
                </a:solidFill>
              </a:rPr>
              <a:t>Global average </a:t>
            </a:r>
          </a:p>
          <a:p>
            <a:r>
              <a:rPr lang="en-US" sz="2400" dirty="0">
                <a:solidFill>
                  <a:schemeClr val="bg1"/>
                </a:solidFill>
              </a:rPr>
              <a:t>temperature has increased</a:t>
            </a:r>
          </a:p>
          <a:p>
            <a:r>
              <a:rPr lang="en-US" sz="2400" dirty="0">
                <a:solidFill>
                  <a:schemeClr val="bg1"/>
                </a:solidFill>
              </a:rPr>
              <a:t>by 0,19 </a:t>
            </a:r>
            <a:r>
              <a:rPr lang="en-US" sz="2400" baseline="30000" dirty="0" err="1">
                <a:solidFill>
                  <a:schemeClr val="bg1"/>
                </a:solidFill>
              </a:rPr>
              <a:t>o</a:t>
            </a:r>
            <a:r>
              <a:rPr lang="en-US" sz="2400" dirty="0" err="1">
                <a:solidFill>
                  <a:schemeClr val="bg1"/>
                </a:solidFill>
              </a:rPr>
              <a:t>C</a:t>
            </a:r>
            <a:r>
              <a:rPr lang="en-US" sz="2400" dirty="0">
                <a:solidFill>
                  <a:schemeClr val="bg1"/>
                </a:solidFill>
              </a:rPr>
              <a:t> </a:t>
            </a:r>
            <a:r>
              <a:rPr lang="en-GB" sz="2400" dirty="0">
                <a:solidFill>
                  <a:schemeClr val="bg1"/>
                </a:solidFill>
              </a:rPr>
              <a:t>since 1880, </a:t>
            </a:r>
            <a:endParaRPr lang="en-US" sz="2400" dirty="0">
              <a:solidFill>
                <a:schemeClr val="bg1"/>
              </a:solidFill>
            </a:endParaRPr>
          </a:p>
          <a:p>
            <a:r>
              <a:rPr lang="en-US" sz="2400" dirty="0">
                <a:solidFill>
                  <a:schemeClr val="bg1"/>
                </a:solidFill>
              </a:rPr>
              <a:t>according to NASA.</a:t>
            </a:r>
          </a:p>
        </p:txBody>
      </p:sp>
      <p:sp>
        <p:nvSpPr>
          <p:cNvPr id="5" name="Slide Number Placeholder 4"/>
          <p:cNvSpPr>
            <a:spLocks noGrp="1"/>
          </p:cNvSpPr>
          <p:nvPr>
            <p:ph type="sldNum" sz="quarter" idx="12"/>
          </p:nvPr>
        </p:nvSpPr>
        <p:spPr/>
        <p:txBody>
          <a:bodyPr/>
          <a:lstStyle/>
          <a:p>
            <a:fld id="{3DF53439-851E-44AD-84B1-B6BFC3D0C743}" type="slidenum">
              <a:rPr lang="el-GR" smtClean="0"/>
              <a:t>19</a:t>
            </a:fld>
            <a:endParaRPr lang="el-GR" dirty="0"/>
          </a:p>
        </p:txBody>
      </p:sp>
      <p:sp>
        <p:nvSpPr>
          <p:cNvPr id="2" name="Rectangle 1">
            <a:hlinkClick r:id="rId5"/>
          </p:cNvPr>
          <p:cNvSpPr/>
          <p:nvPr/>
        </p:nvSpPr>
        <p:spPr>
          <a:xfrm>
            <a:off x="3995936" y="5037736"/>
            <a:ext cx="4968552" cy="738664"/>
          </a:xfrm>
          <a:prstGeom prst="rect">
            <a:avLst/>
          </a:prstGeom>
        </p:spPr>
        <p:txBody>
          <a:bodyPr wrap="square">
            <a:spAutoFit/>
          </a:bodyPr>
          <a:lstStyle/>
          <a:p>
            <a:r>
              <a:rPr lang="en-GB" sz="1400" dirty="0"/>
              <a:t>http://earthobservatory.nasa.gov/blogs/earthmatters/2016/09/12/heres-how-the-warmest-august-in-136-years-looks-in-chart-form/</a:t>
            </a:r>
          </a:p>
        </p:txBody>
      </p:sp>
    </p:spTree>
    <p:extLst>
      <p:ext uri="{BB962C8B-B14F-4D97-AF65-F5344CB8AC3E}">
        <p14:creationId xmlns:p14="http://schemas.microsoft.com/office/powerpoint/2010/main" val="1827743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dirty="0"/>
              <a:t>Name</a:t>
            </a:r>
          </a:p>
          <a:p>
            <a:r>
              <a:rPr lang="en-US" dirty="0"/>
              <a:t>Company</a:t>
            </a:r>
          </a:p>
          <a:p>
            <a:r>
              <a:rPr lang="en-US" dirty="0"/>
              <a:t>Background</a:t>
            </a:r>
          </a:p>
          <a:p>
            <a:endParaRPr lang="en-US" dirty="0"/>
          </a:p>
          <a:p>
            <a:endParaRPr lang="en-GB" dirty="0"/>
          </a:p>
        </p:txBody>
      </p:sp>
      <p:grpSp>
        <p:nvGrpSpPr>
          <p:cNvPr id="9" name="Group 8"/>
          <p:cNvGrpSpPr/>
          <p:nvPr/>
        </p:nvGrpSpPr>
        <p:grpSpPr>
          <a:xfrm>
            <a:off x="0" y="0"/>
            <a:ext cx="9144000" cy="836712"/>
            <a:chOff x="0" y="0"/>
            <a:chExt cx="9144000" cy="836712"/>
          </a:xfrm>
        </p:grpSpPr>
        <p:sp>
          <p:nvSpPr>
            <p:cNvPr id="11" name="Rectangle 10"/>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Introductions</a:t>
              </a:r>
            </a:p>
          </p:txBody>
        </p:sp>
        <p:sp>
          <p:nvSpPr>
            <p:cNvPr id="12" name="Rectangle 11"/>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026" name="Picture 2" descr="Image result for introductions ico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851920" y="1988840"/>
            <a:ext cx="4860032" cy="303752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4" name="Slide Number Placeholder 3"/>
          <p:cNvSpPr>
            <a:spLocks noGrp="1"/>
          </p:cNvSpPr>
          <p:nvPr>
            <p:ph type="sldNum" sz="quarter" idx="12"/>
          </p:nvPr>
        </p:nvSpPr>
        <p:spPr/>
        <p:txBody>
          <a:bodyPr/>
          <a:lstStyle/>
          <a:p>
            <a:fld id="{3DF53439-851E-44AD-84B1-B6BFC3D0C743}" type="slidenum">
              <a:rPr lang="el-GR" smtClean="0"/>
              <a:t>2</a:t>
            </a:fld>
            <a:endParaRPr lang="el-GR" dirty="0"/>
          </a:p>
        </p:txBody>
      </p:sp>
    </p:spTree>
    <p:extLst>
      <p:ext uri="{BB962C8B-B14F-4D97-AF65-F5344CB8AC3E}">
        <p14:creationId xmlns:p14="http://schemas.microsoft.com/office/powerpoint/2010/main" val="1193571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6450748"/>
            <a:ext cx="7886700" cy="407252"/>
          </a:xfrm>
        </p:spPr>
        <p:txBody>
          <a:bodyPr>
            <a:normAutofit/>
          </a:bodyPr>
          <a:lstStyle/>
          <a:p>
            <a:r>
              <a:rPr lang="en-US" sz="2000" b="1" dirty="0">
                <a:solidFill>
                  <a:srgbClr val="101F28"/>
                </a:solidFill>
                <a:latin typeface="OpenSans"/>
              </a:rPr>
              <a:t>CO2 emissions (metric tons per capita)</a:t>
            </a:r>
            <a:endParaRPr lang="en-US" sz="2000" dirty="0"/>
          </a:p>
        </p:txBody>
      </p:sp>
      <p:pic>
        <p:nvPicPr>
          <p:cNvPr id="5" name="Content Placeholder 4"/>
          <p:cNvPicPr>
            <a:picLocks noGrp="1" noChangeAspect="1"/>
          </p:cNvPicPr>
          <p:nvPr>
            <p:ph idx="1"/>
          </p:nvPr>
        </p:nvPicPr>
        <p:blipFill rotWithShape="1">
          <a:blip r:embed="rId3" cstate="email">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6920" t="16370" r="35694" b="9008"/>
          <a:stretch/>
        </p:blipFill>
        <p:spPr>
          <a:xfrm>
            <a:off x="179512" y="1628800"/>
            <a:ext cx="4281287" cy="4173354"/>
          </a:xfrm>
          <a:prstGeom prst="rect">
            <a:avLst/>
          </a:prstGeom>
        </p:spPr>
      </p:pic>
      <p:pic>
        <p:nvPicPr>
          <p:cNvPr id="6" name="Picture 5"/>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l="7450" t="18941" r="35609" b="14733"/>
          <a:stretch/>
        </p:blipFill>
        <p:spPr>
          <a:xfrm>
            <a:off x="5021719" y="3645024"/>
            <a:ext cx="3708918" cy="2877732"/>
          </a:xfrm>
          <a:prstGeom prst="rect">
            <a:avLst/>
          </a:prstGeom>
        </p:spPr>
      </p:pic>
      <p:pic>
        <p:nvPicPr>
          <p:cNvPr id="8" name="Picture 7"/>
          <p:cNvPicPr>
            <a:picLocks noChangeAspect="1"/>
          </p:cNvPicPr>
          <p:nvPr/>
        </p:nvPicPr>
        <p:blipFill rotWithShape="1">
          <a:blip r:embed="rId7" cstate="email">
            <a:extLst>
              <a:ext uri="{BEBA8EAE-BF5A-486C-A8C5-ECC9F3942E4B}">
                <a14:imgProps xmlns:a14="http://schemas.microsoft.com/office/drawing/2010/main">
                  <a14:imgLayer r:embed="rId8">
                    <a14:imgEffect>
                      <a14:sharpenSoften amount="25000"/>
                    </a14:imgEffect>
                  </a14:imgLayer>
                </a14:imgProps>
              </a:ext>
              <a:ext uri="{28A0092B-C50C-407E-A947-70E740481C1C}">
                <a14:useLocalDpi xmlns:a14="http://schemas.microsoft.com/office/drawing/2010/main"/>
              </a:ext>
            </a:extLst>
          </a:blip>
          <a:srcRect l="7451" t="19962" r="35897" b="13712"/>
          <a:stretch/>
        </p:blipFill>
        <p:spPr>
          <a:xfrm>
            <a:off x="5021719" y="836712"/>
            <a:ext cx="3708918" cy="2880320"/>
          </a:xfrm>
          <a:prstGeom prst="rect">
            <a:avLst/>
          </a:prstGeom>
        </p:spPr>
      </p:pic>
      <p:grpSp>
        <p:nvGrpSpPr>
          <p:cNvPr id="7" name="Group 6"/>
          <p:cNvGrpSpPr/>
          <p:nvPr/>
        </p:nvGrpSpPr>
        <p:grpSpPr>
          <a:xfrm>
            <a:off x="0" y="0"/>
            <a:ext cx="9144000" cy="836712"/>
            <a:chOff x="0" y="0"/>
            <a:chExt cx="9144000" cy="836712"/>
          </a:xfrm>
        </p:grpSpPr>
        <p:grpSp>
          <p:nvGrpSpPr>
            <p:cNvPr id="10" name="Group 9"/>
            <p:cNvGrpSpPr/>
            <p:nvPr/>
          </p:nvGrpSpPr>
          <p:grpSpPr>
            <a:xfrm>
              <a:off x="0" y="0"/>
              <a:ext cx="9144000" cy="836712"/>
              <a:chOff x="0" y="0"/>
              <a:chExt cx="9144000" cy="836712"/>
            </a:xfrm>
          </p:grpSpPr>
          <p:sp>
            <p:nvSpPr>
              <p:cNvPr id="12" name="Rectangle 11"/>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Evidence</a:t>
                </a:r>
              </a:p>
            </p:txBody>
          </p:sp>
          <p:sp>
            <p:nvSpPr>
              <p:cNvPr id="13" name="Rectangle 12"/>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1" name="Picture 10"/>
            <p:cNvPicPr>
              <a:picLocks noChangeAspect="1"/>
            </p:cNvPicPr>
            <p:nvPr/>
          </p:nvPicPr>
          <p:blipFill rotWithShape="1">
            <a:blip r:embed="rId9"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4" name="Slide Number Placeholder 3"/>
          <p:cNvSpPr>
            <a:spLocks noGrp="1"/>
          </p:cNvSpPr>
          <p:nvPr>
            <p:ph type="sldNum" sz="quarter" idx="12"/>
          </p:nvPr>
        </p:nvSpPr>
        <p:spPr/>
        <p:txBody>
          <a:bodyPr/>
          <a:lstStyle/>
          <a:p>
            <a:fld id="{3DF53439-851E-44AD-84B1-B6BFC3D0C743}" type="slidenum">
              <a:rPr lang="el-GR" smtClean="0"/>
              <a:t>20</a:t>
            </a:fld>
            <a:endParaRPr lang="el-GR" dirty="0"/>
          </a:p>
        </p:txBody>
      </p:sp>
    </p:spTree>
    <p:extLst>
      <p:ext uri="{BB962C8B-B14F-4D97-AF65-F5344CB8AC3E}">
        <p14:creationId xmlns:p14="http://schemas.microsoft.com/office/powerpoint/2010/main" val="910858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614" y="6453336"/>
            <a:ext cx="9109385" cy="397145"/>
          </a:xfrm>
        </p:spPr>
        <p:txBody>
          <a:bodyPr>
            <a:noAutofit/>
          </a:bodyPr>
          <a:lstStyle/>
          <a:p>
            <a:pPr marL="0" indent="0">
              <a:buNone/>
            </a:pPr>
            <a:r>
              <a:rPr lang="en-GB" sz="1400" dirty="0"/>
              <a:t>http://</a:t>
            </a:r>
            <a:r>
              <a:rPr lang="en-GB" sz="1400" dirty="0" err="1"/>
              <a:t>www.worldbank.org</a:t>
            </a:r>
            <a:r>
              <a:rPr lang="en-GB" sz="1400" dirty="0"/>
              <a:t>/</a:t>
            </a:r>
            <a:r>
              <a:rPr lang="en-GB" sz="1400" dirty="0" err="1"/>
              <a:t>en</a:t>
            </a:r>
            <a:r>
              <a:rPr lang="en-GB" sz="1400" dirty="0"/>
              <a:t>/news/infographic/2016/04/07/the-world-bank-group-climate-change-action-plan</a:t>
            </a:r>
          </a:p>
        </p:txBody>
      </p:sp>
      <p:pic>
        <p:nvPicPr>
          <p:cNvPr id="9218"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16106" t="15302" r="41856" b="10090"/>
          <a:stretch/>
        </p:blipFill>
        <p:spPr bwMode="auto">
          <a:xfrm>
            <a:off x="1547664" y="951779"/>
            <a:ext cx="5875454" cy="55080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0" y="0"/>
            <a:ext cx="9144000" cy="836712"/>
            <a:chOff x="0" y="0"/>
            <a:chExt cx="9144000" cy="836712"/>
          </a:xfrm>
        </p:grpSpPr>
        <p:grpSp>
          <p:nvGrpSpPr>
            <p:cNvPr id="6" name="Group 5"/>
            <p:cNvGrpSpPr/>
            <p:nvPr/>
          </p:nvGrpSpPr>
          <p:grpSpPr>
            <a:xfrm>
              <a:off x="0" y="0"/>
              <a:ext cx="9144000" cy="836712"/>
              <a:chOff x="0" y="0"/>
              <a:chExt cx="9144000" cy="836712"/>
            </a:xfrm>
          </p:grpSpPr>
          <p:sp>
            <p:nvSpPr>
              <p:cNvPr id="8" name="Rectangle 7"/>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Climate Change Impacts </a:t>
                </a:r>
              </a:p>
            </p:txBody>
          </p:sp>
          <p:sp>
            <p:nvSpPr>
              <p:cNvPr id="9" name="Rectangle 8"/>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4" name="Slide Number Placeholder 3"/>
          <p:cNvSpPr>
            <a:spLocks noGrp="1"/>
          </p:cNvSpPr>
          <p:nvPr>
            <p:ph type="sldNum" sz="quarter" idx="12"/>
          </p:nvPr>
        </p:nvSpPr>
        <p:spPr/>
        <p:txBody>
          <a:bodyPr/>
          <a:lstStyle/>
          <a:p>
            <a:fld id="{3DF53439-851E-44AD-84B1-B6BFC3D0C743}" type="slidenum">
              <a:rPr lang="el-GR" smtClean="0"/>
              <a:t>21</a:t>
            </a:fld>
            <a:endParaRPr lang="el-GR" dirty="0"/>
          </a:p>
        </p:txBody>
      </p:sp>
    </p:spTree>
    <p:extLst>
      <p:ext uri="{BB962C8B-B14F-4D97-AF65-F5344CB8AC3E}">
        <p14:creationId xmlns:p14="http://schemas.microsoft.com/office/powerpoint/2010/main" val="33170107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132" y="900063"/>
            <a:ext cx="5910792" cy="5941063"/>
            <a:chOff x="-8708" y="1272172"/>
            <a:chExt cx="8393120" cy="8397252"/>
          </a:xfrm>
        </p:grpSpPr>
        <p:pic>
          <p:nvPicPr>
            <p:cNvPr id="5" name="Picture 4" descr="Pakistan_Indus_flooding_July_2010_-_MODI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48" y="1272172"/>
              <a:ext cx="4055978" cy="5633302"/>
            </a:xfrm>
            <a:prstGeom prst="rect">
              <a:avLst/>
            </a:prstGeom>
            <a:effectLst>
              <a:softEdge rad="127000"/>
            </a:effectLst>
          </p:spPr>
        </p:pic>
        <p:pic>
          <p:nvPicPr>
            <p:cNvPr id="7" name="Picture 6" descr="cotton-price.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08" y="6655807"/>
              <a:ext cx="8393120" cy="3013617"/>
            </a:xfrm>
            <a:prstGeom prst="rect">
              <a:avLst/>
            </a:prstGeom>
          </p:spPr>
        </p:pic>
      </p:grpSp>
      <p:pic>
        <p:nvPicPr>
          <p:cNvPr id="2" name="Picture 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18282" y="3229965"/>
            <a:ext cx="2894781" cy="1744904"/>
          </a:xfrm>
          <a:prstGeom prst="rect">
            <a:avLst/>
          </a:prstGeom>
        </p:spPr>
      </p:pic>
      <p:sp>
        <p:nvSpPr>
          <p:cNvPr id="3" name="Rectangle 2"/>
          <p:cNvSpPr/>
          <p:nvPr/>
        </p:nvSpPr>
        <p:spPr>
          <a:xfrm>
            <a:off x="6111430" y="5013176"/>
            <a:ext cx="2877322" cy="1788699"/>
          </a:xfrm>
          <a:prstGeom prst="rect">
            <a:avLst/>
          </a:prstGeom>
        </p:spPr>
        <p:txBody>
          <a:bodyPr wrap="square" lIns="64520" tIns="32260" rIns="64520" bIns="32260">
            <a:spAutoFit/>
          </a:bodyPr>
          <a:lstStyle/>
          <a:p>
            <a:pPr algn="just"/>
            <a:r>
              <a:rPr lang="en-GB" sz="1600" dirty="0">
                <a:latin typeface="Calibri" panose="020F0502020204030204" pitchFamily="34" charset="0"/>
              </a:rPr>
              <a:t>Lloyd's says damage and weather-related losses around the world have increased from an annual average of $50bn in the 1980s to close to $200bn over the last 10 years. (May 8, 2014. The Guardian)</a:t>
            </a:r>
          </a:p>
        </p:txBody>
      </p:sp>
      <p:grpSp>
        <p:nvGrpSpPr>
          <p:cNvPr id="10" name="Group 9"/>
          <p:cNvGrpSpPr/>
          <p:nvPr/>
        </p:nvGrpSpPr>
        <p:grpSpPr>
          <a:xfrm>
            <a:off x="3142118" y="975891"/>
            <a:ext cx="5781511" cy="2067176"/>
            <a:chOff x="4218271" y="1424616"/>
            <a:chExt cx="8209545" cy="2921799"/>
          </a:xfrm>
        </p:grpSpPr>
        <p:sp>
          <p:nvSpPr>
            <p:cNvPr id="8" name="Rectangle 7"/>
            <p:cNvSpPr/>
            <p:nvPr/>
          </p:nvSpPr>
          <p:spPr>
            <a:xfrm>
              <a:off x="4218271" y="2715093"/>
              <a:ext cx="4024628" cy="435020"/>
            </a:xfrm>
            <a:prstGeom prst="rect">
              <a:avLst/>
            </a:prstGeom>
          </p:spPr>
          <p:txBody>
            <a:bodyPr wrap="square">
              <a:spAutoFit/>
            </a:bodyPr>
            <a:lstStyle/>
            <a:p>
              <a:pPr algn="just"/>
              <a:endParaRPr lang="en-GB" sz="1400" dirty="0">
                <a:latin typeface="Calibri" panose="020F0502020204030204" pitchFamily="34" charset="0"/>
              </a:endParaRPr>
            </a:p>
          </p:txBody>
        </p:sp>
        <p:pic>
          <p:nvPicPr>
            <p:cNvPr id="9" name="Picture 8"/>
            <p:cNvPicPr>
              <a:picLocks noChangeAspect="1"/>
            </p:cNvPicPr>
            <p:nvPr/>
          </p:nvPicPr>
          <p:blipFill>
            <a:blip r:embed="rId6"/>
            <a:stretch>
              <a:fillRect/>
            </a:stretch>
          </p:blipFill>
          <p:spPr>
            <a:xfrm>
              <a:off x="8527063" y="1424616"/>
              <a:ext cx="3900753" cy="2921799"/>
            </a:xfrm>
            <a:prstGeom prst="rect">
              <a:avLst/>
            </a:prstGeom>
          </p:spPr>
        </p:pic>
      </p:grpSp>
      <p:grpSp>
        <p:nvGrpSpPr>
          <p:cNvPr id="13" name="Group 12"/>
          <p:cNvGrpSpPr/>
          <p:nvPr/>
        </p:nvGrpSpPr>
        <p:grpSpPr>
          <a:xfrm>
            <a:off x="-6132" y="0"/>
            <a:ext cx="9144000" cy="836712"/>
            <a:chOff x="0" y="0"/>
            <a:chExt cx="9144000" cy="836712"/>
          </a:xfrm>
        </p:grpSpPr>
        <p:grpSp>
          <p:nvGrpSpPr>
            <p:cNvPr id="14" name="Group 13"/>
            <p:cNvGrpSpPr/>
            <p:nvPr/>
          </p:nvGrpSpPr>
          <p:grpSpPr>
            <a:xfrm>
              <a:off x="0" y="0"/>
              <a:ext cx="9144000" cy="836712"/>
              <a:chOff x="0" y="0"/>
              <a:chExt cx="9144000" cy="836712"/>
            </a:xfrm>
          </p:grpSpPr>
          <p:sp>
            <p:nvSpPr>
              <p:cNvPr id="17" name="Rectangle 16"/>
              <p:cNvSpPr/>
              <p:nvPr/>
            </p:nvSpPr>
            <p:spPr>
              <a:xfrm>
                <a:off x="0" y="0"/>
                <a:ext cx="9144000" cy="836712"/>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latin typeface="Calibri" panose="020F0502020204030204" pitchFamily="34" charset="0"/>
                    <a:cs typeface="Calibri" panose="020F0502020204030204" pitchFamily="34" charset="0"/>
                  </a:rPr>
                  <a:t>Climate Change Impacts </a:t>
                </a:r>
              </a:p>
            </p:txBody>
          </p:sp>
          <p:sp>
            <p:nvSpPr>
              <p:cNvPr id="18" name="Rectangle 17"/>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5" name="Picture 14"/>
            <p:cNvPicPr>
              <a:picLocks noChangeAspect="1"/>
            </p:cNvPicPr>
            <p:nvPr/>
          </p:nvPicPr>
          <p:blipFill rotWithShape="1">
            <a:blip r:embed="rId7"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4" name="Rectangle 3"/>
          <p:cNvSpPr/>
          <p:nvPr/>
        </p:nvSpPr>
        <p:spPr>
          <a:xfrm>
            <a:off x="2726314" y="975891"/>
            <a:ext cx="3306560" cy="3293209"/>
          </a:xfrm>
          <a:prstGeom prst="rect">
            <a:avLst/>
          </a:prstGeom>
        </p:spPr>
        <p:txBody>
          <a:bodyPr wrap="square">
            <a:spAutoFit/>
          </a:bodyPr>
          <a:lstStyle/>
          <a:p>
            <a:pPr algn="just"/>
            <a:r>
              <a:rPr lang="en-GB" sz="1600" dirty="0">
                <a:latin typeface="Calibri" panose="020F0502020204030204" pitchFamily="34" charset="0"/>
              </a:rPr>
              <a:t>Vast portions of Europe on the Mediterranean coastline, especially Italy, Greece, and France, may become completely inhospitable to grape production by 2050.</a:t>
            </a:r>
          </a:p>
          <a:p>
            <a:pPr algn="just"/>
            <a:r>
              <a:rPr lang="en-GB" sz="1600" dirty="0">
                <a:latin typeface="Calibri" panose="020F0502020204030204" pitchFamily="34" charset="0"/>
              </a:rPr>
              <a:t>Colder-than normal temperatures lead to incomplete ripening with high acid, low sugar, and unripe flavours (whereas) warmer-than-normal temperatures create overripe fruit with low acid, high sugar, high alcohol and cooked flavours. (</a:t>
            </a:r>
            <a:r>
              <a:rPr lang="en-GB" sz="1600" dirty="0" err="1">
                <a:latin typeface="Calibri" panose="020F0502020204030204" pitchFamily="34" charset="0"/>
              </a:rPr>
              <a:t>Mozel</a:t>
            </a:r>
            <a:r>
              <a:rPr lang="en-GB" sz="1600" dirty="0">
                <a:latin typeface="Calibri" panose="020F0502020204030204" pitchFamily="34" charset="0"/>
              </a:rPr>
              <a:t> et al 2014, Wine Economics and Policy)</a:t>
            </a:r>
          </a:p>
        </p:txBody>
      </p:sp>
    </p:spTree>
    <p:extLst>
      <p:ext uri="{BB962C8B-B14F-4D97-AF65-F5344CB8AC3E}">
        <p14:creationId xmlns:p14="http://schemas.microsoft.com/office/powerpoint/2010/main" val="1690259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836712"/>
            <a:chOff x="0" y="0"/>
            <a:chExt cx="9144000" cy="836712"/>
          </a:xfrm>
        </p:grpSpPr>
        <p:grpSp>
          <p:nvGrpSpPr>
            <p:cNvPr id="6" name="Group 5"/>
            <p:cNvGrpSpPr/>
            <p:nvPr/>
          </p:nvGrpSpPr>
          <p:grpSpPr>
            <a:xfrm>
              <a:off x="0" y="0"/>
              <a:ext cx="9144000" cy="836712"/>
              <a:chOff x="0" y="0"/>
              <a:chExt cx="9144000" cy="836712"/>
            </a:xfrm>
          </p:grpSpPr>
          <p:sp>
            <p:nvSpPr>
              <p:cNvPr id="8" name="Rectangle 7"/>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Lebanese Emissions with the World</a:t>
                </a:r>
              </a:p>
            </p:txBody>
          </p:sp>
          <p:sp>
            <p:nvSpPr>
              <p:cNvPr id="9" name="Rectangle 8"/>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10" name="Slide Number Placeholder 9"/>
          <p:cNvSpPr>
            <a:spLocks noGrp="1"/>
          </p:cNvSpPr>
          <p:nvPr>
            <p:ph type="sldNum" sz="quarter" idx="12"/>
          </p:nvPr>
        </p:nvSpPr>
        <p:spPr/>
        <p:txBody>
          <a:bodyPr/>
          <a:lstStyle/>
          <a:p>
            <a:fld id="{3DF53439-851E-44AD-84B1-B6BFC3D0C743}" type="slidenum">
              <a:rPr lang="el-GR" smtClean="0"/>
              <a:t>23</a:t>
            </a:fld>
            <a:endParaRPr lang="el-GR" dirty="0"/>
          </a:p>
        </p:txBody>
      </p:sp>
      <p:sp>
        <p:nvSpPr>
          <p:cNvPr id="11" name="Title 1"/>
          <p:cNvSpPr>
            <a:spLocks noGrp="1"/>
          </p:cNvSpPr>
          <p:nvPr/>
        </p:nvSpPr>
        <p:spPr>
          <a:xfrm>
            <a:off x="342900" y="70472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defRPr/>
            </a:pPr>
            <a:r>
              <a:rPr lang="en-US" sz="2400" cap="small" dirty="0"/>
              <a:t>Emissions of Lebanon in comparison with the region and the world- year 2000</a:t>
            </a:r>
          </a:p>
        </p:txBody>
      </p:sp>
      <p:graphicFrame>
        <p:nvGraphicFramePr>
          <p:cNvPr id="12" name="Chart 11"/>
          <p:cNvGraphicFramePr>
            <a:graphicFrameLocks noGrp="1"/>
          </p:cNvGraphicFramePr>
          <p:nvPr>
            <p:extLst>
              <p:ext uri="{D42A27DB-BD31-4B8C-83A1-F6EECF244321}">
                <p14:modId xmlns:p14="http://schemas.microsoft.com/office/powerpoint/2010/main" val="3841435305"/>
              </p:ext>
            </p:extLst>
          </p:nvPr>
        </p:nvGraphicFramePr>
        <p:xfrm>
          <a:off x="457200" y="1881336"/>
          <a:ext cx="8001000" cy="4572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8522291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836712"/>
            <a:chOff x="0" y="0"/>
            <a:chExt cx="9144000" cy="836712"/>
          </a:xfrm>
        </p:grpSpPr>
        <p:grpSp>
          <p:nvGrpSpPr>
            <p:cNvPr id="6" name="Group 5"/>
            <p:cNvGrpSpPr/>
            <p:nvPr/>
          </p:nvGrpSpPr>
          <p:grpSpPr>
            <a:xfrm>
              <a:off x="0" y="0"/>
              <a:ext cx="9144000" cy="836712"/>
              <a:chOff x="0" y="0"/>
              <a:chExt cx="9144000" cy="836712"/>
            </a:xfrm>
          </p:grpSpPr>
          <p:sp>
            <p:nvSpPr>
              <p:cNvPr id="8" name="Rectangle 7"/>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Lebanese Indicators </a:t>
                </a:r>
                <a:r>
                  <a:rPr lang="en-US" sz="2800" b="1" i="1" dirty="0"/>
                  <a:t>Vs</a:t>
                </a:r>
                <a:r>
                  <a:rPr lang="en-US" sz="2800" b="1" dirty="0"/>
                  <a:t> the World </a:t>
                </a:r>
              </a:p>
            </p:txBody>
          </p:sp>
          <p:sp>
            <p:nvSpPr>
              <p:cNvPr id="9" name="Rectangle 8"/>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10" name="Slide Number Placeholder 9"/>
          <p:cNvSpPr>
            <a:spLocks noGrp="1"/>
          </p:cNvSpPr>
          <p:nvPr>
            <p:ph type="sldNum" sz="quarter" idx="12"/>
          </p:nvPr>
        </p:nvSpPr>
        <p:spPr/>
        <p:txBody>
          <a:bodyPr/>
          <a:lstStyle/>
          <a:p>
            <a:fld id="{3DF53439-851E-44AD-84B1-B6BFC3D0C743}" type="slidenum">
              <a:rPr lang="el-GR" smtClean="0"/>
              <a:t>24</a:t>
            </a:fld>
            <a:endParaRPr lang="el-GR" dirty="0"/>
          </a:p>
        </p:txBody>
      </p:sp>
      <p:graphicFrame>
        <p:nvGraphicFramePr>
          <p:cNvPr id="11" name="Chart 10"/>
          <p:cNvGraphicFramePr>
            <a:graphicFrameLocks noGrp="1"/>
          </p:cNvGraphicFramePr>
          <p:nvPr>
            <p:extLst>
              <p:ext uri="{D42A27DB-BD31-4B8C-83A1-F6EECF244321}">
                <p14:modId xmlns:p14="http://schemas.microsoft.com/office/powerpoint/2010/main" val="308671754"/>
              </p:ext>
            </p:extLst>
          </p:nvPr>
        </p:nvGraphicFramePr>
        <p:xfrm>
          <a:off x="989076" y="1790700"/>
          <a:ext cx="7010400" cy="4419600"/>
        </p:xfrm>
        <a:graphic>
          <a:graphicData uri="http://schemas.openxmlformats.org/drawingml/2006/chart">
            <c:chart xmlns:c="http://schemas.openxmlformats.org/drawingml/2006/chart" xmlns:r="http://schemas.openxmlformats.org/officeDocument/2006/relationships" r:id="rId4"/>
          </a:graphicData>
        </a:graphic>
      </p:graphicFrame>
      <p:sp>
        <p:nvSpPr>
          <p:cNvPr id="12" name="Title 1"/>
          <p:cNvSpPr>
            <a:spLocks noGrp="1"/>
          </p:cNvSpPr>
          <p:nvPr/>
        </p:nvSpPr>
        <p:spPr>
          <a:xfrm>
            <a:off x="303276" y="924663"/>
            <a:ext cx="8537448" cy="838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ctr">
              <a:defRPr/>
            </a:pPr>
            <a:r>
              <a:rPr lang="en-US" sz="2400" cap="small" dirty="0"/>
              <a:t>Emission indicators of Lebanon in comparison with the region and the world- year 2000</a:t>
            </a:r>
          </a:p>
        </p:txBody>
      </p:sp>
    </p:spTree>
    <p:extLst>
      <p:ext uri="{BB962C8B-B14F-4D97-AF65-F5344CB8AC3E}">
        <p14:creationId xmlns:p14="http://schemas.microsoft.com/office/powerpoint/2010/main" val="3930459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614" y="6453336"/>
            <a:ext cx="9109385" cy="397145"/>
          </a:xfrm>
        </p:spPr>
        <p:txBody>
          <a:bodyPr>
            <a:noAutofit/>
          </a:bodyPr>
          <a:lstStyle/>
          <a:p>
            <a:pPr marL="0" indent="0">
              <a:buNone/>
            </a:pPr>
            <a:r>
              <a:rPr lang="en-GB" sz="1400" dirty="0"/>
              <a:t>Lebanese inventory, 2015. http://climatechange.moe.gov.lb/publications</a:t>
            </a:r>
          </a:p>
        </p:txBody>
      </p:sp>
      <p:grpSp>
        <p:nvGrpSpPr>
          <p:cNvPr id="5" name="Group 4"/>
          <p:cNvGrpSpPr/>
          <p:nvPr/>
        </p:nvGrpSpPr>
        <p:grpSpPr>
          <a:xfrm>
            <a:off x="0" y="0"/>
            <a:ext cx="9144000" cy="836712"/>
            <a:chOff x="0" y="0"/>
            <a:chExt cx="9144000" cy="836712"/>
          </a:xfrm>
        </p:grpSpPr>
        <p:grpSp>
          <p:nvGrpSpPr>
            <p:cNvPr id="6" name="Group 5"/>
            <p:cNvGrpSpPr/>
            <p:nvPr/>
          </p:nvGrpSpPr>
          <p:grpSpPr>
            <a:xfrm>
              <a:off x="0" y="0"/>
              <a:ext cx="9144000" cy="836712"/>
              <a:chOff x="0" y="0"/>
              <a:chExt cx="9144000" cy="836712"/>
            </a:xfrm>
          </p:grpSpPr>
          <p:sp>
            <p:nvSpPr>
              <p:cNvPr id="8" name="Rectangle 7"/>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Lebanese GHG Emissions</a:t>
                </a:r>
              </a:p>
            </p:txBody>
          </p:sp>
          <p:sp>
            <p:nvSpPr>
              <p:cNvPr id="9" name="Rectangle 8"/>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7" name="Picture 6"/>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pic>
        <p:nvPicPr>
          <p:cNvPr id="2" name="Picture 1"/>
          <p:cNvPicPr>
            <a:picLocks noChangeAspect="1"/>
          </p:cNvPicPr>
          <p:nvPr/>
        </p:nvPicPr>
        <p:blipFill>
          <a:blip r:embed="rId4"/>
          <a:stretch>
            <a:fillRect/>
          </a:stretch>
        </p:blipFill>
        <p:spPr>
          <a:xfrm>
            <a:off x="1510464" y="1026565"/>
            <a:ext cx="5877053" cy="5236918"/>
          </a:xfrm>
          <a:prstGeom prst="rect">
            <a:avLst/>
          </a:prstGeom>
        </p:spPr>
      </p:pic>
      <p:sp>
        <p:nvSpPr>
          <p:cNvPr id="10" name="Slide Number Placeholder 9"/>
          <p:cNvSpPr>
            <a:spLocks noGrp="1"/>
          </p:cNvSpPr>
          <p:nvPr>
            <p:ph type="sldNum" sz="quarter" idx="12"/>
          </p:nvPr>
        </p:nvSpPr>
        <p:spPr/>
        <p:txBody>
          <a:bodyPr/>
          <a:lstStyle/>
          <a:p>
            <a:fld id="{3DF53439-851E-44AD-84B1-B6BFC3D0C743}" type="slidenum">
              <a:rPr lang="el-GR" smtClean="0"/>
              <a:t>25</a:t>
            </a:fld>
            <a:endParaRPr lang="el-GR" dirty="0"/>
          </a:p>
        </p:txBody>
      </p:sp>
    </p:spTree>
    <p:extLst>
      <p:ext uri="{BB962C8B-B14F-4D97-AF65-F5344CB8AC3E}">
        <p14:creationId xmlns:p14="http://schemas.microsoft.com/office/powerpoint/2010/main" val="30810452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5244345"/>
            <a:ext cx="763284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Action Button: Movie 1">
            <a:hlinkClick r:id="" action="ppaction://noaction" highlightClick="1"/>
          </p:cNvPr>
          <p:cNvSpPr/>
          <p:nvPr/>
        </p:nvSpPr>
        <p:spPr bwMode="auto">
          <a:xfrm>
            <a:off x="5868144" y="4506416"/>
            <a:ext cx="866327" cy="616714"/>
          </a:xfrm>
          <a:prstGeom prst="actionButtonMovie">
            <a:avLst/>
          </a:prstGeom>
          <a:solidFill>
            <a:srgbClr val="00B050"/>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3600" b="0" i="0" u="none" strike="noStrike" cap="none" normalizeH="0" baseline="0">
              <a:ln>
                <a:noFill/>
              </a:ln>
              <a:solidFill>
                <a:schemeClr val="tx1"/>
              </a:solidFill>
              <a:effectLst/>
              <a:latin typeface="Helvetica Light" charset="0"/>
              <a:ea typeface="ヒラギノ角ゴ ProN W3" charset="0"/>
              <a:cs typeface="ヒラギノ角ゴ ProN W3" charset="0"/>
              <a:sym typeface="Helvetica Light" charset="0"/>
            </a:endParaRPr>
          </a:p>
        </p:txBody>
      </p:sp>
      <p:sp>
        <p:nvSpPr>
          <p:cNvPr id="3" name="Rectangle 2"/>
          <p:cNvSpPr/>
          <p:nvPr/>
        </p:nvSpPr>
        <p:spPr>
          <a:xfrm>
            <a:off x="683568" y="5365561"/>
            <a:ext cx="5886400" cy="369332"/>
          </a:xfrm>
          <a:prstGeom prst="rect">
            <a:avLst/>
          </a:prstGeom>
        </p:spPr>
        <p:txBody>
          <a:bodyPr wrap="square">
            <a:spAutoFit/>
          </a:bodyPr>
          <a:lstStyle/>
          <a:p>
            <a:r>
              <a:rPr lang="en-GB" dirty="0"/>
              <a:t>https://www.youtube.com/watch?v=d92ZiVFxHlA</a:t>
            </a:r>
          </a:p>
        </p:txBody>
      </p:sp>
    </p:spTree>
    <p:extLst>
      <p:ext uri="{BB962C8B-B14F-4D97-AF65-F5344CB8AC3E}">
        <p14:creationId xmlns:p14="http://schemas.microsoft.com/office/powerpoint/2010/main" val="68799563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836712"/>
            <a:chOff x="0" y="0"/>
            <a:chExt cx="9144000" cy="836712"/>
          </a:xfrm>
        </p:grpSpPr>
        <p:grpSp>
          <p:nvGrpSpPr>
            <p:cNvPr id="5" name="Group 4"/>
            <p:cNvGrpSpPr/>
            <p:nvPr/>
          </p:nvGrpSpPr>
          <p:grpSpPr>
            <a:xfrm>
              <a:off x="0" y="0"/>
              <a:ext cx="9144000" cy="836712"/>
              <a:chOff x="0" y="0"/>
              <a:chExt cx="9144000" cy="836712"/>
            </a:xfrm>
          </p:grpSpPr>
          <p:sp>
            <p:nvSpPr>
              <p:cNvPr id="7" name="Rectangle 6"/>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latin typeface="Calibri" panose="020F0502020204030204" pitchFamily="34" charset="0"/>
                    <a:cs typeface="Calibri" panose="020F0502020204030204" pitchFamily="34" charset="0"/>
                  </a:rPr>
                  <a:t>Climate Change Impacts on Lebanon</a:t>
                </a:r>
              </a:p>
            </p:txBody>
          </p:sp>
          <p:sp>
            <p:nvSpPr>
              <p:cNvPr id="8" name="Rectangle 7"/>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27785" y="3789040"/>
            <a:ext cx="4804567" cy="3030484"/>
          </a:xfrm>
          <a:prstGeom prst="rect">
            <a:avLst/>
          </a:prstGeom>
        </p:spPr>
      </p:pic>
      <p:pic>
        <p:nvPicPr>
          <p:cNvPr id="9" name="Picture 8" descr="300x199_11191745_beirut.jpg"/>
          <p:cNvPicPr>
            <a:picLocks noChangeAspect="1"/>
          </p:cNvPicPr>
          <p:nvPr/>
        </p:nvPicPr>
        <p:blipFill>
          <a:blip r:embed="rId5" cstate="print"/>
          <a:stretch>
            <a:fillRect/>
          </a:stretch>
        </p:blipFill>
        <p:spPr>
          <a:xfrm>
            <a:off x="2627785" y="836712"/>
            <a:ext cx="4804568" cy="2952328"/>
          </a:xfrm>
          <a:prstGeom prst="rect">
            <a:avLst/>
          </a:prstGeom>
        </p:spPr>
      </p:pic>
      <p:sp>
        <p:nvSpPr>
          <p:cNvPr id="10" name="Slide Number Placeholder 9"/>
          <p:cNvSpPr>
            <a:spLocks noGrp="1"/>
          </p:cNvSpPr>
          <p:nvPr>
            <p:ph type="sldNum" sz="quarter" idx="12"/>
          </p:nvPr>
        </p:nvSpPr>
        <p:spPr/>
        <p:txBody>
          <a:bodyPr/>
          <a:lstStyle/>
          <a:p>
            <a:fld id="{3DF53439-851E-44AD-84B1-B6BFC3D0C743}" type="slidenum">
              <a:rPr lang="el-GR" smtClean="0"/>
              <a:t>27</a:t>
            </a:fld>
            <a:endParaRPr lang="el-GR" dirty="0"/>
          </a:p>
        </p:txBody>
      </p:sp>
    </p:spTree>
    <p:extLst>
      <p:ext uri="{BB962C8B-B14F-4D97-AF65-F5344CB8AC3E}">
        <p14:creationId xmlns:p14="http://schemas.microsoft.com/office/powerpoint/2010/main" val="2745244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132" y="0"/>
            <a:ext cx="9144000" cy="836712"/>
            <a:chOff x="0" y="0"/>
            <a:chExt cx="9144000" cy="836712"/>
          </a:xfrm>
        </p:grpSpPr>
        <p:grpSp>
          <p:nvGrpSpPr>
            <p:cNvPr id="14" name="Group 13"/>
            <p:cNvGrpSpPr/>
            <p:nvPr/>
          </p:nvGrpSpPr>
          <p:grpSpPr>
            <a:xfrm>
              <a:off x="0" y="0"/>
              <a:ext cx="9144000" cy="836712"/>
              <a:chOff x="0" y="0"/>
              <a:chExt cx="9144000" cy="836712"/>
            </a:xfrm>
          </p:grpSpPr>
          <p:sp>
            <p:nvSpPr>
              <p:cNvPr id="17" name="Rectangle 16"/>
              <p:cNvSpPr/>
              <p:nvPr/>
            </p:nvSpPr>
            <p:spPr>
              <a:xfrm>
                <a:off x="0" y="0"/>
                <a:ext cx="9144000" cy="836712"/>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latin typeface="Calibri" panose="020F0502020204030204" pitchFamily="34" charset="0"/>
                    <a:cs typeface="Calibri" panose="020F0502020204030204" pitchFamily="34" charset="0"/>
                  </a:rPr>
                  <a:t>Climate Change Impacts on Lebanon</a:t>
                </a:r>
              </a:p>
            </p:txBody>
          </p:sp>
          <p:sp>
            <p:nvSpPr>
              <p:cNvPr id="18" name="Rectangle 17"/>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16" name="Title 1"/>
          <p:cNvSpPr>
            <a:spLocks noGrp="1"/>
          </p:cNvSpPr>
          <p:nvPr/>
        </p:nvSpPr>
        <p:spPr>
          <a:xfrm>
            <a:off x="-6131" y="930424"/>
            <a:ext cx="8884920" cy="9144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sz="2400" cap="small" dirty="0">
                <a:ln w="12700">
                  <a:solidFill>
                    <a:srgbClr val="002060"/>
                  </a:solidFill>
                  <a:prstDash val="solid"/>
                </a:ln>
                <a:latin typeface="Calibri (Headings)"/>
              </a:rPr>
              <a:t>Main </a:t>
            </a:r>
            <a:r>
              <a:rPr lang="en-US" sz="2400" cap="small" dirty="0">
                <a:ln w="12700">
                  <a:solidFill>
                    <a:srgbClr val="002060"/>
                  </a:solidFill>
                  <a:prstDash val="solid"/>
                </a:ln>
                <a:latin typeface="Calibri (Headings)"/>
              </a:rPr>
              <a:t>Climate Projections </a:t>
            </a:r>
            <a:r>
              <a:rPr sz="2400" cap="small" dirty="0">
                <a:ln w="12700">
                  <a:solidFill>
                    <a:srgbClr val="002060"/>
                  </a:solidFill>
                  <a:prstDash val="solid"/>
                </a:ln>
                <a:latin typeface="Calibri (Headings)"/>
              </a:rPr>
              <a:t>by 2090</a:t>
            </a:r>
            <a:endParaRPr lang="en-GB" sz="2400" cap="small" dirty="0">
              <a:ln w="12700">
                <a:solidFill>
                  <a:srgbClr val="002060"/>
                </a:solidFill>
                <a:prstDash val="solid"/>
              </a:ln>
              <a:latin typeface="Calibri (Headings)"/>
            </a:endParaRPr>
          </a:p>
        </p:txBody>
      </p:sp>
      <p:sp>
        <p:nvSpPr>
          <p:cNvPr id="19" name="Oval 18"/>
          <p:cNvSpPr/>
          <p:nvPr/>
        </p:nvSpPr>
        <p:spPr>
          <a:xfrm>
            <a:off x="419100" y="1813520"/>
            <a:ext cx="1219200" cy="1066800"/>
          </a:xfrm>
          <a:prstGeom prst="ellipse">
            <a:avLst/>
          </a:prstGeom>
          <a:solidFill>
            <a:srgbClr val="FFCC00"/>
          </a:solidFill>
          <a:ln>
            <a:solidFill>
              <a:srgbClr val="FFCC00"/>
            </a:solidFill>
          </a:ln>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dirty="0"/>
              <a:t>3.5</a:t>
            </a:r>
            <a:r>
              <a:rPr lang="en-GB" baseline="30000" dirty="0"/>
              <a:t>o</a:t>
            </a:r>
            <a:r>
              <a:rPr lang="en-GB" dirty="0"/>
              <a:t>C 5</a:t>
            </a:r>
            <a:r>
              <a:rPr lang="en-GB" baseline="30000" dirty="0"/>
              <a:t>o</a:t>
            </a:r>
            <a:r>
              <a:rPr lang="en-GB" dirty="0"/>
              <a:t>C</a:t>
            </a:r>
            <a:endParaRPr lang="en-US" dirty="0"/>
          </a:p>
        </p:txBody>
      </p:sp>
      <p:sp>
        <p:nvSpPr>
          <p:cNvPr id="20" name="TextBox 6"/>
          <p:cNvSpPr txBox="1"/>
          <p:nvPr/>
        </p:nvSpPr>
        <p:spPr>
          <a:xfrm>
            <a:off x="1714500" y="2042120"/>
            <a:ext cx="48768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Temperature increase</a:t>
            </a:r>
            <a:endParaRPr lang="en-US" dirty="0"/>
          </a:p>
        </p:txBody>
      </p:sp>
      <p:sp>
        <p:nvSpPr>
          <p:cNvPr id="21" name="Oval 20"/>
          <p:cNvSpPr/>
          <p:nvPr/>
        </p:nvSpPr>
        <p:spPr>
          <a:xfrm>
            <a:off x="4533900" y="2270720"/>
            <a:ext cx="1219200" cy="1066800"/>
          </a:xfrm>
          <a:prstGeom prst="ellipse">
            <a:avLst/>
          </a:prstGeom>
          <a:solidFill>
            <a:srgbClr val="FFCC00"/>
          </a:solidFill>
          <a:ln>
            <a:solidFill>
              <a:srgbClr val="FFCC00"/>
            </a:solidFill>
          </a:ln>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dirty="0"/>
              <a:t>25%</a:t>
            </a:r>
          </a:p>
          <a:p>
            <a:pPr algn="ctr"/>
            <a:r>
              <a:rPr lang="en-GB" dirty="0"/>
              <a:t>45%</a:t>
            </a:r>
            <a:endParaRPr lang="en-US" dirty="0"/>
          </a:p>
        </p:txBody>
      </p:sp>
      <p:sp>
        <p:nvSpPr>
          <p:cNvPr id="22" name="TextBox 8"/>
          <p:cNvSpPr txBox="1"/>
          <p:nvPr/>
        </p:nvSpPr>
        <p:spPr>
          <a:xfrm>
            <a:off x="5829300" y="2499320"/>
            <a:ext cx="32766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Rainfall decrease</a:t>
            </a:r>
            <a:endParaRPr lang="en-US" dirty="0"/>
          </a:p>
        </p:txBody>
      </p:sp>
      <p:sp>
        <p:nvSpPr>
          <p:cNvPr id="23" name="Oval 22"/>
          <p:cNvSpPr/>
          <p:nvPr/>
        </p:nvSpPr>
        <p:spPr>
          <a:xfrm>
            <a:off x="1714500" y="3337520"/>
            <a:ext cx="1219200" cy="1066800"/>
          </a:xfrm>
          <a:prstGeom prst="ellipse">
            <a:avLst/>
          </a:prstGeom>
          <a:solidFill>
            <a:srgbClr val="FFCC00"/>
          </a:solidFill>
          <a:ln>
            <a:solidFill>
              <a:srgbClr val="FFCC00"/>
            </a:solidFill>
          </a:ln>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dirty="0"/>
              <a:t>50</a:t>
            </a:r>
            <a:endParaRPr lang="en-US" dirty="0"/>
          </a:p>
        </p:txBody>
      </p:sp>
      <p:sp>
        <p:nvSpPr>
          <p:cNvPr id="24" name="TextBox 16"/>
          <p:cNvSpPr txBox="1"/>
          <p:nvPr/>
        </p:nvSpPr>
        <p:spPr>
          <a:xfrm>
            <a:off x="3009900" y="3566120"/>
            <a:ext cx="5486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Additional hot summer days (Tmax &gt; 35</a:t>
            </a:r>
            <a:r>
              <a:rPr lang="en-GB" baseline="30000" dirty="0"/>
              <a:t>o</a:t>
            </a:r>
            <a:r>
              <a:rPr lang="en-GB" dirty="0"/>
              <a:t>C)</a:t>
            </a:r>
            <a:endParaRPr lang="en-US" dirty="0"/>
          </a:p>
        </p:txBody>
      </p:sp>
      <p:sp>
        <p:nvSpPr>
          <p:cNvPr id="25" name="Oval 24"/>
          <p:cNvSpPr/>
          <p:nvPr/>
        </p:nvSpPr>
        <p:spPr>
          <a:xfrm>
            <a:off x="38100" y="4404320"/>
            <a:ext cx="1219200" cy="1066800"/>
          </a:xfrm>
          <a:prstGeom prst="ellipse">
            <a:avLst/>
          </a:prstGeom>
          <a:solidFill>
            <a:srgbClr val="FFCC00"/>
          </a:solidFill>
          <a:ln>
            <a:solidFill>
              <a:srgbClr val="FFCC00"/>
            </a:solidFill>
          </a:ln>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dirty="0"/>
              <a:t>34</a:t>
            </a:r>
            <a:endParaRPr lang="en-US" dirty="0"/>
          </a:p>
        </p:txBody>
      </p:sp>
      <p:sp>
        <p:nvSpPr>
          <p:cNvPr id="26" name="TextBox 18"/>
          <p:cNvSpPr txBox="1"/>
          <p:nvPr/>
        </p:nvSpPr>
        <p:spPr>
          <a:xfrm>
            <a:off x="1333500" y="4632920"/>
            <a:ext cx="54864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Additional tropical nights (Tmin &gt; 25</a:t>
            </a:r>
            <a:r>
              <a:rPr lang="en-GB" baseline="30000" dirty="0"/>
              <a:t>o</a:t>
            </a:r>
            <a:r>
              <a:rPr lang="en-GB" dirty="0"/>
              <a:t>C)</a:t>
            </a:r>
            <a:endParaRPr lang="en-US" dirty="0"/>
          </a:p>
        </p:txBody>
      </p:sp>
      <p:sp>
        <p:nvSpPr>
          <p:cNvPr id="27" name="Oval 26"/>
          <p:cNvSpPr/>
          <p:nvPr/>
        </p:nvSpPr>
        <p:spPr>
          <a:xfrm>
            <a:off x="2781300" y="5242520"/>
            <a:ext cx="1219200" cy="1066800"/>
          </a:xfrm>
          <a:prstGeom prst="ellipse">
            <a:avLst/>
          </a:prstGeom>
          <a:solidFill>
            <a:srgbClr val="FFCC00"/>
          </a:solidFill>
          <a:ln>
            <a:solidFill>
              <a:srgbClr val="FFCC00"/>
            </a:solidFill>
          </a:ln>
        </p:spPr>
        <p:style>
          <a:lnRef idx="2">
            <a:schemeClr val="accent3"/>
          </a:lnRef>
          <a:fillRef idx="1">
            <a:schemeClr val="lt1"/>
          </a:fillRef>
          <a:effectRef idx="0">
            <a:schemeClr val="accent3"/>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GB" dirty="0"/>
              <a:t>18</a:t>
            </a:r>
            <a:endParaRPr lang="en-US" dirty="0"/>
          </a:p>
        </p:txBody>
      </p:sp>
      <p:sp>
        <p:nvSpPr>
          <p:cNvPr id="28" name="TextBox 20"/>
          <p:cNvSpPr txBox="1"/>
          <p:nvPr/>
        </p:nvSpPr>
        <p:spPr>
          <a:xfrm>
            <a:off x="4076700" y="5471120"/>
            <a:ext cx="4876800"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a:t>Days increase on drought period</a:t>
            </a:r>
            <a:endParaRPr lang="en-US" dirty="0"/>
          </a:p>
        </p:txBody>
      </p:sp>
      <p:sp>
        <p:nvSpPr>
          <p:cNvPr id="29" name="TextBox 22"/>
          <p:cNvSpPr txBox="1"/>
          <p:nvPr/>
        </p:nvSpPr>
        <p:spPr>
          <a:xfrm rot="16200000">
            <a:off x="7240489" y="3755131"/>
            <a:ext cx="3276600" cy="30777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400" i="1" dirty="0"/>
              <a:t>Second National communication, 2011</a:t>
            </a:r>
            <a:endParaRPr lang="en-US" sz="1400" i="1" dirty="0"/>
          </a:p>
        </p:txBody>
      </p:sp>
    </p:spTree>
    <p:extLst>
      <p:ext uri="{BB962C8B-B14F-4D97-AF65-F5344CB8AC3E}">
        <p14:creationId xmlns:p14="http://schemas.microsoft.com/office/powerpoint/2010/main" val="20973774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132" y="0"/>
            <a:ext cx="9144000" cy="836712"/>
            <a:chOff x="0" y="0"/>
            <a:chExt cx="9144000" cy="836712"/>
          </a:xfrm>
        </p:grpSpPr>
        <p:grpSp>
          <p:nvGrpSpPr>
            <p:cNvPr id="14" name="Group 13"/>
            <p:cNvGrpSpPr/>
            <p:nvPr/>
          </p:nvGrpSpPr>
          <p:grpSpPr>
            <a:xfrm>
              <a:off x="0" y="0"/>
              <a:ext cx="9144000" cy="836712"/>
              <a:chOff x="0" y="0"/>
              <a:chExt cx="9144000" cy="836712"/>
            </a:xfrm>
          </p:grpSpPr>
          <p:sp>
            <p:nvSpPr>
              <p:cNvPr id="17" name="Rectangle 16"/>
              <p:cNvSpPr/>
              <p:nvPr/>
            </p:nvSpPr>
            <p:spPr>
              <a:xfrm>
                <a:off x="0" y="0"/>
                <a:ext cx="9144000" cy="836712"/>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latin typeface="Calibri" panose="020F0502020204030204" pitchFamily="34" charset="0"/>
                    <a:cs typeface="Calibri" panose="020F0502020204030204" pitchFamily="34" charset="0"/>
                  </a:rPr>
                  <a:t>Climate Change Impacts on Lebanon</a:t>
                </a:r>
              </a:p>
            </p:txBody>
          </p:sp>
          <p:sp>
            <p:nvSpPr>
              <p:cNvPr id="18" name="Rectangle 17"/>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30" name="Title 1"/>
          <p:cNvSpPr>
            <a:spLocks noGrp="1"/>
          </p:cNvSpPr>
          <p:nvPr/>
        </p:nvSpPr>
        <p:spPr>
          <a:xfrm>
            <a:off x="-18256" y="980728"/>
            <a:ext cx="9156124"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buClr>
                <a:srgbClr val="009A46"/>
              </a:buClr>
              <a:buSzPct val="60000"/>
              <a:defRPr/>
            </a:pPr>
            <a:r>
              <a:rPr lang="en-US" sz="2300" cap="small" dirty="0">
                <a:ln w="12700">
                  <a:solidFill>
                    <a:srgbClr val="002060"/>
                  </a:solidFill>
                  <a:prstDash val="solid"/>
                </a:ln>
                <a:latin typeface="Calibri (Headings)"/>
              </a:rPr>
              <a:t>Impacts of Climate Change on Water in Lebanon</a:t>
            </a:r>
          </a:p>
        </p:txBody>
      </p:sp>
      <p:pic>
        <p:nvPicPr>
          <p:cNvPr id="31" name="table"/>
          <p:cNvPicPr>
            <a:picLocks noChangeAspect="1"/>
          </p:cNvPicPr>
          <p:nvPr/>
        </p:nvPicPr>
        <p:blipFill>
          <a:blip r:embed="rId4"/>
          <a:stretch>
            <a:fillRect/>
          </a:stretch>
        </p:blipFill>
        <p:spPr>
          <a:xfrm>
            <a:off x="317396" y="2039144"/>
            <a:ext cx="7740348" cy="2926080"/>
          </a:xfrm>
          <a:prstGeom prst="rect">
            <a:avLst/>
          </a:prstGeom>
        </p:spPr>
      </p:pic>
    </p:spTree>
    <p:extLst>
      <p:ext uri="{BB962C8B-B14F-4D97-AF65-F5344CB8AC3E}">
        <p14:creationId xmlns:p14="http://schemas.microsoft.com/office/powerpoint/2010/main" val="596469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700808"/>
            <a:ext cx="8229600" cy="5040560"/>
          </a:xfrm>
        </p:spPr>
        <p:txBody>
          <a:bodyPr>
            <a:normAutofit/>
          </a:bodyPr>
          <a:lstStyle/>
          <a:p>
            <a:pPr algn="just">
              <a:spcBef>
                <a:spcPts val="600"/>
              </a:spcBef>
              <a:buFont typeface="Wingdings" pitchFamily="2" charset="2"/>
              <a:buChar char="§"/>
            </a:pPr>
            <a:r>
              <a:rPr lang="en-GB" dirty="0"/>
              <a:t>Recognize climate change </a:t>
            </a:r>
          </a:p>
          <a:p>
            <a:pPr algn="just">
              <a:spcBef>
                <a:spcPts val="600"/>
              </a:spcBef>
              <a:buFont typeface="Wingdings" pitchFamily="2" charset="2"/>
              <a:buChar char="§"/>
            </a:pPr>
            <a:r>
              <a:rPr lang="en-GB" dirty="0"/>
              <a:t>Realise climate change impacts</a:t>
            </a:r>
          </a:p>
          <a:p>
            <a:pPr>
              <a:buFont typeface="Wingdings" panose="05000000000000000000" pitchFamily="2" charset="2"/>
              <a:buChar char="§"/>
            </a:pPr>
            <a:r>
              <a:rPr lang="en-GB" dirty="0"/>
              <a:t>Calculate carbon footprint </a:t>
            </a:r>
          </a:p>
          <a:p>
            <a:pPr>
              <a:buFont typeface="Wingdings" panose="05000000000000000000" pitchFamily="2" charset="2"/>
              <a:buChar char="§"/>
            </a:pPr>
            <a:r>
              <a:rPr lang="en-GB" dirty="0"/>
              <a:t>Identify appropriate activities to reduce carbon footprint </a:t>
            </a:r>
          </a:p>
          <a:p>
            <a:pPr>
              <a:buFont typeface="Wingdings" panose="05000000000000000000" pitchFamily="2" charset="2"/>
              <a:buChar char="§"/>
            </a:pPr>
            <a:r>
              <a:rPr lang="en-GB" altLang="en-US" dirty="0">
                <a:ea typeface="ＭＳ Ｐゴシック" pitchFamily="34" charset="-128"/>
                <a:cs typeface="Arial" pitchFamily="34" charset="0"/>
              </a:rPr>
              <a:t>Manage stakeholder expectations </a:t>
            </a:r>
          </a:p>
          <a:p>
            <a:endParaRPr lang="en-GB" dirty="0"/>
          </a:p>
        </p:txBody>
      </p:sp>
      <p:grpSp>
        <p:nvGrpSpPr>
          <p:cNvPr id="6" name="Group 5"/>
          <p:cNvGrpSpPr/>
          <p:nvPr/>
        </p:nvGrpSpPr>
        <p:grpSpPr>
          <a:xfrm>
            <a:off x="0" y="0"/>
            <a:ext cx="9144000" cy="836712"/>
            <a:chOff x="0" y="0"/>
            <a:chExt cx="9144000" cy="836712"/>
          </a:xfrm>
        </p:grpSpPr>
        <p:sp>
          <p:nvSpPr>
            <p:cNvPr id="7" name="Rectangle 6"/>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Objectives</a:t>
              </a:r>
            </a:p>
          </p:txBody>
        </p:sp>
        <p:sp>
          <p:nvSpPr>
            <p:cNvPr id="8" name="Rectangle 7"/>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0" name="Picture 9"/>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4" name="Slide Number Placeholder 3"/>
          <p:cNvSpPr>
            <a:spLocks noGrp="1"/>
          </p:cNvSpPr>
          <p:nvPr>
            <p:ph type="sldNum" sz="quarter" idx="12"/>
          </p:nvPr>
        </p:nvSpPr>
        <p:spPr/>
        <p:txBody>
          <a:bodyPr/>
          <a:lstStyle/>
          <a:p>
            <a:fld id="{3DF53439-851E-44AD-84B1-B6BFC3D0C743}" type="slidenum">
              <a:rPr lang="el-GR" smtClean="0"/>
              <a:t>3</a:t>
            </a:fld>
            <a:endParaRPr lang="el-GR" dirty="0"/>
          </a:p>
        </p:txBody>
      </p:sp>
    </p:spTree>
    <p:extLst>
      <p:ext uri="{BB962C8B-B14F-4D97-AF65-F5344CB8AC3E}">
        <p14:creationId xmlns:p14="http://schemas.microsoft.com/office/powerpoint/2010/main" val="25301116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132" y="0"/>
            <a:ext cx="9144000" cy="836712"/>
            <a:chOff x="0" y="0"/>
            <a:chExt cx="9144000" cy="836712"/>
          </a:xfrm>
        </p:grpSpPr>
        <p:grpSp>
          <p:nvGrpSpPr>
            <p:cNvPr id="14" name="Group 13"/>
            <p:cNvGrpSpPr/>
            <p:nvPr/>
          </p:nvGrpSpPr>
          <p:grpSpPr>
            <a:xfrm>
              <a:off x="0" y="0"/>
              <a:ext cx="9144000" cy="836712"/>
              <a:chOff x="0" y="0"/>
              <a:chExt cx="9144000" cy="836712"/>
            </a:xfrm>
          </p:grpSpPr>
          <p:sp>
            <p:nvSpPr>
              <p:cNvPr id="17" name="Rectangle 16"/>
              <p:cNvSpPr/>
              <p:nvPr/>
            </p:nvSpPr>
            <p:spPr>
              <a:xfrm>
                <a:off x="0" y="0"/>
                <a:ext cx="9144000" cy="836712"/>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latin typeface="Calibri" panose="020F0502020204030204" pitchFamily="34" charset="0"/>
                    <a:cs typeface="Calibri" panose="020F0502020204030204" pitchFamily="34" charset="0"/>
                  </a:rPr>
                  <a:t>Climate Change Impacts on Lebanon</a:t>
                </a:r>
              </a:p>
            </p:txBody>
          </p:sp>
          <p:sp>
            <p:nvSpPr>
              <p:cNvPr id="18" name="Rectangle 17"/>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9" name="Title 1"/>
          <p:cNvSpPr>
            <a:spLocks noGrp="1"/>
          </p:cNvSpPr>
          <p:nvPr/>
        </p:nvSpPr>
        <p:spPr>
          <a:xfrm>
            <a:off x="0" y="980728"/>
            <a:ext cx="9137868"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buClr>
                <a:srgbClr val="009A46"/>
              </a:buClr>
              <a:buSzPct val="60000"/>
              <a:defRPr/>
            </a:pPr>
            <a:r>
              <a:rPr lang="en-US" sz="2300" cap="small" dirty="0">
                <a:ln w="12700">
                  <a:solidFill>
                    <a:srgbClr val="002060"/>
                  </a:solidFill>
                  <a:prstDash val="solid"/>
                </a:ln>
                <a:latin typeface="Calibri (Headings)"/>
              </a:rPr>
              <a:t>Impacts of Climate Change on Agriculture in Lebanon</a:t>
            </a:r>
          </a:p>
        </p:txBody>
      </p:sp>
      <p:pic>
        <p:nvPicPr>
          <p:cNvPr id="10" name="table"/>
          <p:cNvPicPr>
            <a:picLocks noChangeAspect="1"/>
          </p:cNvPicPr>
          <p:nvPr/>
        </p:nvPicPr>
        <p:blipFill>
          <a:blip r:embed="rId4"/>
          <a:stretch>
            <a:fillRect/>
          </a:stretch>
        </p:blipFill>
        <p:spPr>
          <a:xfrm>
            <a:off x="317396" y="2030016"/>
            <a:ext cx="7740348" cy="3383280"/>
          </a:xfrm>
          <a:prstGeom prst="rect">
            <a:avLst/>
          </a:prstGeom>
        </p:spPr>
      </p:pic>
    </p:spTree>
    <p:extLst>
      <p:ext uri="{BB962C8B-B14F-4D97-AF65-F5344CB8AC3E}">
        <p14:creationId xmlns:p14="http://schemas.microsoft.com/office/powerpoint/2010/main" val="371218281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132" y="0"/>
            <a:ext cx="9144000" cy="836712"/>
            <a:chOff x="0" y="0"/>
            <a:chExt cx="9144000" cy="836712"/>
          </a:xfrm>
        </p:grpSpPr>
        <p:grpSp>
          <p:nvGrpSpPr>
            <p:cNvPr id="14" name="Group 13"/>
            <p:cNvGrpSpPr/>
            <p:nvPr/>
          </p:nvGrpSpPr>
          <p:grpSpPr>
            <a:xfrm>
              <a:off x="0" y="0"/>
              <a:ext cx="9144000" cy="836712"/>
              <a:chOff x="0" y="0"/>
              <a:chExt cx="9144000" cy="836712"/>
            </a:xfrm>
          </p:grpSpPr>
          <p:sp>
            <p:nvSpPr>
              <p:cNvPr id="17" name="Rectangle 16"/>
              <p:cNvSpPr/>
              <p:nvPr/>
            </p:nvSpPr>
            <p:spPr>
              <a:xfrm>
                <a:off x="0" y="0"/>
                <a:ext cx="9144000" cy="836712"/>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latin typeface="Calibri" panose="020F0502020204030204" pitchFamily="34" charset="0"/>
                    <a:cs typeface="Calibri" panose="020F0502020204030204" pitchFamily="34" charset="0"/>
                  </a:rPr>
                  <a:t>Climate Change Impacts on Lebanon</a:t>
                </a:r>
              </a:p>
            </p:txBody>
          </p:sp>
          <p:sp>
            <p:nvSpPr>
              <p:cNvPr id="18" name="Rectangle 17"/>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9" name="Title 1"/>
          <p:cNvSpPr>
            <a:spLocks noGrp="1"/>
          </p:cNvSpPr>
          <p:nvPr/>
        </p:nvSpPr>
        <p:spPr>
          <a:xfrm>
            <a:off x="336768" y="980728"/>
            <a:ext cx="8458200" cy="9144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457200" indent="-457200">
              <a:buClr>
                <a:srgbClr val="009A46"/>
              </a:buClr>
              <a:buSzPct val="60000"/>
              <a:defRPr/>
            </a:pPr>
            <a:r>
              <a:rPr lang="en-US" sz="2300" cap="small" dirty="0">
                <a:ln w="12700">
                  <a:solidFill>
                    <a:srgbClr val="002060"/>
                  </a:solidFill>
                  <a:prstDash val="solid"/>
                </a:ln>
                <a:latin typeface="Calibri (Headings)"/>
              </a:rPr>
              <a:t>Impacts of </a:t>
            </a:r>
            <a:r>
              <a:rPr lang="en-GB" sz="2300" cap="small" dirty="0">
                <a:ln w="12700">
                  <a:solidFill>
                    <a:srgbClr val="002060"/>
                  </a:solidFill>
                  <a:prstDash val="solid"/>
                </a:ln>
                <a:latin typeface="Calibri (Headings)"/>
              </a:rPr>
              <a:t>on coastal zones and infrastructure </a:t>
            </a:r>
            <a:endParaRPr lang="en-US" sz="2300" cap="small" dirty="0">
              <a:ln w="12700">
                <a:solidFill>
                  <a:srgbClr val="002060"/>
                </a:solidFill>
                <a:prstDash val="solid"/>
              </a:ln>
              <a:latin typeface="Calibri (Headings)"/>
            </a:endParaRPr>
          </a:p>
        </p:txBody>
      </p:sp>
      <p:sp>
        <p:nvSpPr>
          <p:cNvPr id="2" name="Rectangle 1"/>
          <p:cNvSpPr/>
          <p:nvPr/>
        </p:nvSpPr>
        <p:spPr>
          <a:xfrm>
            <a:off x="782709" y="2039144"/>
            <a:ext cx="7488832" cy="3785652"/>
          </a:xfrm>
          <a:prstGeom prst="rect">
            <a:avLst/>
          </a:prstGeom>
        </p:spPr>
        <p:txBody>
          <a:bodyPr wrap="square">
            <a:spAutoFit/>
          </a:bodyPr>
          <a:lstStyle/>
          <a:p>
            <a:pPr marL="342900" indent="-342900">
              <a:buFont typeface="Arial" panose="020B0604020202020204" pitchFamily="34" charset="0"/>
              <a:buChar char="•"/>
            </a:pPr>
            <a:r>
              <a:rPr lang="en-US" altLang="en-US" sz="2400" dirty="0">
                <a:latin typeface="Calibri (Headings)"/>
              </a:rPr>
              <a:t>Sea flooding and inundation due to</a:t>
            </a:r>
            <a:r>
              <a:rPr lang="en-GB" altLang="en-US" sz="2400" dirty="0">
                <a:latin typeface="Calibri (Headings)"/>
              </a:rPr>
              <a:t> increase in the mean sea level, or in the frequency and intensity of episodic events </a:t>
            </a:r>
          </a:p>
          <a:p>
            <a:pPr marL="342900" indent="-342900">
              <a:buFont typeface="Arial" panose="020B0604020202020204" pitchFamily="34" charset="0"/>
              <a:buChar char="•"/>
            </a:pPr>
            <a:r>
              <a:rPr lang="en-US" altLang="en-US" sz="2400" dirty="0">
                <a:latin typeface="Calibri (Headings)"/>
              </a:rPr>
              <a:t>Sea water intrusion due to overexploitation of groundwater</a:t>
            </a:r>
          </a:p>
          <a:p>
            <a:pPr marL="342900" indent="-342900">
              <a:buFont typeface="Arial" panose="020B0604020202020204" pitchFamily="34" charset="0"/>
              <a:buChar char="•"/>
            </a:pPr>
            <a:r>
              <a:rPr lang="en-US" altLang="en-US" sz="2400" dirty="0">
                <a:latin typeface="Calibri (Headings)"/>
              </a:rPr>
              <a:t>Coastal erosion which </a:t>
            </a:r>
            <a:r>
              <a:rPr lang="en-GB" altLang="en-US" sz="2400" dirty="0">
                <a:latin typeface="Calibri (Headings)"/>
              </a:rPr>
              <a:t>could lead to a loss of sandy beaches </a:t>
            </a:r>
          </a:p>
          <a:p>
            <a:pPr marL="342900" indent="-342900">
              <a:buFont typeface="Arial" panose="020B0604020202020204" pitchFamily="34" charset="0"/>
              <a:buChar char="•"/>
            </a:pPr>
            <a:r>
              <a:rPr lang="en-US" altLang="en-US" sz="2400" dirty="0">
                <a:latin typeface="Calibri (Headings)"/>
              </a:rPr>
              <a:t>Financial losses  in coastal and marine economic activities (</a:t>
            </a:r>
            <a:r>
              <a:rPr lang="en-GB" altLang="en-US" sz="2400" dirty="0">
                <a:latin typeface="Calibri (Headings)"/>
              </a:rPr>
              <a:t>tourism, agriculture, fisheries, transportation)</a:t>
            </a:r>
            <a:endParaRPr lang="en-US" altLang="en-US" sz="2400" dirty="0">
              <a:latin typeface="Calibri (Headings)"/>
            </a:endParaRPr>
          </a:p>
        </p:txBody>
      </p:sp>
    </p:spTree>
    <p:extLst>
      <p:ext uri="{BB962C8B-B14F-4D97-AF65-F5344CB8AC3E}">
        <p14:creationId xmlns:p14="http://schemas.microsoft.com/office/powerpoint/2010/main" val="587505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6132" y="0"/>
            <a:ext cx="9144000" cy="836712"/>
            <a:chOff x="0" y="0"/>
            <a:chExt cx="9144000" cy="836712"/>
          </a:xfrm>
        </p:grpSpPr>
        <p:grpSp>
          <p:nvGrpSpPr>
            <p:cNvPr id="14" name="Group 13"/>
            <p:cNvGrpSpPr/>
            <p:nvPr/>
          </p:nvGrpSpPr>
          <p:grpSpPr>
            <a:xfrm>
              <a:off x="0" y="0"/>
              <a:ext cx="9144000" cy="836712"/>
              <a:chOff x="0" y="0"/>
              <a:chExt cx="9144000" cy="836712"/>
            </a:xfrm>
          </p:grpSpPr>
          <p:sp>
            <p:nvSpPr>
              <p:cNvPr id="17" name="Rectangle 16"/>
              <p:cNvSpPr/>
              <p:nvPr/>
            </p:nvSpPr>
            <p:spPr>
              <a:xfrm>
                <a:off x="0" y="0"/>
                <a:ext cx="9144000" cy="836712"/>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latin typeface="Calibri" panose="020F0502020204030204" pitchFamily="34" charset="0"/>
                    <a:cs typeface="Calibri" panose="020F0502020204030204" pitchFamily="34" charset="0"/>
                  </a:rPr>
                  <a:t>Climate Change Impacts on Lebanon</a:t>
                </a:r>
              </a:p>
            </p:txBody>
          </p:sp>
          <p:sp>
            <p:nvSpPr>
              <p:cNvPr id="18" name="Rectangle 17"/>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graphicFrame>
        <p:nvGraphicFramePr>
          <p:cNvPr id="8" name="Chart 7"/>
          <p:cNvGraphicFramePr>
            <a:graphicFrameLocks/>
          </p:cNvGraphicFramePr>
          <p:nvPr>
            <p:extLst>
              <p:ext uri="{D42A27DB-BD31-4B8C-83A1-F6EECF244321}">
                <p14:modId xmlns:p14="http://schemas.microsoft.com/office/powerpoint/2010/main" val="1896297064"/>
              </p:ext>
            </p:extLst>
          </p:nvPr>
        </p:nvGraphicFramePr>
        <p:xfrm>
          <a:off x="-41156" y="1052736"/>
          <a:ext cx="9144000" cy="59436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157516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bwMode="auto">
          <a:xfrm>
            <a:off x="2342175" y="1821202"/>
            <a:ext cx="4043388" cy="3800206"/>
          </a:xfrm>
          <a:prstGeom prst="ellipse">
            <a:avLst/>
          </a:prstGeom>
          <a:noFill/>
          <a:ln/>
          <a:extLst/>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3600" b="0" i="0" u="none" strike="noStrike" cap="none" normalizeH="0" baseline="0">
              <a:ln>
                <a:noFill/>
              </a:ln>
              <a:solidFill>
                <a:schemeClr val="tx1"/>
              </a:solidFill>
              <a:effectLst/>
              <a:latin typeface="Helvetica Light" charset="0"/>
              <a:ea typeface="ヒラギノ角ゴ ProN W3" charset="0"/>
              <a:cs typeface="ヒラギノ角ゴ ProN W3" charset="0"/>
              <a:sym typeface="Helvetica Light" charset="0"/>
            </a:endParaRPr>
          </a:p>
        </p:txBody>
      </p:sp>
      <p:sp>
        <p:nvSpPr>
          <p:cNvPr id="6" name="Rectangle 5"/>
          <p:cNvSpPr/>
          <p:nvPr/>
        </p:nvSpPr>
        <p:spPr>
          <a:xfrm>
            <a:off x="540468" y="1124744"/>
            <a:ext cx="8207996" cy="5666684"/>
          </a:xfrm>
          <a:prstGeom prst="rect">
            <a:avLst/>
          </a:prstGeom>
        </p:spPr>
        <p:txBody>
          <a:bodyPr wrap="square" lIns="64520" tIns="32260" rIns="64520" bIns="32260">
            <a:spAutoFit/>
          </a:bodyPr>
          <a:lstStyle/>
          <a:p>
            <a:pPr algn="l"/>
            <a:r>
              <a:rPr lang="en-US" sz="2400" b="1" dirty="0">
                <a:solidFill>
                  <a:schemeClr val="tx2">
                    <a:lumMod val="10000"/>
                  </a:schemeClr>
                </a:solidFill>
                <a:latin typeface="Calibri" panose="020F0502020204030204" pitchFamily="34" charset="0"/>
              </a:rPr>
              <a:t>Climate Change causes serious impacts on business: </a:t>
            </a:r>
          </a:p>
          <a:p>
            <a:pPr algn="l"/>
            <a:endParaRPr lang="en-US" sz="2000" b="1" dirty="0">
              <a:solidFill>
                <a:schemeClr val="tx2">
                  <a:lumMod val="10000"/>
                </a:schemeClr>
              </a:solidFill>
              <a:latin typeface="Calibri" panose="020F0502020204030204" pitchFamily="34" charset="0"/>
            </a:endParaRPr>
          </a:p>
          <a:p>
            <a:pPr algn="l"/>
            <a:endParaRPr lang="en-US" sz="2000" b="1" dirty="0">
              <a:solidFill>
                <a:schemeClr val="tx2">
                  <a:lumMod val="10000"/>
                </a:schemeClr>
              </a:solidFill>
              <a:latin typeface="Calibri" panose="020F0502020204030204" pitchFamily="34" charset="0"/>
            </a:endParaRPr>
          </a:p>
          <a:p>
            <a:pPr algn="l"/>
            <a:endParaRPr lang="en-US" sz="2000" b="1" dirty="0">
              <a:solidFill>
                <a:schemeClr val="tx2">
                  <a:lumMod val="10000"/>
                </a:schemeClr>
              </a:solidFill>
              <a:latin typeface="Calibri" panose="020F0502020204030204" pitchFamily="34" charset="0"/>
            </a:endParaRPr>
          </a:p>
          <a:p>
            <a:pPr algn="l"/>
            <a:endParaRPr lang="en-US" sz="2000" b="1" dirty="0">
              <a:solidFill>
                <a:schemeClr val="tx2">
                  <a:lumMod val="10000"/>
                </a:schemeClr>
              </a:solidFill>
              <a:latin typeface="Calibri" panose="020F0502020204030204" pitchFamily="34" charset="0"/>
            </a:endParaRPr>
          </a:p>
          <a:p>
            <a:pPr algn="l"/>
            <a:endParaRPr lang="en-US" sz="2000" b="1" dirty="0">
              <a:solidFill>
                <a:schemeClr val="tx2">
                  <a:lumMod val="10000"/>
                </a:schemeClr>
              </a:solidFill>
              <a:latin typeface="Calibri" panose="020F0502020204030204" pitchFamily="34" charset="0"/>
            </a:endParaRPr>
          </a:p>
          <a:p>
            <a:pPr algn="l"/>
            <a:endParaRPr lang="en-US" sz="2000" b="1" dirty="0">
              <a:solidFill>
                <a:schemeClr val="tx2">
                  <a:lumMod val="10000"/>
                </a:schemeClr>
              </a:solidFill>
              <a:latin typeface="Calibri" panose="020F0502020204030204" pitchFamily="34" charset="0"/>
            </a:endParaRPr>
          </a:p>
          <a:p>
            <a:pPr algn="l"/>
            <a:endParaRPr lang="en-US" sz="2000" b="1" dirty="0">
              <a:solidFill>
                <a:schemeClr val="tx2">
                  <a:lumMod val="10000"/>
                </a:schemeClr>
              </a:solidFill>
              <a:latin typeface="Calibri" panose="020F0502020204030204" pitchFamily="34" charset="0"/>
            </a:endParaRPr>
          </a:p>
          <a:p>
            <a:pPr algn="l"/>
            <a:endParaRPr lang="en-US" sz="2000" b="1" dirty="0">
              <a:solidFill>
                <a:schemeClr val="tx2">
                  <a:lumMod val="10000"/>
                </a:schemeClr>
              </a:solidFill>
              <a:latin typeface="Calibri" panose="020F0502020204030204" pitchFamily="34" charset="0"/>
            </a:endParaRPr>
          </a:p>
          <a:p>
            <a:pPr algn="l"/>
            <a:endParaRPr lang="en-US" sz="2400" b="1" dirty="0">
              <a:solidFill>
                <a:schemeClr val="tx2">
                  <a:lumMod val="10000"/>
                </a:schemeClr>
              </a:solidFill>
              <a:latin typeface="Calibri" panose="020F0502020204030204" pitchFamily="34" charset="0"/>
            </a:endParaRPr>
          </a:p>
          <a:p>
            <a:pPr algn="l"/>
            <a:endParaRPr lang="en-US" sz="2400" b="1" dirty="0">
              <a:solidFill>
                <a:schemeClr val="tx2">
                  <a:lumMod val="10000"/>
                </a:schemeClr>
              </a:solidFill>
              <a:latin typeface="Calibri" panose="020F0502020204030204" pitchFamily="34" charset="0"/>
            </a:endParaRPr>
          </a:p>
          <a:p>
            <a:pPr algn="l"/>
            <a:endParaRPr lang="en-US" sz="2400" b="1" dirty="0">
              <a:solidFill>
                <a:schemeClr val="tx2">
                  <a:lumMod val="10000"/>
                </a:schemeClr>
              </a:solidFill>
              <a:latin typeface="Calibri" panose="020F0502020204030204" pitchFamily="34" charset="0"/>
            </a:endParaRPr>
          </a:p>
          <a:p>
            <a:pPr algn="l"/>
            <a:endParaRPr lang="en-US" sz="2400" b="1" dirty="0">
              <a:solidFill>
                <a:schemeClr val="tx2">
                  <a:lumMod val="10000"/>
                </a:schemeClr>
              </a:solidFill>
              <a:latin typeface="Calibri" panose="020F0502020204030204" pitchFamily="34" charset="0"/>
            </a:endParaRPr>
          </a:p>
          <a:p>
            <a:pPr algn="l"/>
            <a:endParaRPr lang="en-US" sz="2400" b="1" dirty="0">
              <a:solidFill>
                <a:schemeClr val="tx2">
                  <a:lumMod val="10000"/>
                </a:schemeClr>
              </a:solidFill>
              <a:latin typeface="Calibri" panose="020F0502020204030204" pitchFamily="34" charset="0"/>
            </a:endParaRPr>
          </a:p>
          <a:p>
            <a:pPr algn="l"/>
            <a:r>
              <a:rPr lang="en-GB" sz="2000" i="1" dirty="0">
                <a:latin typeface="Calibri" panose="020F0502020204030204" pitchFamily="34" charset="0"/>
              </a:rPr>
              <a:t>In Lebanon, the total costs might equal </a:t>
            </a:r>
            <a:r>
              <a:rPr lang="en-GB" sz="2000" b="1" i="1" dirty="0">
                <a:latin typeface="Calibri" panose="020F0502020204030204" pitchFamily="34" charset="0"/>
              </a:rPr>
              <a:t>USD 1,900 million in 2020</a:t>
            </a:r>
            <a:r>
              <a:rPr lang="en-GB" sz="2000" i="1" dirty="0">
                <a:latin typeface="Calibri" panose="020F0502020204030204" pitchFamily="34" charset="0"/>
              </a:rPr>
              <a:t>, rising to </a:t>
            </a:r>
            <a:r>
              <a:rPr lang="en-GB" sz="2000" b="1" i="1" dirty="0">
                <a:latin typeface="Calibri" panose="020F0502020204030204" pitchFamily="34" charset="0"/>
              </a:rPr>
              <a:t>USD 138,900 million in 2080 </a:t>
            </a:r>
            <a:r>
              <a:rPr lang="en-GB" sz="2000" i="1" dirty="0">
                <a:latin typeface="Calibri" panose="020F0502020204030204" pitchFamily="34" charset="0"/>
              </a:rPr>
              <a:t>(Economic Costs to Lebanon from Climate Change: A First Look, MOE 2015).</a:t>
            </a:r>
            <a:endParaRPr lang="en-US" sz="2000" i="1" dirty="0">
              <a:latin typeface="Calibri" panose="020F0502020204030204" pitchFamily="34" charset="0"/>
            </a:endParaRPr>
          </a:p>
        </p:txBody>
      </p:sp>
      <p:grpSp>
        <p:nvGrpSpPr>
          <p:cNvPr id="5" name="Group 4"/>
          <p:cNvGrpSpPr/>
          <p:nvPr/>
        </p:nvGrpSpPr>
        <p:grpSpPr>
          <a:xfrm>
            <a:off x="0" y="0"/>
            <a:ext cx="9144000" cy="836712"/>
            <a:chOff x="0" y="0"/>
            <a:chExt cx="9144000" cy="836712"/>
          </a:xfrm>
        </p:grpSpPr>
        <p:grpSp>
          <p:nvGrpSpPr>
            <p:cNvPr id="7" name="Group 6"/>
            <p:cNvGrpSpPr/>
            <p:nvPr/>
          </p:nvGrpSpPr>
          <p:grpSpPr>
            <a:xfrm>
              <a:off x="0" y="0"/>
              <a:ext cx="9144000" cy="836712"/>
              <a:chOff x="0" y="0"/>
              <a:chExt cx="9144000" cy="836712"/>
            </a:xfrm>
          </p:grpSpPr>
          <p:sp>
            <p:nvSpPr>
              <p:cNvPr id="9" name="Rectangle 8"/>
              <p:cNvSpPr/>
              <p:nvPr/>
            </p:nvSpPr>
            <p:spPr>
              <a:xfrm>
                <a:off x="0" y="0"/>
                <a:ext cx="9144000" cy="836712"/>
              </a:xfrm>
              <a:prstGeom prst="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latin typeface="Calibri" panose="020F0502020204030204" pitchFamily="34" charset="0"/>
                  </a:rPr>
                  <a:t>Climate Change Impacts on YOUR Business</a:t>
                </a:r>
              </a:p>
            </p:txBody>
          </p:sp>
          <p:sp>
            <p:nvSpPr>
              <p:cNvPr id="10" name="Rectangle 9"/>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3" name="Rectangle: Rounded Corners 2"/>
          <p:cNvSpPr/>
          <p:nvPr/>
        </p:nvSpPr>
        <p:spPr bwMode="auto">
          <a:xfrm>
            <a:off x="897789" y="3906850"/>
            <a:ext cx="1997263" cy="499783"/>
          </a:xfrm>
          <a:prstGeom prst="roundRect">
            <a:avLst/>
          </a:prstGeom>
          <a:ln/>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Calibri (Headings)"/>
                <a:ea typeface="ヒラギノ角ゴ ProN W3" charset="0"/>
                <a:cs typeface="ヒラギノ角ゴ ProN W3" charset="0"/>
                <a:sym typeface="Helvetica Light" charset="0"/>
              </a:rPr>
              <a:t>Raw Material</a:t>
            </a:r>
            <a:endParaRPr kumimoji="0" lang="en-GB" sz="2200" b="0" i="0" u="none" strike="noStrike" cap="none" normalizeH="0" baseline="0" dirty="0">
              <a:ln>
                <a:noFill/>
              </a:ln>
              <a:solidFill>
                <a:schemeClr val="tx1"/>
              </a:solidFill>
              <a:effectLst/>
              <a:latin typeface="Calibri (Headings)"/>
              <a:ea typeface="ヒラギノ角ゴ ProN W3" charset="0"/>
              <a:cs typeface="ヒラギノ角ゴ ProN W3" charset="0"/>
              <a:sym typeface="Helvetica Light" charset="0"/>
            </a:endParaRPr>
          </a:p>
        </p:txBody>
      </p:sp>
      <p:sp>
        <p:nvSpPr>
          <p:cNvPr id="11" name="Rectangle: Rounded Corners 10"/>
          <p:cNvSpPr/>
          <p:nvPr/>
        </p:nvSpPr>
        <p:spPr bwMode="auto">
          <a:xfrm>
            <a:off x="1358672" y="2575416"/>
            <a:ext cx="1773168" cy="864096"/>
          </a:xfrm>
          <a:prstGeom prst="roundRect">
            <a:avLst/>
          </a:prstGeom>
          <a:ln/>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2200" dirty="0">
                <a:solidFill>
                  <a:schemeClr val="tx1"/>
                </a:solidFill>
                <a:latin typeface="Calibri (Headings)"/>
                <a:ea typeface="ヒラギノ角ゴ ProN W3" charset="0"/>
                <a:cs typeface="ヒラギノ角ゴ ProN W3" charset="0"/>
                <a:sym typeface="Helvetica Light" charset="0"/>
              </a:rPr>
              <a:t>Absence of Employees</a:t>
            </a:r>
            <a:endParaRPr kumimoji="0" lang="en-GB" sz="2200" b="0" i="0" u="none" strike="noStrike" cap="none" normalizeH="0" baseline="0" dirty="0">
              <a:ln>
                <a:noFill/>
              </a:ln>
              <a:solidFill>
                <a:schemeClr val="tx1"/>
              </a:solidFill>
              <a:effectLst/>
              <a:latin typeface="Calibri (Headings)"/>
              <a:ea typeface="ヒラギノ角ゴ ProN W3" charset="0"/>
              <a:cs typeface="ヒラギノ角ゴ ProN W3" charset="0"/>
              <a:sym typeface="Helvetica Light" charset="0"/>
            </a:endParaRPr>
          </a:p>
        </p:txBody>
      </p:sp>
      <p:sp>
        <p:nvSpPr>
          <p:cNvPr id="12" name="Rectangle: Rounded Corners 11"/>
          <p:cNvSpPr/>
          <p:nvPr/>
        </p:nvSpPr>
        <p:spPr bwMode="auto">
          <a:xfrm>
            <a:off x="3131840" y="1623710"/>
            <a:ext cx="2145743" cy="538460"/>
          </a:xfrm>
          <a:prstGeom prst="roundRect">
            <a:avLst/>
          </a:prstGeom>
          <a:ln/>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Calibri (Headings)"/>
                <a:ea typeface="ヒラギノ角ゴ ProN W3" charset="0"/>
                <a:cs typeface="ヒラギノ角ゴ ProN W3" charset="0"/>
                <a:sym typeface="Helvetica Light" charset="0"/>
              </a:rPr>
              <a:t>Sickness</a:t>
            </a:r>
            <a:r>
              <a:rPr kumimoji="0" lang="en-US" sz="2200" b="0" i="0" u="none" strike="noStrike" cap="none" normalizeH="0" dirty="0">
                <a:ln>
                  <a:noFill/>
                </a:ln>
                <a:solidFill>
                  <a:schemeClr val="tx1"/>
                </a:solidFill>
                <a:effectLst/>
                <a:latin typeface="Calibri (Headings)"/>
                <a:ea typeface="ヒラギノ角ゴ ProN W3" charset="0"/>
                <a:cs typeface="ヒラギノ角ゴ ProN W3" charset="0"/>
                <a:sym typeface="Helvetica Light" charset="0"/>
              </a:rPr>
              <a:t> Days</a:t>
            </a:r>
            <a:endParaRPr kumimoji="0" lang="en-GB" sz="2200" b="0" i="0" u="none" strike="noStrike" cap="none" normalizeH="0" baseline="0" dirty="0">
              <a:ln>
                <a:noFill/>
              </a:ln>
              <a:solidFill>
                <a:schemeClr val="tx1"/>
              </a:solidFill>
              <a:effectLst/>
              <a:latin typeface="Calibri (Headings)"/>
              <a:ea typeface="ヒラギノ角ゴ ProN W3" charset="0"/>
              <a:cs typeface="ヒラギノ角ゴ ProN W3" charset="0"/>
              <a:sym typeface="Helvetica Light" charset="0"/>
            </a:endParaRPr>
          </a:p>
        </p:txBody>
      </p:sp>
      <p:sp>
        <p:nvSpPr>
          <p:cNvPr id="13" name="Rectangle: Rounded Corners 12"/>
          <p:cNvSpPr/>
          <p:nvPr/>
        </p:nvSpPr>
        <p:spPr bwMode="auto">
          <a:xfrm>
            <a:off x="5609202" y="4340147"/>
            <a:ext cx="1957811" cy="533824"/>
          </a:xfrm>
          <a:prstGeom prst="roundRect">
            <a:avLst/>
          </a:prstGeom>
          <a:ln/>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Calibri (Headings)"/>
                <a:ea typeface="ヒラギノ角ゴ ProN W3" charset="0"/>
                <a:cs typeface="ヒラギノ角ゴ ProN W3" charset="0"/>
                <a:sym typeface="Helvetica Light" charset="0"/>
              </a:rPr>
              <a:t>Utility Bill</a:t>
            </a:r>
            <a:endParaRPr kumimoji="0" lang="en-GB" sz="2200" b="0" i="0" u="none" strike="noStrike" cap="none" normalizeH="0" baseline="0" dirty="0">
              <a:ln>
                <a:noFill/>
              </a:ln>
              <a:solidFill>
                <a:schemeClr val="tx1"/>
              </a:solidFill>
              <a:effectLst/>
              <a:latin typeface="Calibri (Headings)"/>
              <a:ea typeface="ヒラギノ角ゴ ProN W3" charset="0"/>
              <a:cs typeface="ヒラギノ角ゴ ProN W3" charset="0"/>
              <a:sym typeface="Helvetica Light" charset="0"/>
            </a:endParaRPr>
          </a:p>
        </p:txBody>
      </p:sp>
      <p:sp>
        <p:nvSpPr>
          <p:cNvPr id="14" name="Rectangle: Rounded Corners 13"/>
          <p:cNvSpPr/>
          <p:nvPr/>
        </p:nvSpPr>
        <p:spPr bwMode="auto">
          <a:xfrm>
            <a:off x="3939623" y="5179923"/>
            <a:ext cx="2065993" cy="486420"/>
          </a:xfrm>
          <a:prstGeom prst="roundRect">
            <a:avLst/>
          </a:prstGeom>
          <a:ln/>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Calibri (Headings)"/>
                <a:ea typeface="ヒラギノ角ゴ ProN W3" charset="0"/>
                <a:cs typeface="ヒラギノ角ゴ ProN W3" charset="0"/>
                <a:sym typeface="Helvetica Light" charset="0"/>
              </a:rPr>
              <a:t>Water </a:t>
            </a:r>
            <a:r>
              <a:rPr lang="en-US" sz="2200" dirty="0">
                <a:solidFill>
                  <a:schemeClr val="tx1"/>
                </a:solidFill>
                <a:latin typeface="Calibri (Headings)"/>
                <a:ea typeface="ヒラギノ角ゴ ProN W3" charset="0"/>
                <a:cs typeface="ヒラギノ角ゴ ProN W3" charset="0"/>
                <a:sym typeface="Helvetica Light" charset="0"/>
              </a:rPr>
              <a:t>Bill</a:t>
            </a:r>
            <a:endParaRPr kumimoji="0" lang="en-GB" sz="2200" b="0" i="0" u="none" strike="noStrike" cap="none" normalizeH="0" baseline="0" dirty="0">
              <a:ln>
                <a:noFill/>
              </a:ln>
              <a:solidFill>
                <a:schemeClr val="tx1"/>
              </a:solidFill>
              <a:effectLst/>
              <a:latin typeface="Calibri (Headings)"/>
              <a:ea typeface="ヒラギノ角ゴ ProN W3" charset="0"/>
              <a:cs typeface="ヒラギノ角ゴ ProN W3" charset="0"/>
              <a:sym typeface="Helvetica Light" charset="0"/>
            </a:endParaRPr>
          </a:p>
        </p:txBody>
      </p:sp>
      <p:sp>
        <p:nvSpPr>
          <p:cNvPr id="15" name="Rectangle: Rounded Corners 14"/>
          <p:cNvSpPr/>
          <p:nvPr/>
        </p:nvSpPr>
        <p:spPr bwMode="auto">
          <a:xfrm>
            <a:off x="5848707" y="3349254"/>
            <a:ext cx="2688092" cy="506461"/>
          </a:xfrm>
          <a:prstGeom prst="roundRect">
            <a:avLst/>
          </a:prstGeom>
          <a:ln/>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Calibri (Headings)"/>
                <a:ea typeface="ヒラギノ角ゴ ProN W3" charset="0"/>
                <a:cs typeface="ヒラギノ角ゴ ProN W3" charset="0"/>
                <a:sym typeface="Helvetica Light" charset="0"/>
              </a:rPr>
              <a:t>Brand Perception</a:t>
            </a:r>
            <a:endParaRPr kumimoji="0" lang="en-GB" sz="2200" b="0" i="0" u="none" strike="noStrike" cap="none" normalizeH="0" baseline="0" dirty="0">
              <a:ln>
                <a:noFill/>
              </a:ln>
              <a:solidFill>
                <a:schemeClr val="tx1"/>
              </a:solidFill>
              <a:effectLst/>
              <a:latin typeface="Calibri (Headings)"/>
              <a:ea typeface="ヒラギノ角ゴ ProN W3" charset="0"/>
              <a:cs typeface="ヒラギノ角ゴ ProN W3" charset="0"/>
              <a:sym typeface="Helvetica Light" charset="0"/>
            </a:endParaRPr>
          </a:p>
        </p:txBody>
      </p:sp>
      <p:sp>
        <p:nvSpPr>
          <p:cNvPr id="16" name="Rectangle: Rounded Corners 15"/>
          <p:cNvSpPr/>
          <p:nvPr/>
        </p:nvSpPr>
        <p:spPr bwMode="auto">
          <a:xfrm>
            <a:off x="5522556" y="2286010"/>
            <a:ext cx="1440160" cy="578812"/>
          </a:xfrm>
          <a:prstGeom prst="roundRect">
            <a:avLst/>
          </a:prstGeom>
          <a:ln/>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Calibri (Headings)"/>
                <a:ea typeface="ヒラギノ角ゴ ProN W3" charset="0"/>
                <a:cs typeface="ヒラギノ角ゴ ProN W3" charset="0"/>
                <a:sym typeface="Helvetica Light" charset="0"/>
              </a:rPr>
              <a:t>Export</a:t>
            </a:r>
            <a:endParaRPr kumimoji="0" lang="en-GB" sz="2200" b="0" i="0" u="none" strike="noStrike" cap="none" normalizeH="0" baseline="0" dirty="0">
              <a:ln>
                <a:noFill/>
              </a:ln>
              <a:solidFill>
                <a:schemeClr val="tx1"/>
              </a:solidFill>
              <a:effectLst/>
              <a:latin typeface="Calibri (Headings)"/>
              <a:ea typeface="ヒラギノ角ゴ ProN W3" charset="0"/>
              <a:cs typeface="ヒラギノ角ゴ ProN W3" charset="0"/>
              <a:sym typeface="Helvetica Light" charset="0"/>
            </a:endParaRPr>
          </a:p>
        </p:txBody>
      </p:sp>
      <p:sp>
        <p:nvSpPr>
          <p:cNvPr id="17" name="Rectangle: Rounded Corners 16"/>
          <p:cNvSpPr/>
          <p:nvPr/>
        </p:nvSpPr>
        <p:spPr bwMode="auto">
          <a:xfrm>
            <a:off x="1706438" y="4873971"/>
            <a:ext cx="1853238" cy="469964"/>
          </a:xfrm>
          <a:prstGeom prst="roundRect">
            <a:avLst/>
          </a:prstGeom>
          <a:ln/>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200" b="0" i="0" u="none" strike="noStrike" cap="none" normalizeH="0" baseline="0" dirty="0">
                <a:ln>
                  <a:noFill/>
                </a:ln>
                <a:solidFill>
                  <a:schemeClr val="tx1"/>
                </a:solidFill>
                <a:effectLst/>
                <a:latin typeface="Calibri (Headings)"/>
                <a:ea typeface="ヒラギノ角ゴ ProN W3" charset="0"/>
                <a:cs typeface="ヒラギノ角ゴ ProN W3" charset="0"/>
                <a:sym typeface="Helvetica Light" charset="0"/>
              </a:rPr>
              <a:t>Productivity</a:t>
            </a:r>
            <a:endParaRPr kumimoji="0" lang="en-GB" sz="2200" b="0" i="0" u="none" strike="noStrike" cap="none" normalizeH="0" baseline="0" dirty="0">
              <a:ln>
                <a:noFill/>
              </a:ln>
              <a:solidFill>
                <a:schemeClr val="tx1"/>
              </a:solidFill>
              <a:effectLst/>
              <a:latin typeface="Calibri (Headings)"/>
              <a:ea typeface="ヒラギノ角ゴ ProN W3" charset="0"/>
              <a:cs typeface="ヒラギノ角ゴ ProN W3" charset="0"/>
              <a:sym typeface="Helvetica Light" charset="0"/>
            </a:endParaRPr>
          </a:p>
        </p:txBody>
      </p:sp>
    </p:spTree>
    <p:extLst>
      <p:ext uri="{BB962C8B-B14F-4D97-AF65-F5344CB8AC3E}">
        <p14:creationId xmlns:p14="http://schemas.microsoft.com/office/powerpoint/2010/main" val="33831888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a:ext>
            </a:extLst>
          </a:blip>
          <a:srcRect r="7106" b="12877"/>
          <a:stretch/>
        </p:blipFill>
        <p:spPr bwMode="auto">
          <a:xfrm>
            <a:off x="-1476" y="542718"/>
            <a:ext cx="9146952" cy="57725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693523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ular Callout 4"/>
          <p:cNvSpPr/>
          <p:nvPr/>
        </p:nvSpPr>
        <p:spPr>
          <a:xfrm>
            <a:off x="6516216" y="2564902"/>
            <a:ext cx="2556284" cy="1656185"/>
          </a:xfrm>
          <a:prstGeom prst="wedgeRectCallout">
            <a:avLst>
              <a:gd name="adj1" fmla="val -130885"/>
              <a:gd name="adj2" fmla="val 34241"/>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2200" b="1" dirty="0">
                <a:solidFill>
                  <a:schemeClr val="tx1"/>
                </a:solidFill>
              </a:rPr>
              <a:t>Why should I do it?</a:t>
            </a:r>
            <a:endParaRPr lang="en-GB" sz="2200" b="1" dirty="0">
              <a:solidFill>
                <a:schemeClr val="tx1"/>
              </a:solidFill>
            </a:endParaRPr>
          </a:p>
        </p:txBody>
      </p:sp>
      <p:sp>
        <p:nvSpPr>
          <p:cNvPr id="6" name="Rounded Rectangular Callout 5"/>
          <p:cNvSpPr/>
          <p:nvPr/>
        </p:nvSpPr>
        <p:spPr>
          <a:xfrm>
            <a:off x="417369" y="4339769"/>
            <a:ext cx="2415466" cy="1747037"/>
          </a:xfrm>
          <a:prstGeom prst="wedgeRoundRectCallout">
            <a:avLst>
              <a:gd name="adj1" fmla="val 97667"/>
              <a:gd name="adj2" fmla="val -64963"/>
              <a:gd name="adj3" fmla="val 16667"/>
            </a:avLst>
          </a:prstGeom>
        </p:spPr>
        <p:style>
          <a:lnRef idx="1">
            <a:schemeClr val="accent5"/>
          </a:lnRef>
          <a:fillRef idx="2">
            <a:schemeClr val="accent5"/>
          </a:fillRef>
          <a:effectRef idx="1">
            <a:schemeClr val="accent5"/>
          </a:effectRef>
          <a:fontRef idx="minor">
            <a:schemeClr val="dk1"/>
          </a:fontRef>
        </p:style>
        <p:txBody>
          <a:bodyPr rtlCol="0" anchor="ctr"/>
          <a:lstStyle/>
          <a:p>
            <a:r>
              <a:rPr lang="en-GB" sz="2200" b="1" dirty="0">
                <a:solidFill>
                  <a:schemeClr val="tx1"/>
                </a:solidFill>
              </a:rPr>
              <a:t>How to measure progress and impact?</a:t>
            </a:r>
          </a:p>
        </p:txBody>
      </p:sp>
      <p:sp>
        <p:nvSpPr>
          <p:cNvPr id="7" name="Oval Callout 6"/>
          <p:cNvSpPr/>
          <p:nvPr/>
        </p:nvSpPr>
        <p:spPr>
          <a:xfrm>
            <a:off x="3181328" y="1124744"/>
            <a:ext cx="3478904" cy="1866936"/>
          </a:xfrm>
          <a:prstGeom prst="wedgeEllipseCallout">
            <a:avLst>
              <a:gd name="adj1" fmla="val -21366"/>
              <a:gd name="adj2" fmla="val 97919"/>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GB" sz="2200" b="1" dirty="0">
                <a:solidFill>
                  <a:schemeClr val="tx1"/>
                </a:solidFill>
              </a:rPr>
              <a:t>Where to start from?</a:t>
            </a:r>
          </a:p>
        </p:txBody>
      </p:sp>
      <p:sp>
        <p:nvSpPr>
          <p:cNvPr id="8" name="Cloud Callout 7"/>
          <p:cNvSpPr/>
          <p:nvPr/>
        </p:nvSpPr>
        <p:spPr>
          <a:xfrm>
            <a:off x="35496" y="1988840"/>
            <a:ext cx="3240360" cy="1944216"/>
          </a:xfrm>
          <a:prstGeom prst="cloudCallout">
            <a:avLst>
              <a:gd name="adj1" fmla="val 78562"/>
              <a:gd name="adj2" fmla="val 56644"/>
            </a:avLst>
          </a:prstGeom>
          <a:solidFill>
            <a:srgbClr val="FF3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dirty="0">
                <a:solidFill>
                  <a:schemeClr val="tx1"/>
                </a:solidFill>
              </a:rPr>
              <a:t>What is it really all about?</a:t>
            </a:r>
          </a:p>
        </p:txBody>
      </p:sp>
      <p:sp>
        <p:nvSpPr>
          <p:cNvPr id="10" name="Oval Callout 9"/>
          <p:cNvSpPr/>
          <p:nvPr/>
        </p:nvSpPr>
        <p:spPr>
          <a:xfrm>
            <a:off x="2988092" y="4656380"/>
            <a:ext cx="3240360" cy="1865719"/>
          </a:xfrm>
          <a:prstGeom prst="wedgeEllipseCallout">
            <a:avLst>
              <a:gd name="adj1" fmla="val -11809"/>
              <a:gd name="adj2" fmla="val -80133"/>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GB" sz="2200" b="1" dirty="0">
                <a:solidFill>
                  <a:schemeClr val="tx1"/>
                </a:solidFill>
              </a:rPr>
              <a:t>What can I do?</a:t>
            </a:r>
          </a:p>
        </p:txBody>
      </p:sp>
      <p:sp>
        <p:nvSpPr>
          <p:cNvPr id="11" name="Rectangular Callout 10"/>
          <p:cNvSpPr/>
          <p:nvPr/>
        </p:nvSpPr>
        <p:spPr>
          <a:xfrm>
            <a:off x="6660232" y="4646646"/>
            <a:ext cx="2160240" cy="1440160"/>
          </a:xfrm>
          <a:prstGeom prst="wedgeRectCallout">
            <a:avLst>
              <a:gd name="adj1" fmla="val -152646"/>
              <a:gd name="adj2" fmla="val -91615"/>
            </a:avLst>
          </a:prstGeom>
        </p:spPr>
        <p:style>
          <a:lnRef idx="1">
            <a:schemeClr val="dk1"/>
          </a:lnRef>
          <a:fillRef idx="2">
            <a:schemeClr val="dk1"/>
          </a:fillRef>
          <a:effectRef idx="1">
            <a:schemeClr val="dk1"/>
          </a:effectRef>
          <a:fontRef idx="minor">
            <a:schemeClr val="dk1"/>
          </a:fontRef>
        </p:style>
        <p:txBody>
          <a:bodyPr rtlCol="0" anchor="ctr"/>
          <a:lstStyle/>
          <a:p>
            <a:r>
              <a:rPr lang="en-US" sz="2200" b="1" dirty="0">
                <a:solidFill>
                  <a:schemeClr val="tx1"/>
                </a:solidFill>
              </a:rPr>
              <a:t>Who will be involved?</a:t>
            </a:r>
            <a:r>
              <a:rPr lang="en-GB" sz="2200" b="1" dirty="0">
                <a:solidFill>
                  <a:schemeClr val="tx1"/>
                </a:solidFill>
              </a:rPr>
              <a:t> </a:t>
            </a:r>
          </a:p>
        </p:txBody>
      </p:sp>
      <p:grpSp>
        <p:nvGrpSpPr>
          <p:cNvPr id="17" name="Group 16"/>
          <p:cNvGrpSpPr/>
          <p:nvPr/>
        </p:nvGrpSpPr>
        <p:grpSpPr>
          <a:xfrm>
            <a:off x="0" y="0"/>
            <a:ext cx="9144000" cy="836712"/>
            <a:chOff x="0" y="0"/>
            <a:chExt cx="9144000" cy="836712"/>
          </a:xfrm>
        </p:grpSpPr>
        <p:sp>
          <p:nvSpPr>
            <p:cNvPr id="18" name="Rectangle 17"/>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Burning questions</a:t>
              </a:r>
            </a:p>
          </p:txBody>
        </p:sp>
        <p:sp>
          <p:nvSpPr>
            <p:cNvPr id="19" name="Rectangle 18"/>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20" name="Picture 19"/>
          <p:cNvPicPr>
            <a:picLocks noChangeAspect="1"/>
          </p:cNvPicPr>
          <p:nvPr/>
        </p:nvPicPr>
        <p:blipFill rotWithShape="1">
          <a:blip r:embed="rId2"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21" name="Picture 20"/>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3" name="Slide Number Placeholder 2"/>
          <p:cNvSpPr>
            <a:spLocks noGrp="1"/>
          </p:cNvSpPr>
          <p:nvPr>
            <p:ph type="sldNum" sz="quarter" idx="12"/>
          </p:nvPr>
        </p:nvSpPr>
        <p:spPr/>
        <p:txBody>
          <a:bodyPr/>
          <a:lstStyle/>
          <a:p>
            <a:fld id="{3DF53439-851E-44AD-84B1-B6BFC3D0C743}" type="slidenum">
              <a:rPr lang="el-GR" smtClean="0"/>
              <a:t>35</a:t>
            </a:fld>
            <a:endParaRPr lang="el-GR" dirty="0"/>
          </a:p>
        </p:txBody>
      </p:sp>
    </p:spTree>
    <p:extLst>
      <p:ext uri="{BB962C8B-B14F-4D97-AF65-F5344CB8AC3E}">
        <p14:creationId xmlns:p14="http://schemas.microsoft.com/office/powerpoint/2010/main" val="7542929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71000"/>
          </a:schemeClr>
        </a:solidFill>
        <a:effectLst/>
      </p:bgPr>
    </p:bg>
    <p:spTree>
      <p:nvGrpSpPr>
        <p:cNvPr id="1" name=""/>
        <p:cNvGrpSpPr/>
        <p:nvPr/>
      </p:nvGrpSpPr>
      <p:grpSpPr>
        <a:xfrm>
          <a:off x="0" y="0"/>
          <a:ext cx="0" cy="0"/>
          <a:chOff x="0" y="0"/>
          <a:chExt cx="0" cy="0"/>
        </a:xfrm>
      </p:grpSpPr>
      <p:sp>
        <p:nvSpPr>
          <p:cNvPr id="6" name="Rectangle 5"/>
          <p:cNvSpPr/>
          <p:nvPr/>
        </p:nvSpPr>
        <p:spPr>
          <a:xfrm>
            <a:off x="0" y="2852936"/>
            <a:ext cx="6444208" cy="129614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cap="small" dirty="0"/>
              <a:t>Module 2</a:t>
            </a:r>
            <a:br>
              <a:rPr lang="en-US" sz="2800" b="1" cap="small" dirty="0"/>
            </a:br>
            <a:r>
              <a:rPr lang="en-US" sz="2800" b="1" cap="small" dirty="0"/>
              <a:t>Stakeholder Management </a:t>
            </a:r>
          </a:p>
        </p:txBody>
      </p:sp>
      <p:sp>
        <p:nvSpPr>
          <p:cNvPr id="7" name="Rectangle 6"/>
          <p:cNvSpPr/>
          <p:nvPr/>
        </p:nvSpPr>
        <p:spPr>
          <a:xfrm>
            <a:off x="-1" y="4005064"/>
            <a:ext cx="3536625" cy="144016"/>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5244345"/>
            <a:ext cx="7632848" cy="0"/>
          </a:xfrm>
          <a:prstGeom prst="line">
            <a:avLst/>
          </a:prstGeom>
          <a:ln w="38100">
            <a:solidFill>
              <a:srgbClr val="F79646"/>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259632" y="4653136"/>
            <a:ext cx="5904656" cy="461665"/>
          </a:xfrm>
          <a:prstGeom prst="rect">
            <a:avLst/>
          </a:prstGeom>
          <a:noFill/>
        </p:spPr>
        <p:txBody>
          <a:bodyPr wrap="square" rtlCol="0">
            <a:spAutoFit/>
          </a:bodyPr>
          <a:lstStyle/>
          <a:p>
            <a:r>
              <a:rPr lang="en-GB" sz="2400" b="1" dirty="0"/>
              <a:t>How to effectively engage with stakeholders </a:t>
            </a:r>
          </a:p>
        </p:txBody>
      </p:sp>
      <p:sp>
        <p:nvSpPr>
          <p:cNvPr id="4" name="Slide Number Placeholder 3"/>
          <p:cNvSpPr>
            <a:spLocks noGrp="1"/>
          </p:cNvSpPr>
          <p:nvPr>
            <p:ph type="sldNum" sz="quarter" idx="12"/>
          </p:nvPr>
        </p:nvSpPr>
        <p:spPr/>
        <p:txBody>
          <a:bodyPr/>
          <a:lstStyle/>
          <a:p>
            <a:fld id="{3DF53439-851E-44AD-84B1-B6BFC3D0C743}" type="slidenum">
              <a:rPr lang="el-GR" smtClean="0"/>
              <a:t>36</a:t>
            </a:fld>
            <a:endParaRPr lang="el-GR" dirty="0"/>
          </a:p>
        </p:txBody>
      </p:sp>
    </p:spTree>
    <p:extLst>
      <p:ext uri="{BB962C8B-B14F-4D97-AF65-F5344CB8AC3E}">
        <p14:creationId xmlns:p14="http://schemas.microsoft.com/office/powerpoint/2010/main" val="37483002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2132856"/>
            <a:ext cx="7632848" cy="0"/>
          </a:xfrm>
          <a:prstGeom prst="line">
            <a:avLst/>
          </a:prstGeom>
          <a:ln w="38100">
            <a:solidFill>
              <a:srgbClr val="F79646"/>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619672" y="1700808"/>
            <a:ext cx="6013176" cy="3046988"/>
          </a:xfrm>
          <a:prstGeom prst="rect">
            <a:avLst/>
          </a:prstGeom>
          <a:noFill/>
        </p:spPr>
        <p:txBody>
          <a:bodyPr wrap="square" rtlCol="0">
            <a:spAutoFit/>
          </a:bodyPr>
          <a:lstStyle/>
          <a:p>
            <a:r>
              <a:rPr lang="en-GB" sz="2400" dirty="0"/>
              <a:t>Key Questions</a:t>
            </a:r>
          </a:p>
          <a:p>
            <a:endParaRPr lang="en-GB" sz="2400" dirty="0"/>
          </a:p>
          <a:p>
            <a:endParaRPr lang="en-GB" sz="2400" dirty="0"/>
          </a:p>
          <a:p>
            <a:r>
              <a:rPr lang="en-GB" sz="2400" dirty="0"/>
              <a:t>What do we mean by stakeholders?</a:t>
            </a:r>
          </a:p>
          <a:p>
            <a:r>
              <a:rPr lang="en-GB" sz="2400" dirty="0"/>
              <a:t>Why are they so important</a:t>
            </a:r>
          </a:p>
          <a:p>
            <a:r>
              <a:rPr lang="en-GB" sz="2400" dirty="0"/>
              <a:t>How can I recognise them </a:t>
            </a:r>
          </a:p>
          <a:p>
            <a:r>
              <a:rPr lang="en-GB" sz="2400" dirty="0"/>
              <a:t>What is stakeholder engagement and what are the benefits?  </a:t>
            </a:r>
          </a:p>
        </p:txBody>
      </p:sp>
      <p:sp>
        <p:nvSpPr>
          <p:cNvPr id="4" name="Slide Number Placeholder 3"/>
          <p:cNvSpPr>
            <a:spLocks noGrp="1"/>
          </p:cNvSpPr>
          <p:nvPr>
            <p:ph type="sldNum" sz="quarter" idx="12"/>
          </p:nvPr>
        </p:nvSpPr>
        <p:spPr/>
        <p:txBody>
          <a:bodyPr/>
          <a:lstStyle/>
          <a:p>
            <a:fld id="{3DF53439-851E-44AD-84B1-B6BFC3D0C743}" type="slidenum">
              <a:rPr lang="el-GR" smtClean="0"/>
              <a:t>37</a:t>
            </a:fld>
            <a:endParaRPr lang="el-GR" dirty="0"/>
          </a:p>
        </p:txBody>
      </p:sp>
    </p:spTree>
    <p:extLst>
      <p:ext uri="{BB962C8B-B14F-4D97-AF65-F5344CB8AC3E}">
        <p14:creationId xmlns:p14="http://schemas.microsoft.com/office/powerpoint/2010/main" val="3560376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4458" t="15898" r="33470" b="7099"/>
          <a:stretch/>
        </p:blipFill>
        <p:spPr bwMode="auto">
          <a:xfrm>
            <a:off x="539552" y="965477"/>
            <a:ext cx="7992888" cy="5405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p:cNvPicPr>
            <a:picLocks noChangeAspect="1"/>
          </p:cNvPicPr>
          <p:nvPr/>
        </p:nvPicPr>
        <p:blipFill rotWithShape="1">
          <a:blip r:embed="rId4"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grpSp>
        <p:nvGrpSpPr>
          <p:cNvPr id="2" name="Group 1"/>
          <p:cNvGrpSpPr/>
          <p:nvPr/>
        </p:nvGrpSpPr>
        <p:grpSpPr>
          <a:xfrm>
            <a:off x="0" y="0"/>
            <a:ext cx="9144000" cy="836712"/>
            <a:chOff x="0" y="0"/>
            <a:chExt cx="9144000" cy="836712"/>
          </a:xfrm>
        </p:grpSpPr>
        <p:grpSp>
          <p:nvGrpSpPr>
            <p:cNvPr id="8" name="Group 7"/>
            <p:cNvGrpSpPr/>
            <p:nvPr/>
          </p:nvGrpSpPr>
          <p:grpSpPr>
            <a:xfrm>
              <a:off x="0" y="0"/>
              <a:ext cx="9144000" cy="836712"/>
              <a:chOff x="0" y="0"/>
              <a:chExt cx="9144000" cy="836712"/>
            </a:xfrm>
          </p:grpSpPr>
          <p:sp>
            <p:nvSpPr>
              <p:cNvPr id="12" name="Rectangle 11"/>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International Trends</a:t>
                </a:r>
              </a:p>
            </p:txBody>
          </p:sp>
          <p:sp>
            <p:nvSpPr>
              <p:cNvPr id="13" name="Rectangle 12"/>
              <p:cNvSpPr/>
              <p:nvPr/>
            </p:nvSpPr>
            <p:spPr>
              <a:xfrm>
                <a:off x="323528" y="0"/>
                <a:ext cx="216024" cy="836712"/>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5" name="Picture 14"/>
            <p:cNvPicPr>
              <a:picLocks noChangeAspect="1"/>
            </p:cNvPicPr>
            <p:nvPr/>
          </p:nvPicPr>
          <p:blipFill rotWithShape="1">
            <a:blip r:embed="rId5"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9" name="TextBox 8"/>
          <p:cNvSpPr txBox="1"/>
          <p:nvPr/>
        </p:nvSpPr>
        <p:spPr>
          <a:xfrm>
            <a:off x="1633" y="6448271"/>
            <a:ext cx="6264696" cy="369332"/>
          </a:xfrm>
          <a:prstGeom prst="rect">
            <a:avLst/>
          </a:prstGeom>
          <a:noFill/>
        </p:spPr>
        <p:txBody>
          <a:bodyPr wrap="square" rtlCol="0">
            <a:spAutoFit/>
          </a:bodyPr>
          <a:lstStyle/>
          <a:p>
            <a:r>
              <a:rPr lang="en-GB" dirty="0"/>
              <a:t>Nielsen 2015, </a:t>
            </a:r>
            <a:r>
              <a:rPr lang="en-GB" dirty="0">
                <a:hlinkClick r:id="rId6"/>
              </a:rPr>
              <a:t>Nielsen’s Global Corporate Sustainability Report</a:t>
            </a:r>
            <a:endParaRPr lang="en-GB" dirty="0"/>
          </a:p>
        </p:txBody>
      </p:sp>
      <p:sp>
        <p:nvSpPr>
          <p:cNvPr id="4" name="Slide Number Placeholder 3"/>
          <p:cNvSpPr>
            <a:spLocks noGrp="1"/>
          </p:cNvSpPr>
          <p:nvPr>
            <p:ph type="sldNum" sz="quarter" idx="12"/>
          </p:nvPr>
        </p:nvSpPr>
        <p:spPr/>
        <p:txBody>
          <a:bodyPr/>
          <a:lstStyle/>
          <a:p>
            <a:fld id="{3DF53439-851E-44AD-84B1-B6BFC3D0C743}" type="slidenum">
              <a:rPr lang="el-GR" smtClean="0"/>
              <a:t>38</a:t>
            </a:fld>
            <a:endParaRPr lang="el-GR" dirty="0"/>
          </a:p>
        </p:txBody>
      </p:sp>
    </p:spTree>
    <p:extLst>
      <p:ext uri="{BB962C8B-B14F-4D97-AF65-F5344CB8AC3E}">
        <p14:creationId xmlns:p14="http://schemas.microsoft.com/office/powerpoint/2010/main" val="3957513653"/>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a:p>
        </p:txBody>
      </p:sp>
      <p:pic>
        <p:nvPicPr>
          <p:cNvPr id="23554" name="Picture 2"/>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a:ext>
            </a:extLst>
          </a:blip>
          <a:srcRect l="4709" t="24580" r="26575" b="7784"/>
          <a:stretch/>
        </p:blipFill>
        <p:spPr bwMode="auto">
          <a:xfrm>
            <a:off x="-36512" y="1355018"/>
            <a:ext cx="9135972" cy="5055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0" y="0"/>
            <a:ext cx="9144000" cy="836712"/>
            <a:chOff x="0" y="0"/>
            <a:chExt cx="9144000" cy="836712"/>
          </a:xfrm>
        </p:grpSpPr>
        <p:sp>
          <p:nvSpPr>
            <p:cNvPr id="13" name="Rectangle 12"/>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Sustainability Related Topics </a:t>
              </a:r>
            </a:p>
            <a:p>
              <a:pPr lvl="2"/>
              <a:r>
                <a:rPr lang="en-US" sz="2800" b="1" dirty="0"/>
                <a:t>Shareholders and Investors ask about </a:t>
              </a:r>
            </a:p>
          </p:txBody>
        </p:sp>
        <p:sp>
          <p:nvSpPr>
            <p:cNvPr id="14" name="Rectangle 13"/>
            <p:cNvSpPr/>
            <p:nvPr/>
          </p:nvSpPr>
          <p:spPr>
            <a:xfrm>
              <a:off x="323528" y="0"/>
              <a:ext cx="216024" cy="836712"/>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5" name="Picture 14"/>
          <p:cNvPicPr>
            <a:picLocks noChangeAspect="1"/>
          </p:cNvPicPr>
          <p:nvPr/>
        </p:nvPicPr>
        <p:blipFill rotWithShape="1">
          <a:blip r:embed="rId5"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6" name="Picture 15"/>
          <p:cNvPicPr>
            <a:picLocks noChangeAspect="1"/>
          </p:cNvPicPr>
          <p:nvPr/>
        </p:nvPicPr>
        <p:blipFill rotWithShape="1">
          <a:blip r:embed="rId6"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2" name="Slide Number Placeholder 1"/>
          <p:cNvSpPr>
            <a:spLocks noGrp="1"/>
          </p:cNvSpPr>
          <p:nvPr>
            <p:ph type="sldNum" sz="quarter" idx="12"/>
          </p:nvPr>
        </p:nvSpPr>
        <p:spPr/>
        <p:txBody>
          <a:bodyPr/>
          <a:lstStyle/>
          <a:p>
            <a:fld id="{3DF53439-851E-44AD-84B1-B6BFC3D0C743}" type="slidenum">
              <a:rPr lang="el-GR" smtClean="0"/>
              <a:t>39</a:t>
            </a:fld>
            <a:endParaRPr lang="el-GR" dirty="0"/>
          </a:p>
        </p:txBody>
      </p:sp>
    </p:spTree>
    <p:extLst>
      <p:ext uri="{BB962C8B-B14F-4D97-AF65-F5344CB8AC3E}">
        <p14:creationId xmlns:p14="http://schemas.microsoft.com/office/powerpoint/2010/main" val="4133020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12776"/>
            <a:ext cx="8229600" cy="4896544"/>
          </a:xfrm>
        </p:spPr>
        <p:txBody>
          <a:bodyPr>
            <a:noAutofit/>
          </a:bodyPr>
          <a:lstStyle/>
          <a:p>
            <a:pPr marL="0" lvl="0" indent="0">
              <a:lnSpc>
                <a:spcPct val="150000"/>
              </a:lnSpc>
              <a:buNone/>
            </a:pPr>
            <a:r>
              <a:rPr lang="en-US" sz="2400" b="1" dirty="0">
                <a:solidFill>
                  <a:srgbClr val="004C00"/>
                </a:solidFill>
              </a:rPr>
              <a:t>Module 1: </a:t>
            </a:r>
            <a:r>
              <a:rPr lang="en-GB" sz="2400" b="1" dirty="0">
                <a:solidFill>
                  <a:srgbClr val="004C00"/>
                </a:solidFill>
              </a:rPr>
              <a:t>Sustainability and climate change </a:t>
            </a:r>
          </a:p>
          <a:p>
            <a:pPr marL="0" lvl="0" indent="0">
              <a:lnSpc>
                <a:spcPct val="150000"/>
              </a:lnSpc>
              <a:buNone/>
            </a:pPr>
            <a:r>
              <a:rPr lang="en-GB" sz="2400" b="1" dirty="0">
                <a:solidFill>
                  <a:schemeClr val="accent6">
                    <a:lumMod val="75000"/>
                  </a:schemeClr>
                </a:solidFill>
              </a:rPr>
              <a:t>Module 2: </a:t>
            </a:r>
            <a:r>
              <a:rPr lang="en-US" sz="2400" b="1" dirty="0">
                <a:solidFill>
                  <a:schemeClr val="accent6">
                    <a:lumMod val="75000"/>
                  </a:schemeClr>
                </a:solidFill>
              </a:rPr>
              <a:t>Stakeholder identification </a:t>
            </a:r>
            <a:endParaRPr lang="en-GB" sz="2400" b="1" dirty="0">
              <a:solidFill>
                <a:schemeClr val="accent6">
                  <a:lumMod val="75000"/>
                </a:schemeClr>
              </a:solidFill>
            </a:endParaRPr>
          </a:p>
          <a:p>
            <a:pPr marL="0" indent="0">
              <a:lnSpc>
                <a:spcPct val="150000"/>
              </a:lnSpc>
              <a:buNone/>
            </a:pPr>
            <a:r>
              <a:rPr lang="en-US" sz="2400" b="1" dirty="0">
                <a:solidFill>
                  <a:srgbClr val="00B050"/>
                </a:solidFill>
              </a:rPr>
              <a:t>Module 3: Initiatives for climate change </a:t>
            </a:r>
          </a:p>
          <a:p>
            <a:pPr marL="0" indent="0">
              <a:lnSpc>
                <a:spcPct val="150000"/>
              </a:lnSpc>
              <a:buNone/>
            </a:pPr>
            <a:r>
              <a:rPr lang="en-US" sz="2400" b="1" dirty="0">
                <a:solidFill>
                  <a:srgbClr val="C00000"/>
                </a:solidFill>
              </a:rPr>
              <a:t>Module 4: </a:t>
            </a:r>
            <a:r>
              <a:rPr lang="en-GB" sz="2400" b="1" dirty="0">
                <a:solidFill>
                  <a:srgbClr val="C00000"/>
                </a:solidFill>
              </a:rPr>
              <a:t>Calculating Greenhouse Gas emissions </a:t>
            </a:r>
          </a:p>
          <a:p>
            <a:pPr marL="0" indent="0">
              <a:lnSpc>
                <a:spcPct val="150000"/>
              </a:lnSpc>
              <a:buNone/>
            </a:pPr>
            <a:r>
              <a:rPr lang="en-US" sz="2400" b="1" dirty="0">
                <a:solidFill>
                  <a:srgbClr val="0070C0"/>
                </a:solidFill>
              </a:rPr>
              <a:t>Module 5: </a:t>
            </a:r>
            <a:r>
              <a:rPr lang="en-GB" sz="2400" b="1" dirty="0">
                <a:solidFill>
                  <a:srgbClr val="0070C0"/>
                </a:solidFill>
              </a:rPr>
              <a:t>Carbon management strategy </a:t>
            </a:r>
            <a:endParaRPr lang="en-US" sz="2400" b="1" dirty="0">
              <a:solidFill>
                <a:srgbClr val="0070C0"/>
              </a:solidFill>
            </a:endParaRPr>
          </a:p>
        </p:txBody>
      </p:sp>
      <p:grpSp>
        <p:nvGrpSpPr>
          <p:cNvPr id="6" name="Group 5"/>
          <p:cNvGrpSpPr/>
          <p:nvPr/>
        </p:nvGrpSpPr>
        <p:grpSpPr>
          <a:xfrm>
            <a:off x="0" y="0"/>
            <a:ext cx="9144000" cy="836712"/>
            <a:chOff x="0" y="0"/>
            <a:chExt cx="9144000" cy="836712"/>
          </a:xfrm>
        </p:grpSpPr>
        <p:sp>
          <p:nvSpPr>
            <p:cNvPr id="8" name="Rectangle 7"/>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Modules</a:t>
              </a:r>
            </a:p>
          </p:txBody>
        </p:sp>
        <p:sp>
          <p:nvSpPr>
            <p:cNvPr id="9" name="Rectangle 8"/>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1" name="Picture 10"/>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4" name="Slide Number Placeholder 3"/>
          <p:cNvSpPr>
            <a:spLocks noGrp="1"/>
          </p:cNvSpPr>
          <p:nvPr>
            <p:ph type="sldNum" sz="quarter" idx="12"/>
          </p:nvPr>
        </p:nvSpPr>
        <p:spPr/>
        <p:txBody>
          <a:bodyPr/>
          <a:lstStyle/>
          <a:p>
            <a:fld id="{3DF53439-851E-44AD-84B1-B6BFC3D0C743}" type="slidenum">
              <a:rPr lang="el-GR" smtClean="0"/>
              <a:t>4</a:t>
            </a:fld>
            <a:endParaRPr lang="el-GR" dirty="0"/>
          </a:p>
        </p:txBody>
      </p:sp>
    </p:spTree>
    <p:extLst>
      <p:ext uri="{BB962C8B-B14F-4D97-AF65-F5344CB8AC3E}">
        <p14:creationId xmlns:p14="http://schemas.microsoft.com/office/powerpoint/2010/main" val="7580667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Content Placeholder 2"/>
          <p:cNvSpPr>
            <a:spLocks noGrp="1"/>
          </p:cNvSpPr>
          <p:nvPr>
            <p:ph idx="1"/>
          </p:nvPr>
        </p:nvSpPr>
        <p:spPr>
          <a:xfrm>
            <a:off x="467544" y="1412776"/>
            <a:ext cx="8229600" cy="1152128"/>
          </a:xfrm>
        </p:spPr>
        <p:txBody>
          <a:bodyPr>
            <a:normAutofit fontScale="70000" lnSpcReduction="20000"/>
          </a:bodyPr>
          <a:lstStyle/>
          <a:p>
            <a:pPr marL="0" indent="0" algn="just">
              <a:lnSpc>
                <a:spcPct val="170000"/>
              </a:lnSpc>
              <a:buNone/>
            </a:pPr>
            <a:r>
              <a:rPr lang="en-US" altLang="en-US" dirty="0">
                <a:latin typeface="Arial" pitchFamily="34" charset="0"/>
                <a:cs typeface="Arial" pitchFamily="34" charset="0"/>
              </a:rPr>
              <a:t>Individuals or groups who are </a:t>
            </a:r>
            <a:r>
              <a:rPr lang="en-US" altLang="en-US" b="1" dirty="0">
                <a:latin typeface="Arial" pitchFamily="34" charset="0"/>
                <a:cs typeface="Arial" pitchFamily="34" charset="0"/>
              </a:rPr>
              <a:t>affected</a:t>
            </a:r>
            <a:r>
              <a:rPr lang="en-US" altLang="en-US" dirty="0">
                <a:latin typeface="Arial" pitchFamily="34" charset="0"/>
                <a:cs typeface="Arial" pitchFamily="34" charset="0"/>
              </a:rPr>
              <a:t> directly or indirectly by the company activities or </a:t>
            </a:r>
            <a:r>
              <a:rPr lang="en-US" altLang="en-US" b="1" dirty="0">
                <a:latin typeface="Arial" pitchFamily="34" charset="0"/>
                <a:cs typeface="Arial" pitchFamily="34" charset="0"/>
              </a:rPr>
              <a:t>affect</a:t>
            </a:r>
            <a:r>
              <a:rPr lang="en-US" altLang="en-US" dirty="0">
                <a:latin typeface="Arial" pitchFamily="34" charset="0"/>
                <a:cs typeface="Arial" pitchFamily="34" charset="0"/>
              </a:rPr>
              <a:t> company activities &amp; decisions.</a:t>
            </a:r>
          </a:p>
        </p:txBody>
      </p:sp>
      <p:grpSp>
        <p:nvGrpSpPr>
          <p:cNvPr id="14" name="Group 13"/>
          <p:cNvGrpSpPr/>
          <p:nvPr/>
        </p:nvGrpSpPr>
        <p:grpSpPr>
          <a:xfrm>
            <a:off x="0" y="0"/>
            <a:ext cx="9144000" cy="836712"/>
            <a:chOff x="0" y="0"/>
            <a:chExt cx="9144000" cy="836712"/>
          </a:xfrm>
        </p:grpSpPr>
        <p:sp>
          <p:nvSpPr>
            <p:cNvPr id="15" name="Rectangle 14"/>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Stakeholders</a:t>
              </a:r>
            </a:p>
          </p:txBody>
        </p:sp>
        <p:sp>
          <p:nvSpPr>
            <p:cNvPr id="16" name="Rectangle 15"/>
            <p:cNvSpPr/>
            <p:nvPr/>
          </p:nvSpPr>
          <p:spPr>
            <a:xfrm>
              <a:off x="323528" y="0"/>
              <a:ext cx="216024" cy="836712"/>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7" name="Picture 16"/>
          <p:cNvPicPr>
            <a:picLocks noChangeAspect="1"/>
          </p:cNvPicPr>
          <p:nvPr/>
        </p:nvPicPr>
        <p:blipFill rotWithShape="1">
          <a:blip r:embed="rId2"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79874" name="Picture 2" descr="Image result for gears vector 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rot="7989612">
            <a:off x="1450441" y="2972343"/>
            <a:ext cx="4713919" cy="320399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rotWithShape="1">
          <a:blip r:embed="rId4"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2" name="Slide Number Placeholder 1"/>
          <p:cNvSpPr>
            <a:spLocks noGrp="1"/>
          </p:cNvSpPr>
          <p:nvPr>
            <p:ph type="sldNum" sz="quarter" idx="12"/>
          </p:nvPr>
        </p:nvSpPr>
        <p:spPr/>
        <p:txBody>
          <a:bodyPr/>
          <a:lstStyle/>
          <a:p>
            <a:fld id="{3DF53439-851E-44AD-84B1-B6BFC3D0C743}" type="slidenum">
              <a:rPr lang="el-GR" smtClean="0"/>
              <a:t>40</a:t>
            </a:fld>
            <a:endParaRPr lang="el-GR" dirty="0"/>
          </a:p>
        </p:txBody>
      </p:sp>
    </p:spTree>
    <p:extLst>
      <p:ext uri="{BB962C8B-B14F-4D97-AF65-F5344CB8AC3E}">
        <p14:creationId xmlns:p14="http://schemas.microsoft.com/office/powerpoint/2010/main" val="2611589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1427301824"/>
              </p:ext>
            </p:extLst>
          </p:nvPr>
        </p:nvGraphicFramePr>
        <p:xfrm>
          <a:off x="-72516" y="980728"/>
          <a:ext cx="9289032" cy="57250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oup 11"/>
          <p:cNvGrpSpPr/>
          <p:nvPr/>
        </p:nvGrpSpPr>
        <p:grpSpPr>
          <a:xfrm>
            <a:off x="0" y="0"/>
            <a:ext cx="9144000" cy="836712"/>
            <a:chOff x="0" y="0"/>
            <a:chExt cx="9144000" cy="836712"/>
          </a:xfrm>
        </p:grpSpPr>
        <p:sp>
          <p:nvSpPr>
            <p:cNvPr id="13" name="Rectangle 12"/>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Stakeholders</a:t>
              </a:r>
            </a:p>
          </p:txBody>
        </p:sp>
        <p:sp>
          <p:nvSpPr>
            <p:cNvPr id="14" name="Rectangle 13"/>
            <p:cNvSpPr/>
            <p:nvPr/>
          </p:nvSpPr>
          <p:spPr>
            <a:xfrm>
              <a:off x="323528" y="0"/>
              <a:ext cx="216024" cy="836712"/>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5" name="Picture 14"/>
          <p:cNvPicPr>
            <a:picLocks noChangeAspect="1"/>
          </p:cNvPicPr>
          <p:nvPr/>
        </p:nvPicPr>
        <p:blipFill rotWithShape="1">
          <a:blip r:embed="rId7"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7" name="Picture 16"/>
          <p:cNvPicPr>
            <a:picLocks noChangeAspect="1"/>
          </p:cNvPicPr>
          <p:nvPr/>
        </p:nvPicPr>
        <p:blipFill rotWithShape="1">
          <a:blip r:embed="rId8"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2" name="Slide Number Placeholder 1"/>
          <p:cNvSpPr>
            <a:spLocks noGrp="1"/>
          </p:cNvSpPr>
          <p:nvPr>
            <p:ph type="sldNum" sz="quarter" idx="12"/>
          </p:nvPr>
        </p:nvSpPr>
        <p:spPr/>
        <p:txBody>
          <a:bodyPr/>
          <a:lstStyle/>
          <a:p>
            <a:fld id="{3DF53439-851E-44AD-84B1-B6BFC3D0C743}" type="slidenum">
              <a:rPr lang="el-GR" smtClean="0"/>
              <a:t>41</a:t>
            </a:fld>
            <a:endParaRPr lang="el-GR" dirty="0"/>
          </a:p>
        </p:txBody>
      </p:sp>
    </p:spTree>
    <p:extLst>
      <p:ext uri="{BB962C8B-B14F-4D97-AF65-F5344CB8AC3E}">
        <p14:creationId xmlns:p14="http://schemas.microsoft.com/office/powerpoint/2010/main" val="3664945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556" y="1484784"/>
            <a:ext cx="8229600" cy="4525963"/>
          </a:xfrm>
        </p:spPr>
        <p:txBody>
          <a:bodyPr>
            <a:normAutofit/>
          </a:bodyPr>
          <a:lstStyle/>
          <a:p>
            <a:pPr marL="0" indent="0" algn="ctr">
              <a:buNone/>
            </a:pPr>
            <a:r>
              <a:rPr lang="en-US" sz="2800" b="1" dirty="0"/>
              <a:t>Identification and </a:t>
            </a:r>
            <a:r>
              <a:rPr lang="en-US" sz="2800" b="1" dirty="0" err="1"/>
              <a:t>prioritisation</a:t>
            </a:r>
            <a:r>
              <a:rPr lang="en-US" sz="2800" b="1" dirty="0"/>
              <a:t> of Stakeholders</a:t>
            </a:r>
          </a:p>
          <a:p>
            <a:pPr marL="514350" indent="-514350">
              <a:buFont typeface="+mj-lt"/>
              <a:buAutoNum type="arabicPeriod"/>
            </a:pPr>
            <a:r>
              <a:rPr lang="en-US" sz="2800" dirty="0"/>
              <a:t>Work in teams </a:t>
            </a:r>
          </a:p>
          <a:p>
            <a:pPr marL="514350" indent="-514350">
              <a:buFont typeface="+mj-lt"/>
              <a:buAutoNum type="arabicPeriod"/>
            </a:pPr>
            <a:r>
              <a:rPr lang="en-US" sz="2800" dirty="0"/>
              <a:t>Select an organization </a:t>
            </a:r>
          </a:p>
          <a:p>
            <a:pPr marL="514350" indent="-514350">
              <a:buFont typeface="+mj-lt"/>
              <a:buAutoNum type="arabicPeriod"/>
            </a:pPr>
            <a:r>
              <a:rPr lang="en-US" sz="2800" dirty="0"/>
              <a:t>Identify the Stakeholder groups for your organization</a:t>
            </a:r>
          </a:p>
          <a:p>
            <a:pPr marL="514350" indent="-514350">
              <a:buFont typeface="+mj-lt"/>
              <a:buAutoNum type="arabicPeriod"/>
            </a:pPr>
            <a:r>
              <a:rPr lang="en-US" sz="2800" dirty="0"/>
              <a:t>Prioritize the stakeholders </a:t>
            </a:r>
          </a:p>
        </p:txBody>
      </p:sp>
      <p:grpSp>
        <p:nvGrpSpPr>
          <p:cNvPr id="11" name="Group 10"/>
          <p:cNvGrpSpPr/>
          <p:nvPr/>
        </p:nvGrpSpPr>
        <p:grpSpPr>
          <a:xfrm>
            <a:off x="0" y="0"/>
            <a:ext cx="9144000" cy="836712"/>
            <a:chOff x="0" y="0"/>
            <a:chExt cx="9144000" cy="836712"/>
          </a:xfrm>
        </p:grpSpPr>
        <p:sp>
          <p:nvSpPr>
            <p:cNvPr id="12" name="Rectangle 11"/>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Exercise </a:t>
              </a:r>
            </a:p>
          </p:txBody>
        </p:sp>
        <p:sp>
          <p:nvSpPr>
            <p:cNvPr id="13" name="Rectangle 12"/>
            <p:cNvSpPr/>
            <p:nvPr/>
          </p:nvSpPr>
          <p:spPr>
            <a:xfrm>
              <a:off x="323528" y="0"/>
              <a:ext cx="216024" cy="836712"/>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4" name="Picture 13"/>
          <p:cNvPicPr>
            <a:picLocks noChangeAspect="1"/>
          </p:cNvPicPr>
          <p:nvPr/>
        </p:nvPicPr>
        <p:blipFill rotWithShape="1">
          <a:blip r:embed="rId2"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pic>
        <p:nvPicPr>
          <p:cNvPr id="8" name="Picture 2" descr="https://tse4.mm.bing.net/th?id=OIP.M056cec5d9383a2b41ae8ba54e898cbbbo0&amp;pid=15.1&amp;P=0&amp;w=207&amp;h=15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51820" y="4432285"/>
            <a:ext cx="3240360" cy="244201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3DF53439-851E-44AD-84B1-B6BFC3D0C743}" type="slidenum">
              <a:rPr lang="el-GR" smtClean="0"/>
              <a:t>42</a:t>
            </a:fld>
            <a:endParaRPr lang="el-GR" dirty="0"/>
          </a:p>
        </p:txBody>
      </p:sp>
    </p:spTree>
    <p:extLst>
      <p:ext uri="{BB962C8B-B14F-4D97-AF65-F5344CB8AC3E}">
        <p14:creationId xmlns:p14="http://schemas.microsoft.com/office/powerpoint/2010/main" val="29105052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836712"/>
            <a:chOff x="0" y="0"/>
            <a:chExt cx="9144000" cy="836712"/>
          </a:xfrm>
        </p:grpSpPr>
        <p:sp>
          <p:nvSpPr>
            <p:cNvPr id="12" name="Rectangle 11"/>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Exercise </a:t>
              </a:r>
            </a:p>
          </p:txBody>
        </p:sp>
        <p:sp>
          <p:nvSpPr>
            <p:cNvPr id="13" name="Rectangle 12"/>
            <p:cNvSpPr/>
            <p:nvPr/>
          </p:nvSpPr>
          <p:spPr>
            <a:xfrm>
              <a:off x="323528" y="0"/>
              <a:ext cx="216024" cy="836712"/>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4" name="Picture 13"/>
          <p:cNvPicPr>
            <a:picLocks noChangeAspect="1"/>
          </p:cNvPicPr>
          <p:nvPr/>
        </p:nvPicPr>
        <p:blipFill rotWithShape="1">
          <a:blip r:embed="rId2"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592277656"/>
              </p:ext>
            </p:extLst>
          </p:nvPr>
        </p:nvGraphicFramePr>
        <p:xfrm>
          <a:off x="190500" y="980728"/>
          <a:ext cx="8502660" cy="5743588"/>
        </p:xfrm>
        <a:graphic>
          <a:graphicData uri="http://schemas.openxmlformats.org/drawingml/2006/table">
            <a:tbl>
              <a:tblPr>
                <a:tableStyleId>{E8B1032C-EA38-4F05-BA0D-38AFFFC7BED3}</a:tableStyleId>
              </a:tblPr>
              <a:tblGrid>
                <a:gridCol w="2581300">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224136">
                  <a:extLst>
                    <a:ext uri="{9D8B030D-6E8A-4147-A177-3AD203B41FA5}">
                      <a16:colId xmlns:a16="http://schemas.microsoft.com/office/drawing/2014/main" val="20002"/>
                    </a:ext>
                  </a:extLst>
                </a:gridCol>
                <a:gridCol w="2304256">
                  <a:extLst>
                    <a:ext uri="{9D8B030D-6E8A-4147-A177-3AD203B41FA5}">
                      <a16:colId xmlns:a16="http://schemas.microsoft.com/office/drawing/2014/main" val="20003"/>
                    </a:ext>
                  </a:extLst>
                </a:gridCol>
                <a:gridCol w="1168832">
                  <a:extLst>
                    <a:ext uri="{9D8B030D-6E8A-4147-A177-3AD203B41FA5}">
                      <a16:colId xmlns:a16="http://schemas.microsoft.com/office/drawing/2014/main" val="20004"/>
                    </a:ext>
                  </a:extLst>
                </a:gridCol>
              </a:tblGrid>
              <a:tr h="648071">
                <a:tc>
                  <a:txBody>
                    <a:bodyPr/>
                    <a:lstStyle/>
                    <a:p>
                      <a:pPr algn="ctr" eaLnBrk="0" fontAlgn="base" hangingPunct="0">
                        <a:lnSpc>
                          <a:spcPct val="115000"/>
                        </a:lnSpc>
                        <a:spcBef>
                          <a:spcPts val="190"/>
                        </a:spcBef>
                        <a:spcAft>
                          <a:spcPts val="0"/>
                        </a:spcAft>
                      </a:pPr>
                      <a:r>
                        <a:rPr lang="en-GB" sz="1600" b="1" kern="1200" dirty="0"/>
                        <a:t>Stakeholders</a:t>
                      </a:r>
                    </a:p>
                    <a:p>
                      <a:pPr algn="ctr" eaLnBrk="0" fontAlgn="base" hangingPunct="0">
                        <a:lnSpc>
                          <a:spcPct val="115000"/>
                        </a:lnSpc>
                        <a:spcBef>
                          <a:spcPts val="190"/>
                        </a:spcBef>
                        <a:spcAft>
                          <a:spcPts val="0"/>
                        </a:spcAft>
                      </a:pPr>
                      <a:r>
                        <a:rPr lang="en-GB" sz="1400" b="1" kern="1200" dirty="0"/>
                        <a:t>(Groups &amp; Subgroups) </a:t>
                      </a:r>
                      <a:endParaRPr lang="el-GR" sz="1400" b="1" dirty="0">
                        <a:latin typeface="Calibri"/>
                        <a:ea typeface="Times New Roman"/>
                        <a:cs typeface="Times New Roman"/>
                      </a:endParaRPr>
                    </a:p>
                  </a:txBody>
                  <a:tcPr marL="68580" marR="68580" marT="0" marB="0"/>
                </a:tc>
                <a:tc>
                  <a:txBody>
                    <a:bodyPr/>
                    <a:lstStyle/>
                    <a:p>
                      <a:pPr algn="ctr" eaLnBrk="0" fontAlgn="base" hangingPunct="0">
                        <a:lnSpc>
                          <a:spcPct val="115000"/>
                        </a:lnSpc>
                        <a:spcBef>
                          <a:spcPts val="190"/>
                        </a:spcBef>
                        <a:spcAft>
                          <a:spcPts val="0"/>
                        </a:spcAft>
                      </a:pPr>
                      <a:r>
                        <a:rPr lang="en-GB" sz="1600" b="1" kern="1200" dirty="0"/>
                        <a:t>Risk/</a:t>
                      </a:r>
                    </a:p>
                    <a:p>
                      <a:pPr algn="ctr" eaLnBrk="0" fontAlgn="base" hangingPunct="0">
                        <a:lnSpc>
                          <a:spcPct val="115000"/>
                        </a:lnSpc>
                        <a:spcBef>
                          <a:spcPts val="190"/>
                        </a:spcBef>
                        <a:spcAft>
                          <a:spcPts val="0"/>
                        </a:spcAft>
                      </a:pPr>
                      <a:r>
                        <a:rPr lang="en-GB" sz="1600" b="1" kern="1200" dirty="0"/>
                        <a:t>Opportunity</a:t>
                      </a:r>
                    </a:p>
                    <a:p>
                      <a:pPr algn="ctr" eaLnBrk="0" fontAlgn="base" hangingPunct="0">
                        <a:lnSpc>
                          <a:spcPct val="115000"/>
                        </a:lnSpc>
                        <a:spcBef>
                          <a:spcPts val="190"/>
                        </a:spcBef>
                        <a:spcAft>
                          <a:spcPts val="0"/>
                        </a:spcAft>
                      </a:pPr>
                      <a:r>
                        <a:rPr lang="en-GB" sz="1600" b="1" kern="1200" dirty="0">
                          <a:latin typeface="Calibri"/>
                          <a:ea typeface="Times New Roman"/>
                          <a:cs typeface="Times New Roman"/>
                        </a:rPr>
                        <a:t>(1-5)</a:t>
                      </a:r>
                      <a:endParaRPr lang="el-GR" sz="1600" b="1" dirty="0">
                        <a:latin typeface="Calibri"/>
                        <a:ea typeface="Times New Roman"/>
                        <a:cs typeface="Times New Roman"/>
                      </a:endParaRPr>
                    </a:p>
                  </a:txBody>
                  <a:tcPr marL="68580" marR="68580" marT="0" marB="0"/>
                </a:tc>
                <a:tc>
                  <a:txBody>
                    <a:bodyPr/>
                    <a:lstStyle/>
                    <a:p>
                      <a:pPr algn="ctr" eaLnBrk="0" fontAlgn="base" hangingPunct="0">
                        <a:lnSpc>
                          <a:spcPct val="115000"/>
                        </a:lnSpc>
                        <a:spcBef>
                          <a:spcPts val="190"/>
                        </a:spcBef>
                        <a:spcAft>
                          <a:spcPts val="0"/>
                        </a:spcAft>
                      </a:pPr>
                      <a:r>
                        <a:rPr lang="en-GB" sz="1600" b="1" kern="1200" dirty="0"/>
                        <a:t>Impact</a:t>
                      </a:r>
                    </a:p>
                    <a:p>
                      <a:pPr algn="ctr" eaLnBrk="0" fontAlgn="base" hangingPunct="0">
                        <a:lnSpc>
                          <a:spcPct val="115000"/>
                        </a:lnSpc>
                        <a:spcBef>
                          <a:spcPts val="190"/>
                        </a:spcBef>
                        <a:spcAft>
                          <a:spcPts val="0"/>
                        </a:spcAft>
                      </a:pPr>
                      <a:r>
                        <a:rPr lang="en-GB" sz="1600" b="1" kern="1200" dirty="0">
                          <a:latin typeface="Calibri"/>
                          <a:ea typeface="Times New Roman"/>
                          <a:cs typeface="Times New Roman"/>
                        </a:rPr>
                        <a:t>(1-5)</a:t>
                      </a:r>
                      <a:endParaRPr lang="el-GR" sz="1600" b="1" dirty="0">
                        <a:latin typeface="Calibri"/>
                        <a:ea typeface="Times New Roman"/>
                        <a:cs typeface="Times New Roman"/>
                      </a:endParaRPr>
                    </a:p>
                  </a:txBody>
                  <a:tcPr marL="68580" marR="68580" marT="0" marB="0"/>
                </a:tc>
                <a:tc>
                  <a:txBody>
                    <a:bodyPr/>
                    <a:lstStyle/>
                    <a:p>
                      <a:pPr algn="ctr" eaLnBrk="0" fontAlgn="base" hangingPunct="0">
                        <a:lnSpc>
                          <a:spcPct val="115000"/>
                        </a:lnSpc>
                        <a:spcBef>
                          <a:spcPts val="190"/>
                        </a:spcBef>
                        <a:spcAft>
                          <a:spcPts val="0"/>
                        </a:spcAft>
                      </a:pPr>
                      <a:r>
                        <a:rPr lang="en-GB" sz="1600" b="1" kern="1200" dirty="0"/>
                        <a:t>Probability (</a:t>
                      </a:r>
                      <a:r>
                        <a:rPr lang="en-GB" sz="1600" b="1" kern="1200" dirty="0">
                          <a:latin typeface="+mn-lt"/>
                          <a:ea typeface="Times New Roman"/>
                          <a:cs typeface="Times New Roman"/>
                        </a:rPr>
                        <a:t>Risk*Impact)</a:t>
                      </a:r>
                      <a:endParaRPr lang="en-GB" sz="1600" b="1" kern="1200" dirty="0"/>
                    </a:p>
                    <a:p>
                      <a:pPr algn="ctr" eaLnBrk="0" fontAlgn="base" hangingPunct="0">
                        <a:lnSpc>
                          <a:spcPct val="115000"/>
                        </a:lnSpc>
                        <a:spcBef>
                          <a:spcPts val="190"/>
                        </a:spcBef>
                        <a:spcAft>
                          <a:spcPts val="0"/>
                        </a:spcAft>
                      </a:pPr>
                      <a:r>
                        <a:rPr lang="en-GB" sz="1600" b="1" kern="1200" dirty="0">
                          <a:latin typeface="Calibri"/>
                          <a:ea typeface="Times New Roman"/>
                          <a:cs typeface="Times New Roman"/>
                        </a:rPr>
                        <a:t>(1-25)</a:t>
                      </a:r>
                      <a:endParaRPr lang="el-GR" sz="1600" b="1" dirty="0">
                        <a:latin typeface="Calibri"/>
                        <a:ea typeface="Times New Roman"/>
                        <a:cs typeface="Times New Roman"/>
                      </a:endParaRPr>
                    </a:p>
                  </a:txBody>
                  <a:tcPr marL="68580" marR="68580" marT="0" marB="0"/>
                </a:tc>
                <a:tc>
                  <a:txBody>
                    <a:bodyPr/>
                    <a:lstStyle/>
                    <a:p>
                      <a:pPr algn="ctr" eaLnBrk="0" fontAlgn="base" hangingPunct="0">
                        <a:lnSpc>
                          <a:spcPct val="115000"/>
                        </a:lnSpc>
                        <a:spcBef>
                          <a:spcPts val="190"/>
                        </a:spcBef>
                        <a:spcAft>
                          <a:spcPts val="0"/>
                        </a:spcAft>
                      </a:pPr>
                      <a:r>
                        <a:rPr lang="en-GB" sz="1600" b="1" kern="1200" dirty="0"/>
                        <a:t>Priority</a:t>
                      </a:r>
                      <a:endParaRPr lang="el-GR" sz="1600" b="1" dirty="0">
                        <a:latin typeface="Calibri"/>
                        <a:ea typeface="Times New Roman"/>
                        <a:cs typeface="Times New Roman"/>
                      </a:endParaRPr>
                    </a:p>
                  </a:txBody>
                  <a:tcPr marL="68580" marR="68580" marT="0" marB="0"/>
                </a:tc>
                <a:extLst>
                  <a:ext uri="{0D108BD9-81ED-4DB2-BD59-A6C34878D82A}">
                    <a16:rowId xmlns:a16="http://schemas.microsoft.com/office/drawing/2014/main" val="10000"/>
                  </a:ext>
                </a:extLst>
              </a:tr>
              <a:tr h="4851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Arial" pitchFamily="34" charset="0"/>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extLst>
                  <a:ext uri="{0D108BD9-81ED-4DB2-BD59-A6C34878D82A}">
                    <a16:rowId xmlns:a16="http://schemas.microsoft.com/office/drawing/2014/main" val="10001"/>
                  </a:ext>
                </a:extLst>
              </a:tr>
              <a:tr h="4851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Arial" pitchFamily="34" charset="0"/>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extLst>
                  <a:ext uri="{0D108BD9-81ED-4DB2-BD59-A6C34878D82A}">
                    <a16:rowId xmlns:a16="http://schemas.microsoft.com/office/drawing/2014/main" val="10002"/>
                  </a:ext>
                </a:extLst>
              </a:tr>
              <a:tr h="4851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Arial" pitchFamily="34" charset="0"/>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tc>
                  <a:txBody>
                    <a:bodyPr/>
                    <a:lstStyle/>
                    <a:p>
                      <a:pPr>
                        <a:lnSpc>
                          <a:spcPct val="115000"/>
                        </a:lnSpc>
                        <a:spcAft>
                          <a:spcPts val="0"/>
                        </a:spcAft>
                      </a:pPr>
                      <a:endParaRPr lang="el-GR" sz="1100">
                        <a:latin typeface="Calibri"/>
                        <a:ea typeface="Times New Roman"/>
                        <a:cs typeface="Times New Roman"/>
                      </a:endParaRPr>
                    </a:p>
                  </a:txBody>
                  <a:tcPr marL="68580" marR="68580" marT="0" marB="0"/>
                </a:tc>
                <a:tc>
                  <a:txBody>
                    <a:bodyPr/>
                    <a:lstStyle/>
                    <a:p>
                      <a:pPr>
                        <a:lnSpc>
                          <a:spcPct val="115000"/>
                        </a:lnSpc>
                        <a:spcAft>
                          <a:spcPts val="0"/>
                        </a:spcAft>
                      </a:pPr>
                      <a:endParaRPr lang="el-GR" sz="110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extLst>
                  <a:ext uri="{0D108BD9-81ED-4DB2-BD59-A6C34878D82A}">
                    <a16:rowId xmlns:a16="http://schemas.microsoft.com/office/drawing/2014/main" val="10003"/>
                  </a:ext>
                </a:extLst>
              </a:tr>
              <a:tr h="4851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Arial" pitchFamily="34" charset="0"/>
                      </a:endParaRPr>
                    </a:p>
                  </a:txBody>
                  <a:tcPr marL="68580" marR="68580" marT="0" marB="0"/>
                </a:tc>
                <a:tc>
                  <a:txBody>
                    <a:bodyPr/>
                    <a:lstStyle/>
                    <a:p>
                      <a:pPr>
                        <a:lnSpc>
                          <a:spcPct val="115000"/>
                        </a:lnSpc>
                        <a:spcAft>
                          <a:spcPts val="0"/>
                        </a:spcAft>
                      </a:pPr>
                      <a:endParaRPr lang="el-GR" sz="110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tc>
                  <a:txBody>
                    <a:bodyPr/>
                    <a:lstStyle/>
                    <a:p>
                      <a:pPr>
                        <a:lnSpc>
                          <a:spcPct val="115000"/>
                        </a:lnSpc>
                        <a:spcAft>
                          <a:spcPts val="0"/>
                        </a:spcAft>
                      </a:pPr>
                      <a:endParaRPr lang="el-GR" sz="110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extLst>
                  <a:ext uri="{0D108BD9-81ED-4DB2-BD59-A6C34878D82A}">
                    <a16:rowId xmlns:a16="http://schemas.microsoft.com/office/drawing/2014/main" val="10004"/>
                  </a:ext>
                </a:extLst>
              </a:tr>
              <a:tr h="4851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Arial" pitchFamily="34" charset="0"/>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tc>
                  <a:txBody>
                    <a:bodyPr/>
                    <a:lstStyle/>
                    <a:p>
                      <a:pPr>
                        <a:lnSpc>
                          <a:spcPct val="115000"/>
                        </a:lnSpc>
                        <a:spcAft>
                          <a:spcPts val="0"/>
                        </a:spcAft>
                      </a:pPr>
                      <a:endParaRPr lang="el-GR" sz="110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extLst>
                  <a:ext uri="{0D108BD9-81ED-4DB2-BD59-A6C34878D82A}">
                    <a16:rowId xmlns:a16="http://schemas.microsoft.com/office/drawing/2014/main" val="10005"/>
                  </a:ext>
                </a:extLst>
              </a:tr>
              <a:tr h="4851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Arial" pitchFamily="34" charset="0"/>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extLst>
                  <a:ext uri="{0D108BD9-81ED-4DB2-BD59-A6C34878D82A}">
                    <a16:rowId xmlns:a16="http://schemas.microsoft.com/office/drawing/2014/main" val="10006"/>
                  </a:ext>
                </a:extLst>
              </a:tr>
              <a:tr h="4851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Arial" pitchFamily="34" charset="0"/>
                      </a:endParaRPr>
                    </a:p>
                  </a:txBody>
                  <a:tcPr marL="68580" marR="68580" marT="0" marB="0"/>
                </a:tc>
                <a:tc>
                  <a:txBody>
                    <a:bodyPr/>
                    <a:lstStyle/>
                    <a:p>
                      <a:pPr>
                        <a:lnSpc>
                          <a:spcPct val="115000"/>
                        </a:lnSpc>
                        <a:spcAft>
                          <a:spcPts val="0"/>
                        </a:spcAft>
                      </a:pPr>
                      <a:endParaRPr lang="el-GR" sz="1100">
                        <a:latin typeface="Calibri"/>
                        <a:ea typeface="Times New Roman"/>
                        <a:cs typeface="Times New Roman"/>
                      </a:endParaRPr>
                    </a:p>
                  </a:txBody>
                  <a:tcPr marL="68580" marR="68580" marT="0" marB="0"/>
                </a:tc>
                <a:tc>
                  <a:txBody>
                    <a:bodyPr/>
                    <a:lstStyle/>
                    <a:p>
                      <a:pPr>
                        <a:lnSpc>
                          <a:spcPct val="115000"/>
                        </a:lnSpc>
                        <a:spcAft>
                          <a:spcPts val="0"/>
                        </a:spcAft>
                      </a:pPr>
                      <a:endParaRPr lang="el-GR" sz="110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extLst>
                  <a:ext uri="{0D108BD9-81ED-4DB2-BD59-A6C34878D82A}">
                    <a16:rowId xmlns:a16="http://schemas.microsoft.com/office/drawing/2014/main" val="10007"/>
                  </a:ext>
                </a:extLst>
              </a:tr>
              <a:tr h="4851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Arial" pitchFamily="34" charset="0"/>
                      </a:endParaRPr>
                    </a:p>
                  </a:txBody>
                  <a:tcPr marL="68580" marR="68580" marT="0" marB="0"/>
                </a:tc>
                <a:tc>
                  <a:txBody>
                    <a:bodyPr/>
                    <a:lstStyle/>
                    <a:p>
                      <a:pPr>
                        <a:lnSpc>
                          <a:spcPct val="115000"/>
                        </a:lnSpc>
                        <a:spcAft>
                          <a:spcPts val="0"/>
                        </a:spcAft>
                      </a:pPr>
                      <a:endParaRPr lang="el-GR" sz="1100">
                        <a:latin typeface="Calibri"/>
                        <a:ea typeface="Times New Roman"/>
                        <a:cs typeface="Times New Roman"/>
                      </a:endParaRPr>
                    </a:p>
                  </a:txBody>
                  <a:tcPr marL="68580" marR="68580" marT="0" marB="0"/>
                </a:tc>
                <a:tc>
                  <a:txBody>
                    <a:bodyPr/>
                    <a:lstStyle/>
                    <a:p>
                      <a:pPr>
                        <a:lnSpc>
                          <a:spcPct val="115000"/>
                        </a:lnSpc>
                        <a:spcAft>
                          <a:spcPts val="0"/>
                        </a:spcAft>
                      </a:pPr>
                      <a:endParaRPr lang="el-GR" sz="110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extLst>
                  <a:ext uri="{0D108BD9-81ED-4DB2-BD59-A6C34878D82A}">
                    <a16:rowId xmlns:a16="http://schemas.microsoft.com/office/drawing/2014/main" val="10008"/>
                  </a:ext>
                </a:extLst>
              </a:tr>
              <a:tr h="4851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Arial" pitchFamily="34" charset="0"/>
                      </a:endParaRPr>
                    </a:p>
                  </a:txBody>
                  <a:tcPr marL="68580" marR="68580" marT="0" marB="0"/>
                </a:tc>
                <a:tc>
                  <a:txBody>
                    <a:bodyPr/>
                    <a:lstStyle/>
                    <a:p>
                      <a:pPr>
                        <a:lnSpc>
                          <a:spcPct val="115000"/>
                        </a:lnSpc>
                        <a:spcAft>
                          <a:spcPts val="0"/>
                        </a:spcAft>
                      </a:pPr>
                      <a:endParaRPr lang="el-GR" sz="1100">
                        <a:latin typeface="Calibri"/>
                        <a:ea typeface="Times New Roman"/>
                        <a:cs typeface="Times New Roman"/>
                      </a:endParaRPr>
                    </a:p>
                  </a:txBody>
                  <a:tcPr marL="68580" marR="68580" marT="0" marB="0"/>
                </a:tc>
                <a:tc>
                  <a:txBody>
                    <a:bodyPr/>
                    <a:lstStyle/>
                    <a:p>
                      <a:pPr>
                        <a:lnSpc>
                          <a:spcPct val="115000"/>
                        </a:lnSpc>
                        <a:spcAft>
                          <a:spcPts val="0"/>
                        </a:spcAft>
                      </a:pPr>
                      <a:endParaRPr lang="el-GR" sz="110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extLst>
                  <a:ext uri="{0D108BD9-81ED-4DB2-BD59-A6C34878D82A}">
                    <a16:rowId xmlns:a16="http://schemas.microsoft.com/office/drawing/2014/main" val="10009"/>
                  </a:ext>
                </a:extLst>
              </a:tr>
              <a:tr h="48515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GB" sz="800" b="1" i="0" u="none" strike="noStrike" cap="none" normalizeH="0" baseline="0" dirty="0">
                        <a:ln>
                          <a:noFill/>
                        </a:ln>
                        <a:solidFill>
                          <a:schemeClr val="tx1"/>
                        </a:solidFill>
                        <a:effectLst/>
                        <a:latin typeface="Arial" pitchFamily="34" charset="0"/>
                      </a:endParaRPr>
                    </a:p>
                  </a:txBody>
                  <a:tcPr marL="68580" marR="68580" marT="0" marB="0"/>
                </a:tc>
                <a:tc>
                  <a:txBody>
                    <a:bodyPr/>
                    <a:lstStyle/>
                    <a:p>
                      <a:pPr>
                        <a:lnSpc>
                          <a:spcPct val="115000"/>
                        </a:lnSpc>
                        <a:spcAft>
                          <a:spcPts val="0"/>
                        </a:spcAft>
                      </a:pPr>
                      <a:endParaRPr lang="el-GR" sz="110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tc>
                  <a:txBody>
                    <a:bodyPr/>
                    <a:lstStyle/>
                    <a:p>
                      <a:pPr>
                        <a:lnSpc>
                          <a:spcPct val="115000"/>
                        </a:lnSpc>
                        <a:spcAft>
                          <a:spcPts val="0"/>
                        </a:spcAft>
                      </a:pPr>
                      <a:endParaRPr lang="el-GR" sz="1100" dirty="0">
                        <a:latin typeface="Calibri"/>
                        <a:ea typeface="Times New Roman"/>
                        <a:cs typeface="Times New Roman"/>
                      </a:endParaRPr>
                    </a:p>
                  </a:txBody>
                  <a:tcPr marL="68580" marR="68580" marT="0" marB="0"/>
                </a:tc>
                <a:extLst>
                  <a:ext uri="{0D108BD9-81ED-4DB2-BD59-A6C34878D82A}">
                    <a16:rowId xmlns:a16="http://schemas.microsoft.com/office/drawing/2014/main" val="10010"/>
                  </a:ext>
                </a:extLst>
              </a:tr>
            </a:tbl>
          </a:graphicData>
        </a:graphic>
      </p:graphicFrame>
      <p:sp>
        <p:nvSpPr>
          <p:cNvPr id="2" name="Slide Number Placeholder 1"/>
          <p:cNvSpPr>
            <a:spLocks noGrp="1"/>
          </p:cNvSpPr>
          <p:nvPr>
            <p:ph type="sldNum" sz="quarter" idx="12"/>
          </p:nvPr>
        </p:nvSpPr>
        <p:spPr/>
        <p:txBody>
          <a:bodyPr/>
          <a:lstStyle/>
          <a:p>
            <a:fld id="{3DF53439-851E-44AD-84B1-B6BFC3D0C743}" type="slidenum">
              <a:rPr lang="el-GR" smtClean="0"/>
              <a:t>43</a:t>
            </a:fld>
            <a:endParaRPr lang="el-GR" dirty="0"/>
          </a:p>
        </p:txBody>
      </p:sp>
    </p:spTree>
    <p:extLst>
      <p:ext uri="{BB962C8B-B14F-4D97-AF65-F5344CB8AC3E}">
        <p14:creationId xmlns:p14="http://schemas.microsoft.com/office/powerpoint/2010/main" val="41318776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extBox 4"/>
          <p:cNvSpPr txBox="1">
            <a:spLocks noChangeArrowheads="1"/>
          </p:cNvSpPr>
          <p:nvPr/>
        </p:nvSpPr>
        <p:spPr bwMode="auto">
          <a:xfrm>
            <a:off x="643509" y="1628800"/>
            <a:ext cx="7870825"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09538" indent="-109538" eaLnBrk="0" hangingPunct="0">
              <a:spcBef>
                <a:spcPct val="20000"/>
              </a:spcBef>
              <a:buFont typeface="Arial" pitchFamily="34" charset="0"/>
              <a:buChar char="•"/>
              <a:defRPr>
                <a:solidFill>
                  <a:schemeClr val="tx1"/>
                </a:solidFill>
                <a:latin typeface="Arial" pitchFamily="34" charset="0"/>
                <a:cs typeface="Arial" pitchFamily="34" charset="0"/>
              </a:defRPr>
            </a:lvl1pPr>
            <a:lvl2pPr marL="742950" indent="-285750" eaLnBrk="0" hangingPunct="0">
              <a:spcBef>
                <a:spcPct val="20000"/>
              </a:spcBef>
              <a:buFont typeface="Arial" pitchFamily="34" charset="0"/>
              <a:buChar char="–"/>
              <a:defRPr sz="1600">
                <a:solidFill>
                  <a:schemeClr val="tx1"/>
                </a:solidFill>
                <a:latin typeface="Arial" pitchFamily="34" charset="0"/>
                <a:cs typeface="Arial" pitchFamily="34" charset="0"/>
              </a:defRPr>
            </a:lvl2pPr>
            <a:lvl3pPr marL="1143000" indent="-228600" eaLnBrk="0" hangingPunct="0">
              <a:spcBef>
                <a:spcPct val="20000"/>
              </a:spcBef>
              <a:buFont typeface="Arial" pitchFamily="34" charset="0"/>
              <a:buChar char="•"/>
              <a:defRPr sz="1600">
                <a:solidFill>
                  <a:schemeClr val="tx1"/>
                </a:solidFill>
                <a:latin typeface="Arial" pitchFamily="34" charset="0"/>
                <a:cs typeface="Arial" pitchFamily="34" charset="0"/>
              </a:defRPr>
            </a:lvl3pPr>
            <a:lvl4pPr marL="1600200" indent="-228600" eaLnBrk="0" hangingPunct="0">
              <a:spcBef>
                <a:spcPct val="20000"/>
              </a:spcBef>
              <a:buFont typeface="Arial" pitchFamily="34" charset="0"/>
              <a:buChar char="–"/>
              <a:defRPr sz="1400">
                <a:solidFill>
                  <a:schemeClr val="tx1"/>
                </a:solidFill>
                <a:latin typeface="Arial" pitchFamily="34" charset="0"/>
                <a:cs typeface="Arial" pitchFamily="34" charset="0"/>
              </a:defRPr>
            </a:lvl4pPr>
            <a:lvl5pPr marL="2057400" indent="-228600" eaLnBrk="0" hangingPunct="0">
              <a:spcBef>
                <a:spcPct val="20000"/>
              </a:spcBef>
              <a:buFont typeface="Arial" pitchFamily="34" charset="0"/>
              <a:buChar char="»"/>
              <a:defRPr sz="1400">
                <a:solidFill>
                  <a:schemeClr val="tx1"/>
                </a:solidFill>
                <a:latin typeface="Arial" pitchFamily="34" charset="0"/>
                <a:cs typeface="Arial" pitchFamily="34" charset="0"/>
              </a:defRPr>
            </a:lvl5pPr>
            <a:lvl6pPr marL="2514600" indent="-228600" defTabSz="457200" eaLnBrk="0" fontAlgn="base" hangingPunct="0">
              <a:spcBef>
                <a:spcPct val="20000"/>
              </a:spcBef>
              <a:spcAft>
                <a:spcPct val="0"/>
              </a:spcAft>
              <a:buFont typeface="Arial" pitchFamily="34" charset="0"/>
              <a:buChar char="»"/>
              <a:defRPr sz="1400">
                <a:solidFill>
                  <a:schemeClr val="tx1"/>
                </a:solidFill>
                <a:latin typeface="Arial" pitchFamily="34" charset="0"/>
                <a:cs typeface="Arial" pitchFamily="34" charset="0"/>
              </a:defRPr>
            </a:lvl6pPr>
            <a:lvl7pPr marL="2971800" indent="-228600" defTabSz="457200" eaLnBrk="0" fontAlgn="base" hangingPunct="0">
              <a:spcBef>
                <a:spcPct val="20000"/>
              </a:spcBef>
              <a:spcAft>
                <a:spcPct val="0"/>
              </a:spcAft>
              <a:buFont typeface="Arial" pitchFamily="34" charset="0"/>
              <a:buChar char="»"/>
              <a:defRPr sz="1400">
                <a:solidFill>
                  <a:schemeClr val="tx1"/>
                </a:solidFill>
                <a:latin typeface="Arial" pitchFamily="34" charset="0"/>
                <a:cs typeface="Arial" pitchFamily="34" charset="0"/>
              </a:defRPr>
            </a:lvl7pPr>
            <a:lvl8pPr marL="3429000" indent="-228600" defTabSz="457200" eaLnBrk="0" fontAlgn="base" hangingPunct="0">
              <a:spcBef>
                <a:spcPct val="20000"/>
              </a:spcBef>
              <a:spcAft>
                <a:spcPct val="0"/>
              </a:spcAft>
              <a:buFont typeface="Arial" pitchFamily="34" charset="0"/>
              <a:buChar char="»"/>
              <a:defRPr sz="1400">
                <a:solidFill>
                  <a:schemeClr val="tx1"/>
                </a:solidFill>
                <a:latin typeface="Arial" pitchFamily="34" charset="0"/>
                <a:cs typeface="Arial" pitchFamily="34" charset="0"/>
              </a:defRPr>
            </a:lvl8pPr>
            <a:lvl9pPr marL="3886200" indent="-228600" defTabSz="457200" eaLnBrk="0" fontAlgn="base" hangingPunct="0">
              <a:spcBef>
                <a:spcPct val="20000"/>
              </a:spcBef>
              <a:spcAft>
                <a:spcPct val="0"/>
              </a:spcAft>
              <a:buFont typeface="Arial" pitchFamily="34" charset="0"/>
              <a:buChar char="»"/>
              <a:defRPr sz="1400">
                <a:solidFill>
                  <a:schemeClr val="tx1"/>
                </a:solidFill>
                <a:latin typeface="Arial" pitchFamily="34" charset="0"/>
                <a:cs typeface="Arial" pitchFamily="34" charset="0"/>
              </a:defRPr>
            </a:lvl9pPr>
          </a:lstStyle>
          <a:p>
            <a:pPr algn="just" eaLnBrk="1" hangingPunct="1">
              <a:spcBef>
                <a:spcPct val="0"/>
              </a:spcBef>
              <a:defRPr/>
            </a:pPr>
            <a:r>
              <a:rPr lang="en-US" altLang="en-US" sz="2400" dirty="0">
                <a:latin typeface="+mn-lt"/>
              </a:rPr>
              <a:t>Time &amp; Resources required for stakeholder engagement </a:t>
            </a:r>
          </a:p>
          <a:p>
            <a:pPr algn="just" eaLnBrk="1" hangingPunct="1">
              <a:spcBef>
                <a:spcPct val="0"/>
              </a:spcBef>
              <a:defRPr/>
            </a:pPr>
            <a:r>
              <a:rPr lang="en-US" altLang="en-US" sz="2400" dirty="0">
                <a:latin typeface="+mn-lt"/>
              </a:rPr>
              <a:t>Manage expectations of stakeholders and company</a:t>
            </a:r>
          </a:p>
          <a:p>
            <a:pPr algn="just" eaLnBrk="1" hangingPunct="1">
              <a:spcBef>
                <a:spcPct val="0"/>
              </a:spcBef>
              <a:defRPr/>
            </a:pPr>
            <a:r>
              <a:rPr lang="en-US" altLang="en-US" sz="2400" dirty="0">
                <a:latin typeface="+mn-lt"/>
              </a:rPr>
              <a:t>Lack of transparency</a:t>
            </a:r>
          </a:p>
          <a:p>
            <a:pPr algn="just" eaLnBrk="1" hangingPunct="1">
              <a:spcBef>
                <a:spcPct val="0"/>
              </a:spcBef>
              <a:defRPr/>
            </a:pPr>
            <a:r>
              <a:rPr lang="en-US" altLang="en-US" sz="2400" dirty="0">
                <a:latin typeface="+mn-lt"/>
              </a:rPr>
              <a:t>Current Corporate Culture</a:t>
            </a:r>
          </a:p>
          <a:p>
            <a:pPr algn="just" eaLnBrk="1" hangingPunct="1">
              <a:spcBef>
                <a:spcPct val="0"/>
              </a:spcBef>
              <a:defRPr/>
            </a:pPr>
            <a:r>
              <a:rPr lang="en-GB" altLang="en-US" sz="2400" dirty="0">
                <a:latin typeface="+mn-lt"/>
              </a:rPr>
              <a:t>Some stakeholders may be under/over estimated</a:t>
            </a:r>
          </a:p>
          <a:p>
            <a:pPr algn="just" eaLnBrk="1" hangingPunct="1">
              <a:spcBef>
                <a:spcPct val="0"/>
              </a:spcBef>
              <a:defRPr/>
            </a:pPr>
            <a:r>
              <a:rPr lang="en-US" altLang="en-US" sz="2400" dirty="0">
                <a:latin typeface="+mn-lt"/>
              </a:rPr>
              <a:t>Parties not seeing the importance of the engagement</a:t>
            </a:r>
          </a:p>
          <a:p>
            <a:pPr algn="just" eaLnBrk="1" hangingPunct="1">
              <a:spcBef>
                <a:spcPct val="0"/>
              </a:spcBef>
              <a:defRPr/>
            </a:pPr>
            <a:r>
              <a:rPr lang="en-US" altLang="en-US" sz="2400" dirty="0">
                <a:latin typeface="+mn-lt"/>
              </a:rPr>
              <a:t>Effective facilitation may need external help</a:t>
            </a:r>
          </a:p>
          <a:p>
            <a:pPr algn="just" eaLnBrk="1" hangingPunct="1">
              <a:spcBef>
                <a:spcPct val="0"/>
              </a:spcBef>
              <a:defRPr/>
            </a:pPr>
            <a:r>
              <a:rPr lang="en-US" altLang="en-US" sz="2400" dirty="0">
                <a:latin typeface="+mn-lt"/>
              </a:rPr>
              <a:t>Need for senior endorsement</a:t>
            </a:r>
          </a:p>
          <a:p>
            <a:pPr algn="just" eaLnBrk="1" hangingPunct="1">
              <a:spcBef>
                <a:spcPct val="0"/>
              </a:spcBef>
              <a:defRPr/>
            </a:pPr>
            <a:r>
              <a:rPr lang="en-US" altLang="en-US" sz="2400" dirty="0">
                <a:latin typeface="+mn-lt"/>
              </a:rPr>
              <a:t>Identifying the starting point</a:t>
            </a:r>
          </a:p>
          <a:p>
            <a:pPr algn="just" eaLnBrk="1" hangingPunct="1">
              <a:spcBef>
                <a:spcPct val="0"/>
              </a:spcBef>
              <a:defRPr/>
            </a:pPr>
            <a:r>
              <a:rPr lang="en-US" altLang="en-US" sz="2400" dirty="0">
                <a:latin typeface="+mn-lt"/>
              </a:rPr>
              <a:t>Fear of Change</a:t>
            </a:r>
          </a:p>
          <a:p>
            <a:pPr algn="just" eaLnBrk="1" hangingPunct="1">
              <a:spcBef>
                <a:spcPct val="0"/>
              </a:spcBef>
              <a:defRPr/>
            </a:pPr>
            <a:r>
              <a:rPr lang="en-US" altLang="en-US" sz="2400" dirty="0">
                <a:latin typeface="+mn-lt"/>
              </a:rPr>
              <a:t>Who is the driver –the company or the stakeholder?</a:t>
            </a:r>
          </a:p>
        </p:txBody>
      </p:sp>
      <p:grpSp>
        <p:nvGrpSpPr>
          <p:cNvPr id="7" name="Group 6"/>
          <p:cNvGrpSpPr/>
          <p:nvPr/>
        </p:nvGrpSpPr>
        <p:grpSpPr>
          <a:xfrm>
            <a:off x="0" y="0"/>
            <a:ext cx="9144000" cy="836712"/>
            <a:chOff x="0" y="0"/>
            <a:chExt cx="9144000" cy="836712"/>
          </a:xfrm>
        </p:grpSpPr>
        <p:sp>
          <p:nvSpPr>
            <p:cNvPr id="12" name="Rectangle 11"/>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Need to consider</a:t>
              </a:r>
            </a:p>
          </p:txBody>
        </p:sp>
        <p:sp>
          <p:nvSpPr>
            <p:cNvPr id="13" name="Rectangle 12"/>
            <p:cNvSpPr/>
            <p:nvPr/>
          </p:nvSpPr>
          <p:spPr>
            <a:xfrm>
              <a:off x="323528" y="0"/>
              <a:ext cx="216024" cy="836712"/>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4" name="Picture 13"/>
          <p:cNvPicPr>
            <a:picLocks noChangeAspect="1"/>
          </p:cNvPicPr>
          <p:nvPr/>
        </p:nvPicPr>
        <p:blipFill rotWithShape="1">
          <a:blip r:embed="rId2"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0"/>
            <a:ext cx="1732653" cy="833006"/>
          </a:xfrm>
          <a:prstGeom prst="rect">
            <a:avLst/>
          </a:prstGeom>
        </p:spPr>
      </p:pic>
      <p:sp>
        <p:nvSpPr>
          <p:cNvPr id="2" name="Slide Number Placeholder 1"/>
          <p:cNvSpPr>
            <a:spLocks noGrp="1"/>
          </p:cNvSpPr>
          <p:nvPr>
            <p:ph type="sldNum" sz="quarter" idx="12"/>
          </p:nvPr>
        </p:nvSpPr>
        <p:spPr/>
        <p:txBody>
          <a:bodyPr/>
          <a:lstStyle/>
          <a:p>
            <a:fld id="{3DF53439-851E-44AD-84B1-B6BFC3D0C743}" type="slidenum">
              <a:rPr lang="el-GR" smtClean="0"/>
              <a:t>44</a:t>
            </a:fld>
            <a:endParaRPr lang="el-GR" dirty="0"/>
          </a:p>
        </p:txBody>
      </p:sp>
    </p:spTree>
    <p:extLst>
      <p:ext uri="{BB962C8B-B14F-4D97-AF65-F5344CB8AC3E}">
        <p14:creationId xmlns:p14="http://schemas.microsoft.com/office/powerpoint/2010/main" val="42263453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a:ext>
            </a:extLst>
          </a:blip>
          <a:srcRect l="5268" t="8572"/>
          <a:stretch/>
        </p:blipFill>
        <p:spPr>
          <a:xfrm>
            <a:off x="1519225" y="1157909"/>
            <a:ext cx="6105550" cy="5700091"/>
          </a:xfrm>
          <a:prstGeom prst="rect">
            <a:avLst/>
          </a:prstGeom>
        </p:spPr>
      </p:pic>
      <p:grpSp>
        <p:nvGrpSpPr>
          <p:cNvPr id="7" name="Group 6"/>
          <p:cNvGrpSpPr/>
          <p:nvPr/>
        </p:nvGrpSpPr>
        <p:grpSpPr>
          <a:xfrm>
            <a:off x="0" y="0"/>
            <a:ext cx="9144000" cy="836712"/>
            <a:chOff x="0" y="0"/>
            <a:chExt cx="9144000" cy="836712"/>
          </a:xfrm>
        </p:grpSpPr>
        <p:sp>
          <p:nvSpPr>
            <p:cNvPr id="8" name="Rectangle 7"/>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Stakeholders </a:t>
              </a:r>
            </a:p>
          </p:txBody>
        </p:sp>
        <p:sp>
          <p:nvSpPr>
            <p:cNvPr id="9" name="Rectangle 8"/>
            <p:cNvSpPr/>
            <p:nvPr/>
          </p:nvSpPr>
          <p:spPr>
            <a:xfrm>
              <a:off x="323528" y="0"/>
              <a:ext cx="216024" cy="836712"/>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sp>
        <p:nvSpPr>
          <p:cNvPr id="2" name="Slide Number Placeholder 1"/>
          <p:cNvSpPr>
            <a:spLocks noGrp="1"/>
          </p:cNvSpPr>
          <p:nvPr>
            <p:ph type="sldNum" sz="quarter" idx="12"/>
          </p:nvPr>
        </p:nvSpPr>
        <p:spPr/>
        <p:txBody>
          <a:bodyPr/>
          <a:lstStyle/>
          <a:p>
            <a:fld id="{3DF53439-851E-44AD-84B1-B6BFC3D0C743}" type="slidenum">
              <a:rPr lang="el-GR" smtClean="0"/>
              <a:t>45</a:t>
            </a:fld>
            <a:endParaRPr lang="el-GR" dirty="0"/>
          </a:p>
        </p:txBody>
      </p:sp>
    </p:spTree>
    <p:extLst>
      <p:ext uri="{BB962C8B-B14F-4D97-AF65-F5344CB8AC3E}">
        <p14:creationId xmlns:p14="http://schemas.microsoft.com/office/powerpoint/2010/main" val="19277193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2132856"/>
            <a:ext cx="7632848" cy="0"/>
          </a:xfrm>
          <a:prstGeom prst="line">
            <a:avLst/>
          </a:prstGeom>
          <a:ln w="38100">
            <a:solidFill>
              <a:srgbClr val="F79646"/>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619672" y="1700808"/>
            <a:ext cx="6013176" cy="461665"/>
          </a:xfrm>
          <a:prstGeom prst="rect">
            <a:avLst/>
          </a:prstGeom>
          <a:noFill/>
        </p:spPr>
        <p:txBody>
          <a:bodyPr wrap="square" rtlCol="0">
            <a:spAutoFit/>
          </a:bodyPr>
          <a:lstStyle/>
          <a:p>
            <a:r>
              <a:rPr lang="en-GB" sz="2400" dirty="0"/>
              <a:t>Key learning points </a:t>
            </a:r>
          </a:p>
        </p:txBody>
      </p:sp>
      <p:sp>
        <p:nvSpPr>
          <p:cNvPr id="3" name="Slide Number Placeholder 2"/>
          <p:cNvSpPr>
            <a:spLocks noGrp="1"/>
          </p:cNvSpPr>
          <p:nvPr>
            <p:ph type="sldNum" sz="quarter" idx="12"/>
          </p:nvPr>
        </p:nvSpPr>
        <p:spPr/>
        <p:txBody>
          <a:bodyPr/>
          <a:lstStyle/>
          <a:p>
            <a:fld id="{3DF53439-851E-44AD-84B1-B6BFC3D0C743}" type="slidenum">
              <a:rPr lang="el-GR" smtClean="0"/>
              <a:t>46</a:t>
            </a:fld>
            <a:endParaRPr lang="el-GR" dirty="0"/>
          </a:p>
        </p:txBody>
      </p:sp>
    </p:spTree>
    <p:extLst>
      <p:ext uri="{BB962C8B-B14F-4D97-AF65-F5344CB8AC3E}">
        <p14:creationId xmlns:p14="http://schemas.microsoft.com/office/powerpoint/2010/main" val="36973262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2852936"/>
            <a:ext cx="6444208" cy="129614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cap="small" dirty="0"/>
              <a:t>Module 3</a:t>
            </a:r>
          </a:p>
          <a:p>
            <a:pPr algn="ctr"/>
            <a:r>
              <a:rPr lang="en-US" sz="2800" b="1" cap="small" dirty="0"/>
              <a:t>Environmental initiatives</a:t>
            </a:r>
          </a:p>
        </p:txBody>
      </p:sp>
      <p:sp>
        <p:nvSpPr>
          <p:cNvPr id="10" name="Rectangle 9"/>
          <p:cNvSpPr/>
          <p:nvPr/>
        </p:nvSpPr>
        <p:spPr>
          <a:xfrm>
            <a:off x="-1" y="4005064"/>
            <a:ext cx="3536625" cy="144016"/>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5244345"/>
            <a:ext cx="7632848" cy="0"/>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2195736" y="4653136"/>
            <a:ext cx="4104456" cy="461665"/>
          </a:xfrm>
          <a:prstGeom prst="rect">
            <a:avLst/>
          </a:prstGeom>
          <a:noFill/>
        </p:spPr>
        <p:txBody>
          <a:bodyPr wrap="square" rtlCol="0">
            <a:spAutoFit/>
          </a:bodyPr>
          <a:lstStyle/>
          <a:p>
            <a:r>
              <a:rPr lang="en-GB" sz="2400" b="1" dirty="0"/>
              <a:t>Which suit my company best? </a:t>
            </a:r>
          </a:p>
        </p:txBody>
      </p:sp>
      <p:sp>
        <p:nvSpPr>
          <p:cNvPr id="3" name="Slide Number Placeholder 2"/>
          <p:cNvSpPr>
            <a:spLocks noGrp="1"/>
          </p:cNvSpPr>
          <p:nvPr>
            <p:ph type="sldNum" sz="quarter" idx="12"/>
          </p:nvPr>
        </p:nvSpPr>
        <p:spPr/>
        <p:txBody>
          <a:bodyPr/>
          <a:lstStyle/>
          <a:p>
            <a:fld id="{3DF53439-851E-44AD-84B1-B6BFC3D0C743}" type="slidenum">
              <a:rPr lang="el-GR" smtClean="0"/>
              <a:t>47</a:t>
            </a:fld>
            <a:endParaRPr lang="el-GR" dirty="0"/>
          </a:p>
        </p:txBody>
      </p:sp>
    </p:spTree>
    <p:extLst>
      <p:ext uri="{BB962C8B-B14F-4D97-AF65-F5344CB8AC3E}">
        <p14:creationId xmlns:p14="http://schemas.microsoft.com/office/powerpoint/2010/main" val="24446852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2132856"/>
            <a:ext cx="7632848" cy="0"/>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331640" y="1700808"/>
            <a:ext cx="6408712" cy="2308324"/>
          </a:xfrm>
          <a:prstGeom prst="rect">
            <a:avLst/>
          </a:prstGeom>
          <a:noFill/>
        </p:spPr>
        <p:txBody>
          <a:bodyPr wrap="square" rtlCol="0">
            <a:spAutoFit/>
          </a:bodyPr>
          <a:lstStyle/>
          <a:p>
            <a:r>
              <a:rPr lang="en-GB" sz="2400" dirty="0"/>
              <a:t>Key Questions</a:t>
            </a:r>
          </a:p>
          <a:p>
            <a:endParaRPr lang="en-GB" sz="2400" dirty="0"/>
          </a:p>
          <a:p>
            <a:endParaRPr lang="en-GB" sz="2400" dirty="0"/>
          </a:p>
          <a:p>
            <a:r>
              <a:rPr lang="en-GB" sz="2400" dirty="0"/>
              <a:t>What are the key topics that impact us more?</a:t>
            </a:r>
          </a:p>
          <a:p>
            <a:r>
              <a:rPr lang="en-GB" sz="2400" dirty="0"/>
              <a:t>What are the key topics that we need to focus on?</a:t>
            </a:r>
          </a:p>
          <a:p>
            <a:r>
              <a:rPr lang="en-GB" sz="2400" dirty="0"/>
              <a:t>How can I identify these topics?</a:t>
            </a:r>
          </a:p>
        </p:txBody>
      </p:sp>
      <p:sp>
        <p:nvSpPr>
          <p:cNvPr id="3" name="Slide Number Placeholder 2"/>
          <p:cNvSpPr>
            <a:spLocks noGrp="1"/>
          </p:cNvSpPr>
          <p:nvPr>
            <p:ph type="sldNum" sz="quarter" idx="12"/>
          </p:nvPr>
        </p:nvSpPr>
        <p:spPr/>
        <p:txBody>
          <a:bodyPr/>
          <a:lstStyle/>
          <a:p>
            <a:fld id="{3DF53439-851E-44AD-84B1-B6BFC3D0C743}" type="slidenum">
              <a:rPr lang="el-GR" smtClean="0"/>
              <a:t>48</a:t>
            </a:fld>
            <a:endParaRPr lang="el-GR" dirty="0"/>
          </a:p>
        </p:txBody>
      </p:sp>
    </p:spTree>
    <p:extLst>
      <p:ext uri="{BB962C8B-B14F-4D97-AF65-F5344CB8AC3E}">
        <p14:creationId xmlns:p14="http://schemas.microsoft.com/office/powerpoint/2010/main" val="95147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grpSp>
        <p:nvGrpSpPr>
          <p:cNvPr id="4" name="Group 3"/>
          <p:cNvGrpSpPr/>
          <p:nvPr/>
        </p:nvGrpSpPr>
        <p:grpSpPr>
          <a:xfrm>
            <a:off x="0" y="0"/>
            <a:ext cx="9144000" cy="836712"/>
            <a:chOff x="0" y="0"/>
            <a:chExt cx="9144000" cy="836712"/>
          </a:xfrm>
        </p:grpSpPr>
        <p:grpSp>
          <p:nvGrpSpPr>
            <p:cNvPr id="16" name="Group 15"/>
            <p:cNvGrpSpPr/>
            <p:nvPr/>
          </p:nvGrpSpPr>
          <p:grpSpPr>
            <a:xfrm>
              <a:off x="0" y="0"/>
              <a:ext cx="9144000" cy="836712"/>
              <a:chOff x="0" y="0"/>
              <a:chExt cx="9144000" cy="836712"/>
            </a:xfrm>
          </p:grpSpPr>
          <p:sp>
            <p:nvSpPr>
              <p:cNvPr id="17" name="Rectangle 16"/>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Climate change topics </a:t>
                </a:r>
              </a:p>
            </p:txBody>
          </p:sp>
          <p:sp>
            <p:nvSpPr>
              <p:cNvPr id="18" name="Rectangle 17"/>
              <p:cNvSpPr/>
              <p:nvPr/>
            </p:nvSpPr>
            <p:spPr>
              <a:xfrm>
                <a:off x="323528" y="0"/>
                <a:ext cx="216024" cy="836712"/>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20" name="Picture 19"/>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2" name="Rectangle 1"/>
          <p:cNvSpPr/>
          <p:nvPr/>
        </p:nvSpPr>
        <p:spPr>
          <a:xfrm>
            <a:off x="539552" y="1556792"/>
            <a:ext cx="6840760" cy="49685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b="1" dirty="0">
                <a:solidFill>
                  <a:schemeClr val="bg1"/>
                </a:solidFill>
              </a:rPr>
              <a:t>Climate Change</a:t>
            </a:r>
          </a:p>
          <a:p>
            <a:pPr marL="342900" indent="-342900">
              <a:buFont typeface="+mj-lt"/>
              <a:buAutoNum type="arabicPeriod"/>
            </a:pPr>
            <a:r>
              <a:rPr lang="en-GB" sz="2400" dirty="0">
                <a:solidFill>
                  <a:schemeClr val="bg1"/>
                </a:solidFill>
              </a:rPr>
              <a:t>Emissions</a:t>
            </a:r>
          </a:p>
          <a:p>
            <a:pPr marL="342900" indent="-342900">
              <a:buFont typeface="+mj-lt"/>
              <a:buAutoNum type="arabicPeriod"/>
            </a:pPr>
            <a:r>
              <a:rPr lang="en-GB" sz="2400" dirty="0">
                <a:solidFill>
                  <a:schemeClr val="bg1"/>
                </a:solidFill>
              </a:rPr>
              <a:t>Biodiversity &amp; forestry</a:t>
            </a:r>
          </a:p>
          <a:p>
            <a:pPr marL="342900" indent="-342900">
              <a:buFont typeface="+mj-lt"/>
              <a:buAutoNum type="arabicPeriod"/>
            </a:pPr>
            <a:r>
              <a:rPr lang="en-GB" sz="2400" dirty="0">
                <a:solidFill>
                  <a:schemeClr val="bg1"/>
                </a:solidFill>
              </a:rPr>
              <a:t>Electricity</a:t>
            </a:r>
          </a:p>
          <a:p>
            <a:pPr marL="342900" indent="-342900">
              <a:buFont typeface="+mj-lt"/>
              <a:buAutoNum type="arabicPeriod"/>
            </a:pPr>
            <a:r>
              <a:rPr lang="en-GB" sz="2400" dirty="0">
                <a:solidFill>
                  <a:schemeClr val="bg1"/>
                </a:solidFill>
              </a:rPr>
              <a:t>Materials and raw materials</a:t>
            </a:r>
          </a:p>
          <a:p>
            <a:pPr marL="342900" indent="-342900">
              <a:buFont typeface="+mj-lt"/>
              <a:buAutoNum type="arabicPeriod"/>
            </a:pPr>
            <a:r>
              <a:rPr lang="en-GB" sz="2400" dirty="0">
                <a:solidFill>
                  <a:schemeClr val="bg1"/>
                </a:solidFill>
              </a:rPr>
              <a:t>Waste</a:t>
            </a:r>
          </a:p>
          <a:p>
            <a:pPr marL="342900" indent="-342900">
              <a:buFont typeface="+mj-lt"/>
              <a:buAutoNum type="arabicPeriod"/>
            </a:pPr>
            <a:r>
              <a:rPr lang="en-GB" sz="2400" dirty="0">
                <a:solidFill>
                  <a:schemeClr val="bg1"/>
                </a:solidFill>
              </a:rPr>
              <a:t>Product &amp; Operational Efficiency</a:t>
            </a:r>
          </a:p>
          <a:p>
            <a:pPr marL="342900" indent="-342900">
              <a:buFont typeface="+mj-lt"/>
              <a:buAutoNum type="arabicPeriod"/>
            </a:pPr>
            <a:r>
              <a:rPr lang="en-GB" sz="2400" dirty="0">
                <a:solidFill>
                  <a:schemeClr val="bg1"/>
                </a:solidFill>
              </a:rPr>
              <a:t>Packaging</a:t>
            </a:r>
          </a:p>
          <a:p>
            <a:pPr marL="342900" indent="-342900">
              <a:buFont typeface="+mj-lt"/>
              <a:buAutoNum type="arabicPeriod"/>
            </a:pPr>
            <a:r>
              <a:rPr lang="en-GB" sz="2400" dirty="0">
                <a:solidFill>
                  <a:schemeClr val="bg1"/>
                </a:solidFill>
              </a:rPr>
              <a:t>Transportation</a:t>
            </a:r>
          </a:p>
          <a:p>
            <a:pPr marL="342900" indent="-342900">
              <a:buFont typeface="+mj-lt"/>
              <a:buAutoNum type="arabicPeriod"/>
            </a:pPr>
            <a:r>
              <a:rPr lang="en-GB" sz="2400" dirty="0">
                <a:solidFill>
                  <a:schemeClr val="bg1"/>
                </a:solidFill>
              </a:rPr>
              <a:t>Water management </a:t>
            </a:r>
          </a:p>
          <a:p>
            <a:pPr marL="342900" indent="-342900">
              <a:buFont typeface="+mj-lt"/>
              <a:buAutoNum type="arabicPeriod"/>
            </a:pPr>
            <a:r>
              <a:rPr lang="en-GB" sz="2400" dirty="0">
                <a:solidFill>
                  <a:schemeClr val="bg1"/>
                </a:solidFill>
              </a:rPr>
              <a:t>Supply Chain emissions</a:t>
            </a:r>
          </a:p>
          <a:p>
            <a:pPr marL="342900" indent="-342900">
              <a:buFont typeface="+mj-lt"/>
              <a:buAutoNum type="arabicPeriod"/>
            </a:pPr>
            <a:r>
              <a:rPr lang="en-GB" sz="2400" dirty="0">
                <a:solidFill>
                  <a:schemeClr val="bg1"/>
                </a:solidFill>
              </a:rPr>
              <a:t> Local identity/context </a:t>
            </a:r>
          </a:p>
          <a:p>
            <a:pPr marL="342900" indent="-342900">
              <a:buFont typeface="+mj-lt"/>
              <a:buAutoNum type="arabicPeriod"/>
            </a:pPr>
            <a:r>
              <a:rPr lang="en-GB" sz="2400" dirty="0">
                <a:solidFill>
                  <a:schemeClr val="bg1"/>
                </a:solidFill>
              </a:rPr>
              <a:t> Disaster recovery</a:t>
            </a:r>
          </a:p>
          <a:p>
            <a:pPr marL="342900" indent="-342900">
              <a:buFont typeface="+mj-lt"/>
              <a:buAutoNum type="arabicPeriod"/>
            </a:pPr>
            <a:endParaRPr lang="en-GB" sz="2400" dirty="0">
              <a:solidFill>
                <a:schemeClr val="bg1"/>
              </a:solidFill>
            </a:endParaRPr>
          </a:p>
        </p:txBody>
      </p:sp>
      <p:sp>
        <p:nvSpPr>
          <p:cNvPr id="3" name="Oval Callout 2"/>
          <p:cNvSpPr/>
          <p:nvPr/>
        </p:nvSpPr>
        <p:spPr>
          <a:xfrm>
            <a:off x="5388843" y="2276872"/>
            <a:ext cx="3707904" cy="1728192"/>
          </a:xfrm>
          <a:prstGeom prst="wedgeEllipseCallout">
            <a:avLst>
              <a:gd name="adj1" fmla="val -42241"/>
              <a:gd name="adj2" fmla="val 99902"/>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They are all important!  </a:t>
            </a:r>
          </a:p>
          <a:p>
            <a:pPr algn="ctr"/>
            <a:r>
              <a:rPr lang="en-GB" sz="2000" b="1" dirty="0">
                <a:solidFill>
                  <a:schemeClr val="bg1"/>
                </a:solidFill>
              </a:rPr>
              <a:t>But where should my company focus???</a:t>
            </a:r>
          </a:p>
        </p:txBody>
      </p:sp>
      <p:sp>
        <p:nvSpPr>
          <p:cNvPr id="5" name="Slide Number Placeholder 4"/>
          <p:cNvSpPr>
            <a:spLocks noGrp="1"/>
          </p:cNvSpPr>
          <p:nvPr>
            <p:ph type="sldNum" sz="quarter" idx="12"/>
          </p:nvPr>
        </p:nvSpPr>
        <p:spPr/>
        <p:txBody>
          <a:bodyPr/>
          <a:lstStyle/>
          <a:p>
            <a:fld id="{3DF53439-851E-44AD-84B1-B6BFC3D0C743}" type="slidenum">
              <a:rPr lang="el-GR" smtClean="0"/>
              <a:t>49</a:t>
            </a:fld>
            <a:endParaRPr lang="el-GR" dirty="0"/>
          </a:p>
        </p:txBody>
      </p:sp>
    </p:spTree>
    <p:extLst>
      <p:ext uri="{BB962C8B-B14F-4D97-AF65-F5344CB8AC3E}">
        <p14:creationId xmlns:p14="http://schemas.microsoft.com/office/powerpoint/2010/main" val="2744624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71000"/>
          </a:schemeClr>
        </a:solidFill>
        <a:effectLst/>
      </p:bgPr>
    </p:bg>
    <p:spTree>
      <p:nvGrpSpPr>
        <p:cNvPr id="1" name=""/>
        <p:cNvGrpSpPr/>
        <p:nvPr/>
      </p:nvGrpSpPr>
      <p:grpSpPr>
        <a:xfrm>
          <a:off x="0" y="0"/>
          <a:ext cx="0" cy="0"/>
          <a:chOff x="0" y="0"/>
          <a:chExt cx="0" cy="0"/>
        </a:xfrm>
      </p:grpSpPr>
      <p:sp>
        <p:nvSpPr>
          <p:cNvPr id="4" name="Rectangle 3"/>
          <p:cNvSpPr/>
          <p:nvPr/>
        </p:nvSpPr>
        <p:spPr>
          <a:xfrm>
            <a:off x="0" y="2852936"/>
            <a:ext cx="6444208" cy="129614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cap="small" dirty="0"/>
              <a:t>Module 1</a:t>
            </a:r>
            <a:br>
              <a:rPr lang="en-US" sz="2800" b="1" cap="small" dirty="0"/>
            </a:br>
            <a:r>
              <a:rPr lang="en-US" sz="2800" b="1" cap="small" dirty="0"/>
              <a:t>Sustainability and Climate Change </a:t>
            </a:r>
          </a:p>
        </p:txBody>
      </p:sp>
      <p:sp>
        <p:nvSpPr>
          <p:cNvPr id="5" name="Rectangle 4"/>
          <p:cNvSpPr/>
          <p:nvPr/>
        </p:nvSpPr>
        <p:spPr>
          <a:xfrm>
            <a:off x="-1" y="4005064"/>
            <a:ext cx="3536625" cy="1440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0" y="5244345"/>
            <a:ext cx="763284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259632" y="4653136"/>
            <a:ext cx="5328592" cy="461665"/>
          </a:xfrm>
          <a:prstGeom prst="rect">
            <a:avLst/>
          </a:prstGeom>
          <a:noFill/>
        </p:spPr>
        <p:txBody>
          <a:bodyPr wrap="square" rtlCol="0">
            <a:spAutoFit/>
          </a:bodyPr>
          <a:lstStyle/>
          <a:p>
            <a:r>
              <a:rPr lang="en-GB" sz="2400" b="1" dirty="0"/>
              <a:t>A brave glance towards a greener future</a:t>
            </a:r>
          </a:p>
        </p:txBody>
      </p:sp>
      <p:sp>
        <p:nvSpPr>
          <p:cNvPr id="7" name="Slide Number Placeholder 6"/>
          <p:cNvSpPr>
            <a:spLocks noGrp="1"/>
          </p:cNvSpPr>
          <p:nvPr>
            <p:ph type="sldNum" sz="quarter" idx="12"/>
          </p:nvPr>
        </p:nvSpPr>
        <p:spPr/>
        <p:txBody>
          <a:bodyPr/>
          <a:lstStyle/>
          <a:p>
            <a:fld id="{3DF53439-851E-44AD-84B1-B6BFC3D0C743}" type="slidenum">
              <a:rPr lang="el-GR" smtClean="0"/>
              <a:t>5</a:t>
            </a:fld>
            <a:endParaRPr lang="el-GR" dirty="0"/>
          </a:p>
        </p:txBody>
      </p:sp>
    </p:spTree>
    <p:extLst>
      <p:ext uri="{BB962C8B-B14F-4D97-AF65-F5344CB8AC3E}">
        <p14:creationId xmlns:p14="http://schemas.microsoft.com/office/powerpoint/2010/main" val="137854081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836712"/>
            <a:chOff x="0" y="0"/>
            <a:chExt cx="9144000" cy="836712"/>
          </a:xfrm>
        </p:grpSpPr>
        <p:sp>
          <p:nvSpPr>
            <p:cNvPr id="17" name="Rectangle 16"/>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Exercise</a:t>
              </a:r>
            </a:p>
          </p:txBody>
        </p:sp>
        <p:sp>
          <p:nvSpPr>
            <p:cNvPr id="18" name="Rectangle 17"/>
            <p:cNvSpPr/>
            <p:nvPr/>
          </p:nvSpPr>
          <p:spPr>
            <a:xfrm>
              <a:off x="323528" y="0"/>
              <a:ext cx="216024" cy="836712"/>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9" name="Picture 18"/>
          <p:cNvPicPr>
            <a:picLocks noChangeAspect="1"/>
          </p:cNvPicPr>
          <p:nvPr/>
        </p:nvPicPr>
        <p:blipFill rotWithShape="1">
          <a:blip r:embed="rId2"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20" name="Picture 19"/>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5" name="Rectangle 4"/>
          <p:cNvSpPr/>
          <p:nvPr/>
        </p:nvSpPr>
        <p:spPr>
          <a:xfrm>
            <a:off x="971858" y="1988840"/>
            <a:ext cx="7036766" cy="3416320"/>
          </a:xfrm>
          <a:prstGeom prst="rect">
            <a:avLst/>
          </a:prstGeom>
        </p:spPr>
        <p:txBody>
          <a:bodyPr wrap="square">
            <a:spAutoFit/>
          </a:bodyPr>
          <a:lstStyle/>
          <a:p>
            <a:r>
              <a:rPr lang="en-GB" sz="2400" b="1" dirty="0"/>
              <a:t>Break into 5 teams </a:t>
            </a:r>
          </a:p>
          <a:p>
            <a:endParaRPr lang="en-GB" sz="2400" dirty="0"/>
          </a:p>
          <a:p>
            <a:r>
              <a:rPr lang="en-GB" sz="2400" dirty="0"/>
              <a:t>Each group represents one sector/company </a:t>
            </a:r>
          </a:p>
          <a:p>
            <a:r>
              <a:rPr lang="en-GB" sz="2400" dirty="0"/>
              <a:t>Group 1: Construction company</a:t>
            </a:r>
          </a:p>
          <a:p>
            <a:r>
              <a:rPr lang="en-GB" sz="2400" dirty="0"/>
              <a:t>Group 2: Hotel</a:t>
            </a:r>
          </a:p>
          <a:p>
            <a:r>
              <a:rPr lang="en-GB" sz="2400" dirty="0"/>
              <a:t>Group 3: Facilities Management company</a:t>
            </a:r>
          </a:p>
          <a:p>
            <a:r>
              <a:rPr lang="en-GB" sz="2400" dirty="0"/>
              <a:t>Group 4: Cloths&amp; Accessories Import company</a:t>
            </a:r>
          </a:p>
          <a:p>
            <a:r>
              <a:rPr lang="en-GB" sz="2400" dirty="0"/>
              <a:t>Or Group 5: your company</a:t>
            </a:r>
          </a:p>
          <a:p>
            <a:endParaRPr lang="en-GB" sz="2400" dirty="0"/>
          </a:p>
        </p:txBody>
      </p:sp>
      <p:sp>
        <p:nvSpPr>
          <p:cNvPr id="2" name="Slide Number Placeholder 1"/>
          <p:cNvSpPr>
            <a:spLocks noGrp="1"/>
          </p:cNvSpPr>
          <p:nvPr>
            <p:ph type="sldNum" sz="quarter" idx="12"/>
          </p:nvPr>
        </p:nvSpPr>
        <p:spPr/>
        <p:txBody>
          <a:bodyPr/>
          <a:lstStyle/>
          <a:p>
            <a:fld id="{3DF53439-851E-44AD-84B1-B6BFC3D0C743}" type="slidenum">
              <a:rPr lang="el-GR" smtClean="0"/>
              <a:t>50</a:t>
            </a:fld>
            <a:endParaRPr lang="el-GR" dirty="0"/>
          </a:p>
        </p:txBody>
      </p:sp>
    </p:spTree>
    <p:extLst>
      <p:ext uri="{BB962C8B-B14F-4D97-AF65-F5344CB8AC3E}">
        <p14:creationId xmlns:p14="http://schemas.microsoft.com/office/powerpoint/2010/main" val="20956340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836712"/>
            <a:chOff x="0" y="0"/>
            <a:chExt cx="9144000" cy="836712"/>
          </a:xfrm>
        </p:grpSpPr>
        <p:sp>
          <p:nvSpPr>
            <p:cNvPr id="17" name="Rectangle 16"/>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Early approach </a:t>
              </a:r>
            </a:p>
          </p:txBody>
        </p:sp>
        <p:sp>
          <p:nvSpPr>
            <p:cNvPr id="18" name="Rectangle 17"/>
            <p:cNvSpPr/>
            <p:nvPr/>
          </p:nvSpPr>
          <p:spPr>
            <a:xfrm>
              <a:off x="323528" y="0"/>
              <a:ext cx="216024" cy="836712"/>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9" name="Picture 18"/>
          <p:cNvPicPr>
            <a:picLocks noChangeAspect="1"/>
          </p:cNvPicPr>
          <p:nvPr/>
        </p:nvPicPr>
        <p:blipFill rotWithShape="1">
          <a:blip r:embed="rId2"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20" name="Picture 19"/>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5" name="Rectangle 4"/>
          <p:cNvSpPr/>
          <p:nvPr/>
        </p:nvSpPr>
        <p:spPr>
          <a:xfrm>
            <a:off x="323529" y="1378456"/>
            <a:ext cx="8208912" cy="1015663"/>
          </a:xfrm>
          <a:prstGeom prst="rect">
            <a:avLst/>
          </a:prstGeom>
        </p:spPr>
        <p:txBody>
          <a:bodyPr wrap="square">
            <a:spAutoFit/>
          </a:bodyPr>
          <a:lstStyle/>
          <a:p>
            <a:pPr marL="457200" indent="-457200">
              <a:buAutoNum type="arabicParenR"/>
            </a:pPr>
            <a:r>
              <a:rPr lang="en-GB" sz="2000" dirty="0"/>
              <a:t>Consider the topics in the previous slide</a:t>
            </a:r>
          </a:p>
          <a:p>
            <a:pPr marL="457200" indent="-457200">
              <a:buAutoNum type="arabicParenR"/>
            </a:pPr>
            <a:r>
              <a:rPr lang="en-GB" sz="2000" dirty="0"/>
              <a:t>Which are the 5 most important for your business to tackle </a:t>
            </a:r>
          </a:p>
          <a:p>
            <a:endParaRPr lang="en-GB" sz="2000" dirty="0"/>
          </a:p>
        </p:txBody>
      </p:sp>
      <p:graphicFrame>
        <p:nvGraphicFramePr>
          <p:cNvPr id="2" name="Table 1"/>
          <p:cNvGraphicFramePr>
            <a:graphicFrameLocks noGrp="1"/>
          </p:cNvGraphicFramePr>
          <p:nvPr>
            <p:extLst>
              <p:ext uri="{D42A27DB-BD31-4B8C-83A1-F6EECF244321}">
                <p14:modId xmlns:p14="http://schemas.microsoft.com/office/powerpoint/2010/main" val="3133469548"/>
              </p:ext>
            </p:extLst>
          </p:nvPr>
        </p:nvGraphicFramePr>
        <p:xfrm>
          <a:off x="1187624" y="3501008"/>
          <a:ext cx="5904656" cy="2194560"/>
        </p:xfrm>
        <a:graphic>
          <a:graphicData uri="http://schemas.openxmlformats.org/drawingml/2006/table">
            <a:tbl>
              <a:tblPr firstRow="1" bandRow="1">
                <a:tableStyleId>{5940675A-B579-460E-94D1-54222C63F5DA}</a:tableStyleId>
              </a:tblPr>
              <a:tblGrid>
                <a:gridCol w="1003262">
                  <a:extLst>
                    <a:ext uri="{9D8B030D-6E8A-4147-A177-3AD203B41FA5}">
                      <a16:colId xmlns:a16="http://schemas.microsoft.com/office/drawing/2014/main" val="20000"/>
                    </a:ext>
                  </a:extLst>
                </a:gridCol>
                <a:gridCol w="4901394">
                  <a:extLst>
                    <a:ext uri="{9D8B030D-6E8A-4147-A177-3AD203B41FA5}">
                      <a16:colId xmlns:a16="http://schemas.microsoft.com/office/drawing/2014/main" val="20001"/>
                    </a:ext>
                  </a:extLst>
                </a:gridCol>
              </a:tblGrid>
              <a:tr h="341868">
                <a:tc>
                  <a:txBody>
                    <a:bodyPr/>
                    <a:lstStyle/>
                    <a:p>
                      <a:pPr algn="ctr"/>
                      <a:r>
                        <a:rPr lang="en-GB" b="1" dirty="0"/>
                        <a:t>Priority </a:t>
                      </a:r>
                    </a:p>
                  </a:txBody>
                  <a:tcPr>
                    <a:solidFill>
                      <a:srgbClr val="93CDDD"/>
                    </a:solidFill>
                  </a:tcPr>
                </a:tc>
                <a:tc>
                  <a:txBody>
                    <a:bodyPr/>
                    <a:lstStyle/>
                    <a:p>
                      <a:pPr algn="ctr"/>
                      <a:r>
                        <a:rPr lang="en-GB" b="1" dirty="0"/>
                        <a:t>Topic </a:t>
                      </a:r>
                    </a:p>
                  </a:txBody>
                  <a:tcPr>
                    <a:solidFill>
                      <a:srgbClr val="93CDDD"/>
                    </a:solidFill>
                  </a:tcPr>
                </a:tc>
                <a:extLst>
                  <a:ext uri="{0D108BD9-81ED-4DB2-BD59-A6C34878D82A}">
                    <a16:rowId xmlns:a16="http://schemas.microsoft.com/office/drawing/2014/main" val="10000"/>
                  </a:ext>
                </a:extLst>
              </a:tr>
              <a:tr h="341868">
                <a:tc>
                  <a:txBody>
                    <a:bodyPr/>
                    <a:lstStyle/>
                    <a:p>
                      <a:pPr algn="ctr"/>
                      <a:r>
                        <a:rPr lang="en-GB" dirty="0"/>
                        <a:t>1</a:t>
                      </a:r>
                    </a:p>
                  </a:txBody>
                  <a:tcPr/>
                </a:tc>
                <a:tc>
                  <a:txBody>
                    <a:bodyPr/>
                    <a:lstStyle/>
                    <a:p>
                      <a:endParaRPr lang="en-GB" dirty="0"/>
                    </a:p>
                  </a:txBody>
                  <a:tcPr/>
                </a:tc>
                <a:extLst>
                  <a:ext uri="{0D108BD9-81ED-4DB2-BD59-A6C34878D82A}">
                    <a16:rowId xmlns:a16="http://schemas.microsoft.com/office/drawing/2014/main" val="10001"/>
                  </a:ext>
                </a:extLst>
              </a:tr>
              <a:tr h="341868">
                <a:tc>
                  <a:txBody>
                    <a:bodyPr/>
                    <a:lstStyle/>
                    <a:p>
                      <a:pPr algn="ctr"/>
                      <a:r>
                        <a:rPr lang="en-GB" dirty="0"/>
                        <a:t>2</a:t>
                      </a:r>
                    </a:p>
                  </a:txBody>
                  <a:tcPr/>
                </a:tc>
                <a:tc>
                  <a:txBody>
                    <a:bodyPr/>
                    <a:lstStyle/>
                    <a:p>
                      <a:endParaRPr lang="en-GB" dirty="0"/>
                    </a:p>
                  </a:txBody>
                  <a:tcPr/>
                </a:tc>
                <a:extLst>
                  <a:ext uri="{0D108BD9-81ED-4DB2-BD59-A6C34878D82A}">
                    <a16:rowId xmlns:a16="http://schemas.microsoft.com/office/drawing/2014/main" val="10002"/>
                  </a:ext>
                </a:extLst>
              </a:tr>
              <a:tr h="341868">
                <a:tc>
                  <a:txBody>
                    <a:bodyPr/>
                    <a:lstStyle/>
                    <a:p>
                      <a:pPr algn="ctr"/>
                      <a:r>
                        <a:rPr lang="en-GB" dirty="0"/>
                        <a:t>3</a:t>
                      </a:r>
                    </a:p>
                  </a:txBody>
                  <a:tcPr/>
                </a:tc>
                <a:tc>
                  <a:txBody>
                    <a:bodyPr/>
                    <a:lstStyle/>
                    <a:p>
                      <a:endParaRPr lang="en-GB" dirty="0"/>
                    </a:p>
                  </a:txBody>
                  <a:tcPr/>
                </a:tc>
                <a:extLst>
                  <a:ext uri="{0D108BD9-81ED-4DB2-BD59-A6C34878D82A}">
                    <a16:rowId xmlns:a16="http://schemas.microsoft.com/office/drawing/2014/main" val="10003"/>
                  </a:ext>
                </a:extLst>
              </a:tr>
              <a:tr h="341868">
                <a:tc>
                  <a:txBody>
                    <a:bodyPr/>
                    <a:lstStyle/>
                    <a:p>
                      <a:pPr algn="ctr"/>
                      <a:r>
                        <a:rPr lang="en-GB" dirty="0"/>
                        <a:t>4</a:t>
                      </a:r>
                    </a:p>
                  </a:txBody>
                  <a:tcPr/>
                </a:tc>
                <a:tc>
                  <a:txBody>
                    <a:bodyPr/>
                    <a:lstStyle/>
                    <a:p>
                      <a:endParaRPr lang="en-GB" dirty="0"/>
                    </a:p>
                  </a:txBody>
                  <a:tcPr/>
                </a:tc>
                <a:extLst>
                  <a:ext uri="{0D108BD9-81ED-4DB2-BD59-A6C34878D82A}">
                    <a16:rowId xmlns:a16="http://schemas.microsoft.com/office/drawing/2014/main" val="10004"/>
                  </a:ext>
                </a:extLst>
              </a:tr>
              <a:tr h="341868">
                <a:tc>
                  <a:txBody>
                    <a:bodyPr/>
                    <a:lstStyle/>
                    <a:p>
                      <a:pPr algn="ctr"/>
                      <a:r>
                        <a:rPr lang="en-GB" dirty="0"/>
                        <a:t>5</a:t>
                      </a:r>
                    </a:p>
                  </a:txBody>
                  <a:tcPr/>
                </a:tc>
                <a:tc>
                  <a:txBody>
                    <a:bodyPr/>
                    <a:lstStyle/>
                    <a:p>
                      <a:endParaRPr lang="en-GB" dirty="0"/>
                    </a:p>
                  </a:txBody>
                  <a:tcPr/>
                </a:tc>
                <a:extLst>
                  <a:ext uri="{0D108BD9-81ED-4DB2-BD59-A6C34878D82A}">
                    <a16:rowId xmlns:a16="http://schemas.microsoft.com/office/drawing/2014/main" val="10005"/>
                  </a:ext>
                </a:extLst>
              </a:tr>
            </a:tbl>
          </a:graphicData>
        </a:graphic>
      </p:graphicFrame>
      <p:sp>
        <p:nvSpPr>
          <p:cNvPr id="3" name="Slide Number Placeholder 2"/>
          <p:cNvSpPr>
            <a:spLocks noGrp="1"/>
          </p:cNvSpPr>
          <p:nvPr>
            <p:ph type="sldNum" sz="quarter" idx="12"/>
          </p:nvPr>
        </p:nvSpPr>
        <p:spPr/>
        <p:txBody>
          <a:bodyPr/>
          <a:lstStyle/>
          <a:p>
            <a:fld id="{3DF53439-851E-44AD-84B1-B6BFC3D0C743}" type="slidenum">
              <a:rPr lang="el-GR" smtClean="0"/>
              <a:t>51</a:t>
            </a:fld>
            <a:endParaRPr lang="el-GR" dirty="0"/>
          </a:p>
        </p:txBody>
      </p:sp>
    </p:spTree>
    <p:extLst>
      <p:ext uri="{BB962C8B-B14F-4D97-AF65-F5344CB8AC3E}">
        <p14:creationId xmlns:p14="http://schemas.microsoft.com/office/powerpoint/2010/main" val="15751909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0"/>
            <a:ext cx="9144000" cy="836712"/>
            <a:chOff x="0" y="0"/>
            <a:chExt cx="9144000" cy="836712"/>
          </a:xfrm>
        </p:grpSpPr>
        <p:sp>
          <p:nvSpPr>
            <p:cNvPr id="17" name="Rectangle 16"/>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Proven approach </a:t>
              </a:r>
            </a:p>
          </p:txBody>
        </p:sp>
        <p:sp>
          <p:nvSpPr>
            <p:cNvPr id="18" name="Rectangle 17"/>
            <p:cNvSpPr/>
            <p:nvPr/>
          </p:nvSpPr>
          <p:spPr>
            <a:xfrm>
              <a:off x="323528" y="0"/>
              <a:ext cx="216024" cy="836712"/>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9" name="Picture 18"/>
          <p:cNvPicPr>
            <a:picLocks noChangeAspect="1"/>
          </p:cNvPicPr>
          <p:nvPr/>
        </p:nvPicPr>
        <p:blipFill rotWithShape="1">
          <a:blip r:embed="rId2"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20" name="Picture 19"/>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pic>
        <p:nvPicPr>
          <p:cNvPr id="2050"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2843808" y="1052736"/>
            <a:ext cx="3744416" cy="555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DF53439-851E-44AD-84B1-B6BFC3D0C743}" type="slidenum">
              <a:rPr lang="el-GR" smtClean="0"/>
              <a:t>52</a:t>
            </a:fld>
            <a:endParaRPr lang="el-GR" dirty="0"/>
          </a:p>
        </p:txBody>
      </p:sp>
    </p:spTree>
    <p:extLst>
      <p:ext uri="{BB962C8B-B14F-4D97-AF65-F5344CB8AC3E}">
        <p14:creationId xmlns:p14="http://schemas.microsoft.com/office/powerpoint/2010/main" val="12822948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0" y="0"/>
            <a:ext cx="9144000" cy="836712"/>
            <a:chOff x="0" y="0"/>
            <a:chExt cx="9144000" cy="836712"/>
          </a:xfrm>
        </p:grpSpPr>
        <p:sp>
          <p:nvSpPr>
            <p:cNvPr id="13" name="Rectangle 12"/>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Lets ask some questions </a:t>
              </a:r>
            </a:p>
          </p:txBody>
        </p:sp>
        <p:sp>
          <p:nvSpPr>
            <p:cNvPr id="14" name="Rectangle 13"/>
            <p:cNvSpPr/>
            <p:nvPr/>
          </p:nvSpPr>
          <p:spPr>
            <a:xfrm>
              <a:off x="323528" y="0"/>
              <a:ext cx="216024" cy="836712"/>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5" name="Rectangle 4"/>
          <p:cNvSpPr/>
          <p:nvPr/>
        </p:nvSpPr>
        <p:spPr>
          <a:xfrm>
            <a:off x="323528" y="1557947"/>
            <a:ext cx="8369631" cy="3323987"/>
          </a:xfrm>
          <a:prstGeom prst="rect">
            <a:avLst/>
          </a:prstGeom>
        </p:spPr>
        <p:txBody>
          <a:bodyPr wrap="square">
            <a:spAutoFit/>
          </a:bodyPr>
          <a:lstStyle/>
          <a:p>
            <a:pPr marL="432000" indent="-457200">
              <a:lnSpc>
                <a:spcPct val="150000"/>
              </a:lnSpc>
              <a:buFont typeface="+mj-lt"/>
              <a:buAutoNum type="arabicPeriod"/>
            </a:pPr>
            <a:r>
              <a:rPr lang="en-US" sz="2000" dirty="0">
                <a:latin typeface="Calibri" panose="020F0502020204030204" pitchFamily="34" charset="0"/>
                <a:cs typeface="Arial" panose="020B0604020202020204" pitchFamily="34" charset="0"/>
              </a:rPr>
              <a:t>Is it already mentioned as important by stakeholders?</a:t>
            </a:r>
            <a:endParaRPr lang="en-GB" sz="2000" dirty="0">
              <a:latin typeface="Calibri" panose="020F0502020204030204" pitchFamily="34" charset="0"/>
              <a:ea typeface="Times New Roman"/>
              <a:cs typeface="Arial" panose="020B0604020202020204" pitchFamily="34" charset="0"/>
            </a:endParaRPr>
          </a:p>
          <a:p>
            <a:pPr marL="432000" indent="-457200">
              <a:lnSpc>
                <a:spcPct val="150000"/>
              </a:lnSpc>
              <a:buFont typeface="+mj-lt"/>
              <a:buAutoNum type="arabicPeriod"/>
            </a:pPr>
            <a:r>
              <a:rPr lang="en-US" sz="2000" dirty="0">
                <a:latin typeface="Calibri" panose="020F0502020204030204" pitchFamily="34" charset="0"/>
                <a:cs typeface="Arial" panose="020B0604020202020204" pitchFamily="34" charset="0"/>
              </a:rPr>
              <a:t>Does this constitute a future challenge/ opportunity for your sector? </a:t>
            </a:r>
            <a:endParaRPr lang="en-GB" sz="2000" dirty="0">
              <a:latin typeface="Calibri" panose="020F0502020204030204" pitchFamily="34" charset="0"/>
              <a:ea typeface="Times New Roman"/>
              <a:cs typeface="Arial" panose="020B0604020202020204" pitchFamily="34" charset="0"/>
            </a:endParaRPr>
          </a:p>
          <a:p>
            <a:pPr marL="432000" indent="-457200">
              <a:lnSpc>
                <a:spcPct val="150000"/>
              </a:lnSpc>
              <a:buFont typeface="+mj-lt"/>
              <a:buAutoNum type="arabicPeriod"/>
            </a:pPr>
            <a:r>
              <a:rPr lang="en-US" sz="2000" dirty="0">
                <a:latin typeface="Calibri" panose="020F0502020204030204" pitchFamily="34" charset="0"/>
                <a:cs typeface="Arial" panose="020B0604020202020204" pitchFamily="34" charset="0"/>
              </a:rPr>
              <a:t>Is this connected to laws, regulations, or international agreement?</a:t>
            </a:r>
            <a:endParaRPr lang="en-GB" sz="2000" dirty="0">
              <a:latin typeface="Calibri" panose="020F0502020204030204" pitchFamily="34" charset="0"/>
              <a:ea typeface="Times New Roman"/>
              <a:cs typeface="Arial" panose="020B0604020202020204" pitchFamily="34" charset="0"/>
            </a:endParaRPr>
          </a:p>
          <a:p>
            <a:pPr marL="432000" indent="-457200">
              <a:lnSpc>
                <a:spcPct val="150000"/>
              </a:lnSpc>
              <a:buFont typeface="+mj-lt"/>
              <a:buAutoNum type="arabicPeriod"/>
            </a:pPr>
            <a:r>
              <a:rPr lang="en-US" sz="2000" dirty="0">
                <a:latin typeface="Calibri" panose="020F0502020204030204" pitchFamily="34" charset="0"/>
                <a:cs typeface="Arial" panose="020B0604020202020204" pitchFamily="34" charset="0"/>
              </a:rPr>
              <a:t>Does it have significant financial risks/implications for your organization? </a:t>
            </a:r>
            <a:endParaRPr lang="en-GB" sz="2000" dirty="0">
              <a:latin typeface="Calibri" panose="020F0502020204030204" pitchFamily="34" charset="0"/>
              <a:ea typeface="Times New Roman"/>
              <a:cs typeface="Arial" panose="020B0604020202020204" pitchFamily="34" charset="0"/>
            </a:endParaRPr>
          </a:p>
          <a:p>
            <a:pPr marL="432000" indent="-457200">
              <a:lnSpc>
                <a:spcPct val="150000"/>
              </a:lnSpc>
              <a:buFont typeface="+mj-lt"/>
              <a:buAutoNum type="arabicPeriod"/>
            </a:pPr>
            <a:r>
              <a:rPr lang="en-US" sz="2000" dirty="0">
                <a:latin typeface="Calibri" panose="020F0502020204030204" pitchFamily="34" charset="0"/>
                <a:cs typeface="Arial" panose="020B0604020202020204" pitchFamily="34" charset="0"/>
              </a:rPr>
              <a:t>Is this recognized by scientists/experts as a risk to climate change?</a:t>
            </a:r>
            <a:endParaRPr lang="en-GB" sz="2000" dirty="0">
              <a:latin typeface="Calibri" panose="020F0502020204030204" pitchFamily="34" charset="0"/>
              <a:cs typeface="Arial" panose="020B0604020202020204" pitchFamily="34" charset="0"/>
            </a:endParaRPr>
          </a:p>
          <a:p>
            <a:pPr marL="432000" indent="-457200">
              <a:lnSpc>
                <a:spcPct val="150000"/>
              </a:lnSpc>
              <a:buFont typeface="+mj-lt"/>
              <a:buAutoNum type="arabicPeriod"/>
            </a:pPr>
            <a:r>
              <a:rPr lang="en-US" sz="2000" dirty="0">
                <a:latin typeface="Calibri" panose="020F0502020204030204" pitchFamily="34" charset="0"/>
                <a:cs typeface="Arial" panose="020B0604020202020204" pitchFamily="34" charset="0"/>
              </a:rPr>
              <a:t>Does your organization have knowledge/competencies to innovate on this issue?</a:t>
            </a:r>
            <a:endParaRPr lang="en-GB" sz="2000" dirty="0">
              <a:latin typeface="Calibri" panose="020F0502020204030204" pitchFamily="34" charset="0"/>
              <a:cs typeface="Arial" panose="020B0604020202020204" pitchFamily="34" charset="0"/>
            </a:endParaRPr>
          </a:p>
        </p:txBody>
      </p:sp>
      <p:sp>
        <p:nvSpPr>
          <p:cNvPr id="2" name="Slide Number Placeholder 1"/>
          <p:cNvSpPr>
            <a:spLocks noGrp="1"/>
          </p:cNvSpPr>
          <p:nvPr>
            <p:ph type="sldNum" sz="quarter" idx="12"/>
          </p:nvPr>
        </p:nvSpPr>
        <p:spPr/>
        <p:txBody>
          <a:bodyPr/>
          <a:lstStyle/>
          <a:p>
            <a:fld id="{3DF53439-851E-44AD-84B1-B6BFC3D0C743}" type="slidenum">
              <a:rPr lang="el-GR" smtClean="0"/>
              <a:t>53</a:t>
            </a:fld>
            <a:endParaRPr lang="el-GR" dirty="0"/>
          </a:p>
        </p:txBody>
      </p:sp>
    </p:spTree>
    <p:extLst>
      <p:ext uri="{BB962C8B-B14F-4D97-AF65-F5344CB8AC3E}">
        <p14:creationId xmlns:p14="http://schemas.microsoft.com/office/powerpoint/2010/main" val="32664019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45904151"/>
              </p:ext>
            </p:extLst>
          </p:nvPr>
        </p:nvGraphicFramePr>
        <p:xfrm>
          <a:off x="234817" y="1405292"/>
          <a:ext cx="8513647" cy="3319852"/>
        </p:xfrm>
        <a:graphic>
          <a:graphicData uri="http://schemas.openxmlformats.org/drawingml/2006/table">
            <a:tbl>
              <a:tblPr firstRow="1" bandRow="1">
                <a:tableStyleId>{5C22544A-7EE6-4342-B048-85BDC9FD1C3A}</a:tableStyleId>
              </a:tblPr>
              <a:tblGrid>
                <a:gridCol w="648073">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1153861">
                  <a:extLst>
                    <a:ext uri="{9D8B030D-6E8A-4147-A177-3AD203B41FA5}">
                      <a16:colId xmlns:a16="http://schemas.microsoft.com/office/drawing/2014/main" val="20002"/>
                    </a:ext>
                  </a:extLst>
                </a:gridCol>
                <a:gridCol w="1222403">
                  <a:extLst>
                    <a:ext uri="{9D8B030D-6E8A-4147-A177-3AD203B41FA5}">
                      <a16:colId xmlns:a16="http://schemas.microsoft.com/office/drawing/2014/main" val="20003"/>
                    </a:ext>
                  </a:extLst>
                </a:gridCol>
                <a:gridCol w="1163665">
                  <a:extLst>
                    <a:ext uri="{9D8B030D-6E8A-4147-A177-3AD203B41FA5}">
                      <a16:colId xmlns:a16="http://schemas.microsoft.com/office/drawing/2014/main" val="20004"/>
                    </a:ext>
                  </a:extLst>
                </a:gridCol>
                <a:gridCol w="1212599">
                  <a:extLst>
                    <a:ext uri="{9D8B030D-6E8A-4147-A177-3AD203B41FA5}">
                      <a16:colId xmlns:a16="http://schemas.microsoft.com/office/drawing/2014/main" val="20005"/>
                    </a:ext>
                  </a:extLst>
                </a:gridCol>
                <a:gridCol w="1224136">
                  <a:extLst>
                    <a:ext uri="{9D8B030D-6E8A-4147-A177-3AD203B41FA5}">
                      <a16:colId xmlns:a16="http://schemas.microsoft.com/office/drawing/2014/main" val="20006"/>
                    </a:ext>
                  </a:extLst>
                </a:gridCol>
                <a:gridCol w="664774">
                  <a:extLst>
                    <a:ext uri="{9D8B030D-6E8A-4147-A177-3AD203B41FA5}">
                      <a16:colId xmlns:a16="http://schemas.microsoft.com/office/drawing/2014/main" val="20007"/>
                    </a:ext>
                  </a:extLst>
                </a:gridCol>
              </a:tblGrid>
              <a:tr h="1496442">
                <a:tc>
                  <a:txBody>
                    <a:bodyPr/>
                    <a:lstStyle/>
                    <a:p>
                      <a:pPr marL="0" marR="0" algn="ctr">
                        <a:spcBef>
                          <a:spcPts val="0"/>
                        </a:spcBef>
                        <a:spcAft>
                          <a:spcPts val="0"/>
                        </a:spcAft>
                      </a:pPr>
                      <a:endParaRPr lang="en-GB" sz="1600" dirty="0">
                        <a:effectLst/>
                        <a:latin typeface="+mj-lt"/>
                        <a:ea typeface="Times New Roman"/>
                      </a:endParaRPr>
                    </a:p>
                    <a:p>
                      <a:pPr marL="0" marR="0" algn="ctr">
                        <a:spcBef>
                          <a:spcPts val="0"/>
                        </a:spcBef>
                        <a:spcAft>
                          <a:spcPts val="0"/>
                        </a:spcAft>
                      </a:pPr>
                      <a:endParaRPr lang="en-GB" sz="1600" dirty="0">
                        <a:effectLst/>
                        <a:latin typeface="+mj-lt"/>
                        <a:ea typeface="Times New Roman"/>
                      </a:endParaRPr>
                    </a:p>
                    <a:p>
                      <a:pPr marL="0" marR="0" algn="ctr">
                        <a:spcBef>
                          <a:spcPts val="0"/>
                        </a:spcBef>
                        <a:spcAft>
                          <a:spcPts val="0"/>
                        </a:spcAft>
                      </a:pPr>
                      <a:r>
                        <a:rPr lang="en-GB" sz="1600" dirty="0">
                          <a:effectLst/>
                          <a:latin typeface="+mj-lt"/>
                          <a:ea typeface="Times New Roman"/>
                        </a:rPr>
                        <a:t>Topic</a:t>
                      </a:r>
                    </a:p>
                  </a:txBody>
                  <a:tcPr marL="68580" marR="68580" marT="0" marB="0">
                    <a:solidFill>
                      <a:schemeClr val="accent5">
                        <a:lumMod val="75000"/>
                      </a:schemeClr>
                    </a:solidFill>
                  </a:tcPr>
                </a:tc>
                <a:tc>
                  <a:txBody>
                    <a:bodyPr/>
                    <a:lstStyle/>
                    <a:p>
                      <a:pPr marL="0" marR="0" algn="ctr">
                        <a:spcBef>
                          <a:spcPts val="0"/>
                        </a:spcBef>
                        <a:spcAft>
                          <a:spcPts val="0"/>
                        </a:spcAft>
                      </a:pPr>
                      <a:r>
                        <a:rPr lang="en-GB" sz="1400" b="1" dirty="0" err="1">
                          <a:effectLst/>
                          <a:latin typeface="+mj-lt"/>
                          <a:ea typeface="Times New Roman"/>
                        </a:rPr>
                        <a:t>Q1</a:t>
                      </a:r>
                      <a:endParaRPr lang="en-GB" sz="1400" dirty="0">
                        <a:effectLst/>
                        <a:latin typeface="+mj-lt"/>
                        <a:ea typeface="Times New Roman"/>
                      </a:endParaRPr>
                    </a:p>
                    <a:p>
                      <a:pPr marL="0" marR="0">
                        <a:spcBef>
                          <a:spcPts val="0"/>
                        </a:spcBef>
                        <a:spcAft>
                          <a:spcPts val="0"/>
                        </a:spcAft>
                      </a:pPr>
                      <a:r>
                        <a:rPr lang="en-US" sz="1400" dirty="0">
                          <a:effectLst/>
                          <a:latin typeface="+mj-lt"/>
                          <a:ea typeface="Calibri"/>
                        </a:rPr>
                        <a:t>Important for</a:t>
                      </a:r>
                      <a:r>
                        <a:rPr lang="en-US" sz="1400" baseline="0" dirty="0">
                          <a:effectLst/>
                          <a:latin typeface="+mj-lt"/>
                          <a:ea typeface="Calibri"/>
                        </a:rPr>
                        <a:t> </a:t>
                      </a:r>
                      <a:r>
                        <a:rPr lang="en-US" sz="1400" dirty="0">
                          <a:effectLst/>
                          <a:latin typeface="+mj-lt"/>
                          <a:ea typeface="Calibri"/>
                        </a:rPr>
                        <a:t>stakeholders?</a:t>
                      </a:r>
                      <a:endParaRPr lang="en-GB" sz="1400" dirty="0">
                        <a:effectLst/>
                        <a:latin typeface="+mj-lt"/>
                        <a:ea typeface="Times New Roman"/>
                      </a:endParaRPr>
                    </a:p>
                    <a:p>
                      <a:pPr marL="0" marR="0">
                        <a:spcBef>
                          <a:spcPts val="0"/>
                        </a:spcBef>
                        <a:spcAft>
                          <a:spcPts val="0"/>
                        </a:spcAft>
                      </a:pPr>
                      <a:endParaRPr lang="en-GB" sz="1400" dirty="0">
                        <a:effectLst/>
                        <a:latin typeface="+mj-lt"/>
                        <a:ea typeface="Times New Roman"/>
                      </a:endParaRPr>
                    </a:p>
                  </a:txBody>
                  <a:tcPr marL="68580" marR="68580" marT="0" marB="0">
                    <a:solidFill>
                      <a:schemeClr val="accent5">
                        <a:lumMod val="75000"/>
                      </a:schemeClr>
                    </a:solidFill>
                  </a:tcPr>
                </a:tc>
                <a:tc>
                  <a:txBody>
                    <a:bodyPr/>
                    <a:lstStyle/>
                    <a:p>
                      <a:pPr marL="0" marR="0" algn="ctr">
                        <a:spcBef>
                          <a:spcPts val="0"/>
                        </a:spcBef>
                        <a:spcAft>
                          <a:spcPts val="0"/>
                        </a:spcAft>
                      </a:pPr>
                      <a:r>
                        <a:rPr lang="en-GB" sz="1400" b="1" dirty="0" err="1">
                          <a:effectLst/>
                          <a:latin typeface="+mj-lt"/>
                          <a:ea typeface="Times New Roman"/>
                        </a:rPr>
                        <a:t>Q2</a:t>
                      </a:r>
                      <a:endParaRPr lang="en-GB" sz="1400" dirty="0">
                        <a:effectLst/>
                        <a:latin typeface="+mj-lt"/>
                        <a:ea typeface="Times New Roman"/>
                      </a:endParaRPr>
                    </a:p>
                    <a:p>
                      <a:pPr marL="0" marR="0">
                        <a:spcBef>
                          <a:spcPts val="0"/>
                        </a:spcBef>
                        <a:spcAft>
                          <a:spcPts val="0"/>
                        </a:spcAft>
                      </a:pPr>
                      <a:r>
                        <a:rPr lang="en-US" sz="1400" dirty="0">
                          <a:effectLst/>
                          <a:latin typeface="+mj-lt"/>
                          <a:ea typeface="Calibri"/>
                        </a:rPr>
                        <a:t>Future challenge/opportunity for your sector? </a:t>
                      </a:r>
                      <a:endParaRPr lang="en-GB" sz="1400" dirty="0">
                        <a:effectLst/>
                        <a:latin typeface="+mj-lt"/>
                        <a:ea typeface="Times New Roman"/>
                      </a:endParaRPr>
                    </a:p>
                  </a:txBody>
                  <a:tcPr marL="68580" marR="68580" marT="0" marB="0">
                    <a:solidFill>
                      <a:schemeClr val="accent5">
                        <a:lumMod val="75000"/>
                      </a:schemeClr>
                    </a:solidFill>
                  </a:tcPr>
                </a:tc>
                <a:tc>
                  <a:txBody>
                    <a:bodyPr/>
                    <a:lstStyle/>
                    <a:p>
                      <a:pPr marL="0" marR="0" algn="ctr">
                        <a:spcBef>
                          <a:spcPts val="0"/>
                        </a:spcBef>
                        <a:spcAft>
                          <a:spcPts val="0"/>
                        </a:spcAft>
                      </a:pPr>
                      <a:r>
                        <a:rPr lang="en-GB" sz="1400" b="1" dirty="0" err="1">
                          <a:effectLst/>
                          <a:latin typeface="+mj-lt"/>
                          <a:ea typeface="Times New Roman"/>
                        </a:rPr>
                        <a:t>Q3</a:t>
                      </a:r>
                      <a:endParaRPr lang="en-GB" sz="1400" dirty="0">
                        <a:effectLst/>
                        <a:latin typeface="+mj-lt"/>
                        <a:ea typeface="Times New Roman"/>
                      </a:endParaRPr>
                    </a:p>
                    <a:p>
                      <a:pPr marL="0" marR="0">
                        <a:spcBef>
                          <a:spcPts val="0"/>
                        </a:spcBef>
                        <a:spcAft>
                          <a:spcPts val="0"/>
                        </a:spcAft>
                      </a:pPr>
                      <a:r>
                        <a:rPr lang="en-US" sz="1400" dirty="0">
                          <a:effectLst/>
                          <a:latin typeface="+mj-lt"/>
                          <a:ea typeface="Calibri"/>
                        </a:rPr>
                        <a:t>Connected to laws, regulations,</a:t>
                      </a:r>
                      <a:r>
                        <a:rPr lang="en-US" sz="1400" baseline="0" dirty="0">
                          <a:effectLst/>
                          <a:latin typeface="+mj-lt"/>
                          <a:ea typeface="Calibri"/>
                        </a:rPr>
                        <a:t> </a:t>
                      </a:r>
                      <a:r>
                        <a:rPr lang="en-US" sz="1400" dirty="0">
                          <a:effectLst/>
                          <a:latin typeface="+mj-lt"/>
                          <a:ea typeface="Calibri"/>
                        </a:rPr>
                        <a:t>international agreements?</a:t>
                      </a:r>
                      <a:endParaRPr lang="en-GB" sz="1400" dirty="0">
                        <a:effectLst/>
                        <a:latin typeface="+mj-lt"/>
                        <a:ea typeface="Times New Roman"/>
                      </a:endParaRPr>
                    </a:p>
                  </a:txBody>
                  <a:tcPr marL="68580" marR="68580" marT="0" marB="0">
                    <a:solidFill>
                      <a:schemeClr val="accent5">
                        <a:lumMod val="75000"/>
                      </a:schemeClr>
                    </a:solidFill>
                  </a:tcPr>
                </a:tc>
                <a:tc>
                  <a:txBody>
                    <a:bodyPr/>
                    <a:lstStyle/>
                    <a:p>
                      <a:pPr marL="0" marR="0" algn="ctr">
                        <a:spcBef>
                          <a:spcPts val="0"/>
                        </a:spcBef>
                        <a:spcAft>
                          <a:spcPts val="0"/>
                        </a:spcAft>
                      </a:pPr>
                      <a:r>
                        <a:rPr lang="en-GB" sz="1400" b="1" dirty="0" err="1">
                          <a:effectLst/>
                          <a:latin typeface="+mj-lt"/>
                          <a:ea typeface="Times New Roman"/>
                        </a:rPr>
                        <a:t>Q4</a:t>
                      </a:r>
                      <a:endParaRPr lang="en-GB" sz="1400" b="1" dirty="0">
                        <a:effectLst/>
                        <a:latin typeface="+mj-lt"/>
                        <a:ea typeface="Times New Roman"/>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lt1"/>
                          </a:solidFill>
                          <a:effectLst/>
                          <a:latin typeface="+mn-lt"/>
                          <a:ea typeface="Calibri"/>
                          <a:cs typeface="+mn-cs"/>
                        </a:rPr>
                        <a:t>Financial risks/implications for your organization? </a:t>
                      </a:r>
                      <a:endParaRPr lang="en-GB" sz="1400" b="1" kern="1200" dirty="0">
                        <a:solidFill>
                          <a:schemeClr val="lt1"/>
                        </a:solidFill>
                        <a:effectLst/>
                        <a:latin typeface="+mn-lt"/>
                        <a:ea typeface="Times New Roman"/>
                        <a:cs typeface="+mn-cs"/>
                      </a:endParaRPr>
                    </a:p>
                    <a:p>
                      <a:pPr marL="0" marR="0" algn="ctr">
                        <a:spcBef>
                          <a:spcPts val="0"/>
                        </a:spcBef>
                        <a:spcAft>
                          <a:spcPts val="0"/>
                        </a:spcAft>
                      </a:pPr>
                      <a:endParaRPr lang="en-GB" sz="1400" dirty="0">
                        <a:effectLst/>
                        <a:latin typeface="+mj-lt"/>
                        <a:ea typeface="Times New Roman"/>
                      </a:endParaRPr>
                    </a:p>
                  </a:txBody>
                  <a:tcPr marL="68580" marR="68580" marT="0" marB="0">
                    <a:solidFill>
                      <a:schemeClr val="accent5">
                        <a:lumMod val="75000"/>
                      </a:schemeClr>
                    </a:solidFill>
                  </a:tcPr>
                </a:tc>
                <a:tc>
                  <a:txBody>
                    <a:bodyPr/>
                    <a:lstStyle/>
                    <a:p>
                      <a:pPr marL="0" marR="0" algn="ctr">
                        <a:spcBef>
                          <a:spcPts val="0"/>
                        </a:spcBef>
                        <a:spcAft>
                          <a:spcPts val="0"/>
                        </a:spcAft>
                      </a:pPr>
                      <a:r>
                        <a:rPr lang="en-GB" sz="1400" b="1" dirty="0" err="1">
                          <a:effectLst/>
                          <a:latin typeface="+mj-lt"/>
                          <a:ea typeface="Times New Roman"/>
                        </a:rPr>
                        <a:t>Q5</a:t>
                      </a:r>
                      <a:endParaRPr lang="en-GB" sz="1400" b="1" dirty="0">
                        <a:effectLst/>
                        <a:latin typeface="+mj-lt"/>
                        <a:ea typeface="Times New Roman"/>
                      </a:endParaRPr>
                    </a:p>
                    <a:p>
                      <a:pPr marL="0" marR="0">
                        <a:spcBef>
                          <a:spcPts val="0"/>
                        </a:spcBef>
                        <a:spcAft>
                          <a:spcPts val="0"/>
                        </a:spcAft>
                      </a:pPr>
                      <a:r>
                        <a:rPr lang="en-US" sz="1400" b="1" kern="1200" dirty="0">
                          <a:solidFill>
                            <a:schemeClr val="lt1"/>
                          </a:solidFill>
                          <a:effectLst/>
                          <a:latin typeface="+mn-lt"/>
                          <a:ea typeface="Calibri"/>
                          <a:cs typeface="+mn-cs"/>
                        </a:rPr>
                        <a:t>Recognized by experts as a risk to sustainability?</a:t>
                      </a:r>
                      <a:endParaRPr lang="en-GB" sz="1400" b="1" kern="1200" dirty="0">
                        <a:solidFill>
                          <a:schemeClr val="lt1"/>
                        </a:solidFill>
                        <a:effectLst/>
                        <a:latin typeface="+mn-lt"/>
                        <a:ea typeface="Times New Roman"/>
                        <a:cs typeface="+mn-cs"/>
                      </a:endParaRPr>
                    </a:p>
                    <a:p>
                      <a:pPr marL="0" marR="0">
                        <a:spcBef>
                          <a:spcPts val="0"/>
                        </a:spcBef>
                        <a:spcAft>
                          <a:spcPts val="0"/>
                        </a:spcAft>
                      </a:pPr>
                      <a:r>
                        <a:rPr lang="en-US" sz="1400" b="1" kern="1200" dirty="0">
                          <a:solidFill>
                            <a:schemeClr val="lt1"/>
                          </a:solidFill>
                          <a:effectLst/>
                          <a:latin typeface="+mn-lt"/>
                          <a:ea typeface="Times New Roman"/>
                          <a:cs typeface="+mn-cs"/>
                        </a:rPr>
                        <a:t> </a:t>
                      </a:r>
                      <a:endParaRPr lang="en-GB" sz="1400" b="1" kern="1200" dirty="0">
                        <a:solidFill>
                          <a:schemeClr val="lt1"/>
                        </a:solidFill>
                        <a:effectLst/>
                        <a:latin typeface="+mn-lt"/>
                        <a:ea typeface="Times New Roman"/>
                        <a:cs typeface="+mn-cs"/>
                      </a:endParaRPr>
                    </a:p>
                    <a:p>
                      <a:pPr marL="0" marR="0" algn="ctr">
                        <a:spcBef>
                          <a:spcPts val="0"/>
                        </a:spcBef>
                        <a:spcAft>
                          <a:spcPts val="0"/>
                        </a:spcAft>
                      </a:pPr>
                      <a:endParaRPr lang="en-GB" sz="1400" dirty="0">
                        <a:effectLst/>
                        <a:latin typeface="+mj-lt"/>
                        <a:ea typeface="Times New Roman"/>
                      </a:endParaRPr>
                    </a:p>
                  </a:txBody>
                  <a:tcPr marL="68580" marR="68580" marT="0" marB="0">
                    <a:solidFill>
                      <a:schemeClr val="accent5">
                        <a:lumMod val="75000"/>
                      </a:schemeClr>
                    </a:solidFill>
                  </a:tcPr>
                </a:tc>
                <a:tc>
                  <a:txBody>
                    <a:bodyPr/>
                    <a:lstStyle/>
                    <a:p>
                      <a:pPr marL="0" marR="0" algn="ctr">
                        <a:spcBef>
                          <a:spcPts val="0"/>
                        </a:spcBef>
                        <a:spcAft>
                          <a:spcPts val="0"/>
                        </a:spcAft>
                      </a:pPr>
                      <a:r>
                        <a:rPr lang="en-GB" sz="1400" b="1" dirty="0" err="1">
                          <a:effectLst/>
                          <a:latin typeface="+mj-lt"/>
                          <a:ea typeface="Times New Roman"/>
                        </a:rPr>
                        <a:t>Q6</a:t>
                      </a:r>
                      <a:endParaRPr lang="en-GB" sz="1400" b="1" dirty="0">
                        <a:effectLst/>
                        <a:latin typeface="+mj-lt"/>
                        <a:ea typeface="Times New Roman"/>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lt1"/>
                          </a:solidFill>
                          <a:effectLst/>
                          <a:latin typeface="+mn-lt"/>
                          <a:ea typeface="Calibri"/>
                          <a:cs typeface="+mn-cs"/>
                        </a:rPr>
                        <a:t>Have</a:t>
                      </a:r>
                      <a:r>
                        <a:rPr lang="en-US" sz="1400" b="1" kern="1200" baseline="0" dirty="0">
                          <a:solidFill>
                            <a:schemeClr val="lt1"/>
                          </a:solidFill>
                          <a:effectLst/>
                          <a:latin typeface="+mn-lt"/>
                          <a:ea typeface="Calibri"/>
                          <a:cs typeface="+mn-cs"/>
                        </a:rPr>
                        <a:t> </a:t>
                      </a:r>
                      <a:r>
                        <a:rPr lang="en-US" sz="1400" b="1" kern="1200" dirty="0">
                          <a:solidFill>
                            <a:schemeClr val="lt1"/>
                          </a:solidFill>
                          <a:effectLst/>
                          <a:latin typeface="+mn-lt"/>
                          <a:ea typeface="Calibri"/>
                          <a:cs typeface="+mn-cs"/>
                        </a:rPr>
                        <a:t>knowledge/ competencies to innovate on this issue?</a:t>
                      </a:r>
                      <a:endParaRPr lang="en-GB" sz="1400" b="1" kern="1200" dirty="0">
                        <a:solidFill>
                          <a:schemeClr val="lt1"/>
                        </a:solidFill>
                        <a:effectLst/>
                        <a:latin typeface="+mn-lt"/>
                        <a:ea typeface="Times New Roman"/>
                        <a:cs typeface="+mn-cs"/>
                      </a:endParaRPr>
                    </a:p>
                    <a:p>
                      <a:pPr marL="0" marR="0" algn="ctr">
                        <a:spcBef>
                          <a:spcPts val="0"/>
                        </a:spcBef>
                        <a:spcAft>
                          <a:spcPts val="0"/>
                        </a:spcAft>
                      </a:pPr>
                      <a:endParaRPr lang="en-GB" sz="1400" dirty="0">
                        <a:effectLst/>
                        <a:latin typeface="+mj-lt"/>
                        <a:ea typeface="Times New Roman"/>
                      </a:endParaRPr>
                    </a:p>
                  </a:txBody>
                  <a:tcPr marL="68580" marR="68580" marT="0" marB="0">
                    <a:solidFill>
                      <a:schemeClr val="accent5">
                        <a:lumMod val="75000"/>
                      </a:schemeClr>
                    </a:solidFill>
                  </a:tcPr>
                </a:tc>
                <a:tc>
                  <a:txBody>
                    <a:bodyPr/>
                    <a:lstStyle/>
                    <a:p>
                      <a:pPr marL="0" marR="0">
                        <a:spcBef>
                          <a:spcPts val="0"/>
                        </a:spcBef>
                        <a:spcAft>
                          <a:spcPts val="0"/>
                        </a:spcAft>
                      </a:pPr>
                      <a:r>
                        <a:rPr lang="en-GB" sz="1600" dirty="0">
                          <a:effectLst/>
                          <a:latin typeface="+mj-lt"/>
                          <a:ea typeface="Times New Roman"/>
                        </a:rPr>
                        <a:t>Total</a:t>
                      </a:r>
                    </a:p>
                  </a:txBody>
                  <a:tcPr marL="68580" marR="68580" marT="0" marB="0">
                    <a:solidFill>
                      <a:schemeClr val="accent5">
                        <a:lumMod val="75000"/>
                      </a:schemeClr>
                    </a:solidFill>
                  </a:tcPr>
                </a:tc>
                <a:extLst>
                  <a:ext uri="{0D108BD9-81ED-4DB2-BD59-A6C34878D82A}">
                    <a16:rowId xmlns:a16="http://schemas.microsoft.com/office/drawing/2014/main" val="10000"/>
                  </a:ext>
                </a:extLst>
              </a:tr>
              <a:tr h="371645">
                <a:tc>
                  <a:txBody>
                    <a:bodyPr/>
                    <a:lstStyle/>
                    <a:p>
                      <a:pPr algn="ctr"/>
                      <a:r>
                        <a:rPr lang="en-GB" sz="1400" dirty="0"/>
                        <a:t>1</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10001"/>
                  </a:ext>
                </a:extLst>
              </a:tr>
              <a:tr h="356612">
                <a:tc>
                  <a:txBody>
                    <a:bodyPr/>
                    <a:lstStyle/>
                    <a:p>
                      <a:pPr algn="ctr"/>
                      <a:r>
                        <a:rPr lang="en-GB" sz="1400" dirty="0"/>
                        <a:t>2</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extLst>
                  <a:ext uri="{0D108BD9-81ED-4DB2-BD59-A6C34878D82A}">
                    <a16:rowId xmlns:a16="http://schemas.microsoft.com/office/drawing/2014/main" val="10002"/>
                  </a:ext>
                </a:extLst>
              </a:tr>
              <a:tr h="351863">
                <a:tc>
                  <a:txBody>
                    <a:bodyPr/>
                    <a:lstStyle/>
                    <a:p>
                      <a:pPr algn="ctr"/>
                      <a:r>
                        <a:rPr lang="en-GB" sz="1400" dirty="0"/>
                        <a:t>3</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dirty="0"/>
                    </a:p>
                  </a:txBody>
                  <a:tcPr/>
                </a:tc>
                <a:tc>
                  <a:txBody>
                    <a:bodyPr/>
                    <a:lstStyle/>
                    <a:p>
                      <a:endParaRPr lang="en-GB" sz="1400"/>
                    </a:p>
                  </a:txBody>
                  <a:tcPr/>
                </a:tc>
                <a:tc>
                  <a:txBody>
                    <a:bodyPr/>
                    <a:lstStyle/>
                    <a:p>
                      <a:endParaRPr lang="en-GB" sz="1400" dirty="0"/>
                    </a:p>
                  </a:txBody>
                  <a:tcPr/>
                </a:tc>
                <a:extLst>
                  <a:ext uri="{0D108BD9-81ED-4DB2-BD59-A6C34878D82A}">
                    <a16:rowId xmlns:a16="http://schemas.microsoft.com/office/drawing/2014/main" val="10003"/>
                  </a:ext>
                </a:extLst>
              </a:tr>
              <a:tr h="371645">
                <a:tc>
                  <a:txBody>
                    <a:bodyPr/>
                    <a:lstStyle/>
                    <a:p>
                      <a:pPr algn="ctr"/>
                      <a:r>
                        <a:rPr lang="en-GB" sz="1400" dirty="0"/>
                        <a:t>4</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dirty="0"/>
                    </a:p>
                  </a:txBody>
                  <a:tcPr/>
                </a:tc>
                <a:tc>
                  <a:txBody>
                    <a:bodyPr/>
                    <a:lstStyle/>
                    <a:p>
                      <a:endParaRPr lang="en-GB" sz="1400" dirty="0"/>
                    </a:p>
                  </a:txBody>
                  <a:tcPr/>
                </a:tc>
                <a:extLst>
                  <a:ext uri="{0D108BD9-81ED-4DB2-BD59-A6C34878D82A}">
                    <a16:rowId xmlns:a16="http://schemas.microsoft.com/office/drawing/2014/main" val="10004"/>
                  </a:ext>
                </a:extLst>
              </a:tr>
              <a:tr h="371645">
                <a:tc>
                  <a:txBody>
                    <a:bodyPr/>
                    <a:lstStyle/>
                    <a:p>
                      <a:pPr algn="ctr"/>
                      <a:r>
                        <a:rPr lang="en-GB" sz="1400" dirty="0"/>
                        <a:t>5</a:t>
                      </a: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dirty="0"/>
                    </a:p>
                  </a:txBody>
                  <a:tcPr/>
                </a:tc>
                <a:tc>
                  <a:txBody>
                    <a:bodyPr/>
                    <a:lstStyle/>
                    <a:p>
                      <a:endParaRPr lang="en-GB" sz="1400" dirty="0"/>
                    </a:p>
                  </a:txBody>
                  <a:tcPr/>
                </a:tc>
                <a:extLst>
                  <a:ext uri="{0D108BD9-81ED-4DB2-BD59-A6C34878D82A}">
                    <a16:rowId xmlns:a16="http://schemas.microsoft.com/office/drawing/2014/main" val="10005"/>
                  </a:ext>
                </a:extLst>
              </a:tr>
            </a:tbl>
          </a:graphicData>
        </a:graphic>
      </p:graphicFrame>
      <p:sp>
        <p:nvSpPr>
          <p:cNvPr id="5" name="TextBox 4"/>
          <p:cNvSpPr txBox="1"/>
          <p:nvPr/>
        </p:nvSpPr>
        <p:spPr>
          <a:xfrm>
            <a:off x="1259632" y="6442810"/>
            <a:ext cx="6552728" cy="369332"/>
          </a:xfrm>
          <a:prstGeom prst="rect">
            <a:avLst/>
          </a:prstGeom>
          <a:noFill/>
        </p:spPr>
        <p:txBody>
          <a:bodyPr wrap="square" rtlCol="0">
            <a:spAutoFit/>
          </a:bodyPr>
          <a:lstStyle/>
          <a:p>
            <a:pPr algn="ctr"/>
            <a:r>
              <a:rPr lang="en-GB" b="1" dirty="0"/>
              <a:t>Scale: 0-3, Maximum Total Score: 1</a:t>
            </a:r>
            <a:r>
              <a:rPr lang="el-GR" b="1" dirty="0"/>
              <a:t>8</a:t>
            </a:r>
            <a:r>
              <a:rPr lang="en-GB" b="1" dirty="0"/>
              <a:t>, Minimum Total Score: 0</a:t>
            </a:r>
          </a:p>
        </p:txBody>
      </p:sp>
      <p:grpSp>
        <p:nvGrpSpPr>
          <p:cNvPr id="12" name="Group 11"/>
          <p:cNvGrpSpPr/>
          <p:nvPr/>
        </p:nvGrpSpPr>
        <p:grpSpPr>
          <a:xfrm>
            <a:off x="0" y="0"/>
            <a:ext cx="9144000" cy="836712"/>
            <a:chOff x="0" y="0"/>
            <a:chExt cx="9144000" cy="836712"/>
          </a:xfrm>
        </p:grpSpPr>
        <p:sp>
          <p:nvSpPr>
            <p:cNvPr id="13" name="Rectangle 12"/>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Key questions </a:t>
              </a:r>
            </a:p>
          </p:txBody>
        </p:sp>
        <p:sp>
          <p:nvSpPr>
            <p:cNvPr id="14" name="Rectangle 13"/>
            <p:cNvSpPr/>
            <p:nvPr/>
          </p:nvSpPr>
          <p:spPr>
            <a:xfrm>
              <a:off x="323528" y="0"/>
              <a:ext cx="216024" cy="836712"/>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5" name="Picture 14"/>
          <p:cNvPicPr>
            <a:picLocks noChangeAspect="1"/>
          </p:cNvPicPr>
          <p:nvPr/>
        </p:nvPicPr>
        <p:blipFill rotWithShape="1">
          <a:blip r:embed="rId2"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2" name="Slide Number Placeholder 1"/>
          <p:cNvSpPr>
            <a:spLocks noGrp="1"/>
          </p:cNvSpPr>
          <p:nvPr>
            <p:ph type="sldNum" sz="quarter" idx="12"/>
          </p:nvPr>
        </p:nvSpPr>
        <p:spPr/>
        <p:txBody>
          <a:bodyPr/>
          <a:lstStyle/>
          <a:p>
            <a:fld id="{3DF53439-851E-44AD-84B1-B6BFC3D0C743}" type="slidenum">
              <a:rPr lang="el-GR" smtClean="0"/>
              <a:t>54</a:t>
            </a:fld>
            <a:endParaRPr lang="el-GR" dirty="0"/>
          </a:p>
        </p:txBody>
      </p:sp>
    </p:spTree>
    <p:extLst>
      <p:ext uri="{BB962C8B-B14F-4D97-AF65-F5344CB8AC3E}">
        <p14:creationId xmlns:p14="http://schemas.microsoft.com/office/powerpoint/2010/main" val="16879159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p:cNvGraphicFramePr>
          <p:nvPr>
            <p:extLst>
              <p:ext uri="{D42A27DB-BD31-4B8C-83A1-F6EECF244321}">
                <p14:modId xmlns:p14="http://schemas.microsoft.com/office/powerpoint/2010/main" val="4122192153"/>
              </p:ext>
            </p:extLst>
          </p:nvPr>
        </p:nvGraphicFramePr>
        <p:xfrm>
          <a:off x="323529" y="1489367"/>
          <a:ext cx="8280920" cy="4315577"/>
        </p:xfrm>
        <a:graphic>
          <a:graphicData uri="http://schemas.openxmlformats.org/drawingml/2006/table">
            <a:tbl>
              <a:tblPr firstRow="1" bandRow="1">
                <a:tableStyleId>{5C22544A-7EE6-4342-B048-85BDC9FD1C3A}</a:tableStyleId>
              </a:tblPr>
              <a:tblGrid>
                <a:gridCol w="720080">
                  <a:extLst>
                    <a:ext uri="{9D8B030D-6E8A-4147-A177-3AD203B41FA5}">
                      <a16:colId xmlns:a16="http://schemas.microsoft.com/office/drawing/2014/main" val="20000"/>
                    </a:ext>
                  </a:extLst>
                </a:gridCol>
                <a:gridCol w="1080120">
                  <a:extLst>
                    <a:ext uri="{9D8B030D-6E8A-4147-A177-3AD203B41FA5}">
                      <a16:colId xmlns:a16="http://schemas.microsoft.com/office/drawing/2014/main" val="20001"/>
                    </a:ext>
                  </a:extLst>
                </a:gridCol>
                <a:gridCol w="1080119">
                  <a:extLst>
                    <a:ext uri="{9D8B030D-6E8A-4147-A177-3AD203B41FA5}">
                      <a16:colId xmlns:a16="http://schemas.microsoft.com/office/drawing/2014/main" val="20002"/>
                    </a:ext>
                  </a:extLst>
                </a:gridCol>
                <a:gridCol w="1152128">
                  <a:extLst>
                    <a:ext uri="{9D8B030D-6E8A-4147-A177-3AD203B41FA5}">
                      <a16:colId xmlns:a16="http://schemas.microsoft.com/office/drawing/2014/main" val="20003"/>
                    </a:ext>
                  </a:extLst>
                </a:gridCol>
                <a:gridCol w="1080120">
                  <a:extLst>
                    <a:ext uri="{9D8B030D-6E8A-4147-A177-3AD203B41FA5}">
                      <a16:colId xmlns:a16="http://schemas.microsoft.com/office/drawing/2014/main" val="20004"/>
                    </a:ext>
                  </a:extLst>
                </a:gridCol>
                <a:gridCol w="1152128">
                  <a:extLst>
                    <a:ext uri="{9D8B030D-6E8A-4147-A177-3AD203B41FA5}">
                      <a16:colId xmlns:a16="http://schemas.microsoft.com/office/drawing/2014/main" val="20005"/>
                    </a:ext>
                  </a:extLst>
                </a:gridCol>
                <a:gridCol w="1194373">
                  <a:extLst>
                    <a:ext uri="{9D8B030D-6E8A-4147-A177-3AD203B41FA5}">
                      <a16:colId xmlns:a16="http://schemas.microsoft.com/office/drawing/2014/main" val="20007"/>
                    </a:ext>
                  </a:extLst>
                </a:gridCol>
                <a:gridCol w="821852">
                  <a:extLst>
                    <a:ext uri="{9D8B030D-6E8A-4147-A177-3AD203B41FA5}">
                      <a16:colId xmlns:a16="http://schemas.microsoft.com/office/drawing/2014/main" val="20006"/>
                    </a:ext>
                  </a:extLst>
                </a:gridCol>
              </a:tblGrid>
              <a:tr h="571481">
                <a:tc gridSpan="8">
                  <a:txBody>
                    <a:bodyPr/>
                    <a:lstStyle/>
                    <a:p>
                      <a:pPr algn="ctr"/>
                      <a:r>
                        <a:rPr lang="en-GB" sz="2400" b="0" dirty="0">
                          <a:solidFill>
                            <a:schemeClr val="tx1"/>
                          </a:solidFill>
                        </a:rPr>
                        <a:t>How important is this topic for stakeholders?</a:t>
                      </a:r>
                    </a:p>
                  </a:txBody>
                  <a:tcPr>
                    <a:noFill/>
                  </a:tcPr>
                </a:tc>
                <a:tc hMerge="1">
                  <a:txBody>
                    <a:bodyPr/>
                    <a:lstStyle/>
                    <a:p>
                      <a:pPr algn="ctr"/>
                      <a:endParaRPr lang="en-GB" sz="1500" dirty="0"/>
                    </a:p>
                  </a:txBody>
                  <a:tcPr>
                    <a:solidFill>
                      <a:schemeClr val="accent5">
                        <a:lumMod val="75000"/>
                      </a:schemeClr>
                    </a:solidFill>
                  </a:tcPr>
                </a:tc>
                <a:tc hMerge="1">
                  <a:txBody>
                    <a:bodyPr/>
                    <a:lstStyle/>
                    <a:p>
                      <a:pPr algn="ctr"/>
                      <a:endParaRPr lang="en-GB" sz="1500" dirty="0"/>
                    </a:p>
                  </a:txBody>
                  <a:tcPr>
                    <a:solidFill>
                      <a:schemeClr val="accent5">
                        <a:lumMod val="75000"/>
                      </a:schemeClr>
                    </a:solidFill>
                  </a:tcPr>
                </a:tc>
                <a:tc hMerge="1">
                  <a:txBody>
                    <a:bodyPr/>
                    <a:lstStyle/>
                    <a:p>
                      <a:pPr algn="ctr"/>
                      <a:endParaRPr lang="en-GB" sz="1500" dirty="0"/>
                    </a:p>
                  </a:txBody>
                  <a:tcPr>
                    <a:solidFill>
                      <a:schemeClr val="accent5">
                        <a:lumMod val="75000"/>
                      </a:schemeClr>
                    </a:solidFill>
                  </a:tcPr>
                </a:tc>
                <a:tc hMerge="1">
                  <a:txBody>
                    <a:bodyPr/>
                    <a:lstStyle/>
                    <a:p>
                      <a:pPr algn="ctr"/>
                      <a:endParaRPr lang="en-GB" sz="1500" dirty="0"/>
                    </a:p>
                  </a:txBody>
                  <a:tcPr>
                    <a:solidFill>
                      <a:schemeClr val="accent5">
                        <a:lumMod val="75000"/>
                      </a:schemeClr>
                    </a:solidFill>
                  </a:tcPr>
                </a:tc>
                <a:tc hMerge="1">
                  <a:txBody>
                    <a:bodyPr/>
                    <a:lstStyle/>
                    <a:p>
                      <a:pPr algn="ctr"/>
                      <a:endParaRPr lang="en-GB" sz="1500" dirty="0"/>
                    </a:p>
                  </a:txBody>
                  <a:tcPr>
                    <a:solidFill>
                      <a:schemeClr val="accent5">
                        <a:lumMod val="75000"/>
                      </a:schemeClr>
                    </a:solidFill>
                  </a:tcPr>
                </a:tc>
                <a:tc hMerge="1">
                  <a:txBody>
                    <a:bodyPr/>
                    <a:lstStyle/>
                    <a:p>
                      <a:endParaRPr lang="en-GB"/>
                    </a:p>
                  </a:txBody>
                  <a:tcPr/>
                </a:tc>
                <a:tc hMerge="1">
                  <a:txBody>
                    <a:bodyPr/>
                    <a:lstStyle/>
                    <a:p>
                      <a:pPr algn="ctr"/>
                      <a:endParaRPr lang="en-GB" dirty="0"/>
                    </a:p>
                  </a:txBody>
                  <a:tcPr>
                    <a:solidFill>
                      <a:schemeClr val="accent5">
                        <a:lumMod val="75000"/>
                      </a:schemeClr>
                    </a:solidFill>
                  </a:tcPr>
                </a:tc>
                <a:extLst>
                  <a:ext uri="{0D108BD9-81ED-4DB2-BD59-A6C34878D82A}">
                    <a16:rowId xmlns:a16="http://schemas.microsoft.com/office/drawing/2014/main" val="10000"/>
                  </a:ext>
                </a:extLst>
              </a:tr>
              <a:tr h="864096">
                <a:tc>
                  <a:txBody>
                    <a:bodyPr/>
                    <a:lstStyle/>
                    <a:p>
                      <a:pPr algn="ctr"/>
                      <a:r>
                        <a:rPr lang="en-GB" sz="1600" b="1" dirty="0">
                          <a:solidFill>
                            <a:schemeClr val="bg1"/>
                          </a:solidFill>
                          <a:latin typeface="Calibri" panose="020F0502020204030204" pitchFamily="34" charset="0"/>
                        </a:rPr>
                        <a:t>Topic</a:t>
                      </a:r>
                    </a:p>
                  </a:txBody>
                  <a:tcPr>
                    <a:solidFill>
                      <a:schemeClr val="accent5">
                        <a:lumMod val="75000"/>
                      </a:schemeClr>
                    </a:solidFill>
                  </a:tcPr>
                </a:tc>
                <a:tc>
                  <a:txBody>
                    <a:bodyPr/>
                    <a:lstStyle/>
                    <a:p>
                      <a:pPr algn="ctr"/>
                      <a:r>
                        <a:rPr lang="en-GB" sz="1400" b="1" dirty="0">
                          <a:solidFill>
                            <a:schemeClr val="bg1"/>
                          </a:solidFill>
                          <a:latin typeface="Calibri" panose="020F0502020204030204" pitchFamily="34" charset="0"/>
                        </a:rPr>
                        <a:t>Stakeholder 1</a:t>
                      </a:r>
                    </a:p>
                  </a:txBody>
                  <a:tcPr>
                    <a:solidFill>
                      <a:schemeClr val="accent5">
                        <a:lumMod val="75000"/>
                      </a:schemeClr>
                    </a:solidFill>
                  </a:tcPr>
                </a:tc>
                <a:tc>
                  <a:txBody>
                    <a:bodyPr/>
                    <a:lstStyle/>
                    <a:p>
                      <a:pPr algn="ctr"/>
                      <a:r>
                        <a:rPr lang="en-GB" sz="1400" b="1" dirty="0">
                          <a:solidFill>
                            <a:schemeClr val="bg1"/>
                          </a:solidFill>
                          <a:latin typeface="Calibri" panose="020F0502020204030204" pitchFamily="34" charset="0"/>
                        </a:rPr>
                        <a:t>Stakeholder 2</a:t>
                      </a:r>
                    </a:p>
                  </a:txBody>
                  <a:tcPr>
                    <a:solidFill>
                      <a:schemeClr val="accent5">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Calibri" panose="020F0502020204030204" pitchFamily="34" charset="0"/>
                        </a:rPr>
                        <a:t>Stakeholder </a:t>
                      </a:r>
                    </a:p>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Calibri" panose="020F0502020204030204" pitchFamily="34" charset="0"/>
                        </a:rPr>
                        <a:t>3</a:t>
                      </a:r>
                    </a:p>
                    <a:p>
                      <a:pPr algn="ctr"/>
                      <a:endParaRPr lang="en-GB" sz="1400" b="1" dirty="0">
                        <a:solidFill>
                          <a:schemeClr val="bg1"/>
                        </a:solidFill>
                        <a:latin typeface="Calibri" panose="020F0502020204030204" pitchFamily="34" charset="0"/>
                      </a:endParaRPr>
                    </a:p>
                  </a:txBody>
                  <a:tcPr>
                    <a:solidFill>
                      <a:schemeClr val="accent5">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Calibri" panose="020F0502020204030204" pitchFamily="34" charset="0"/>
                        </a:rPr>
                        <a:t>Stakeholder 4</a:t>
                      </a:r>
                    </a:p>
                    <a:p>
                      <a:pPr algn="ctr"/>
                      <a:endParaRPr lang="en-GB" sz="1400" b="1" dirty="0">
                        <a:solidFill>
                          <a:schemeClr val="bg1"/>
                        </a:solidFill>
                        <a:latin typeface="Calibri" panose="020F0502020204030204" pitchFamily="34" charset="0"/>
                      </a:endParaRPr>
                    </a:p>
                  </a:txBody>
                  <a:tcPr>
                    <a:solidFill>
                      <a:schemeClr val="accent5">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Calibri" panose="020F0502020204030204" pitchFamily="34" charset="0"/>
                        </a:rPr>
                        <a:t>Stakeholder 5</a:t>
                      </a:r>
                    </a:p>
                    <a:p>
                      <a:pPr algn="ctr"/>
                      <a:endParaRPr lang="en-GB" sz="1400" b="1" dirty="0">
                        <a:solidFill>
                          <a:schemeClr val="bg1"/>
                        </a:solidFill>
                        <a:latin typeface="Calibri" panose="020F0502020204030204" pitchFamily="34" charset="0"/>
                      </a:endParaRPr>
                    </a:p>
                  </a:txBody>
                  <a:tcPr>
                    <a:solidFill>
                      <a:schemeClr val="accent5">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1" dirty="0">
                          <a:solidFill>
                            <a:schemeClr val="bg1"/>
                          </a:solidFill>
                          <a:latin typeface="Calibri" panose="020F0502020204030204" pitchFamily="34" charset="0"/>
                        </a:rPr>
                        <a:t>Stakeholder </a:t>
                      </a:r>
                      <a:r>
                        <a:rPr lang="el-GR" sz="1400" b="1" dirty="0">
                          <a:solidFill>
                            <a:schemeClr val="bg1"/>
                          </a:solidFill>
                          <a:latin typeface="Calibri" panose="020F0502020204030204" pitchFamily="34" charset="0"/>
                        </a:rPr>
                        <a:t>6</a:t>
                      </a:r>
                      <a:endParaRPr lang="en-GB" sz="1400" b="1" dirty="0">
                        <a:solidFill>
                          <a:schemeClr val="bg1"/>
                        </a:solidFill>
                        <a:latin typeface="Calibri" panose="020F0502020204030204" pitchFamily="34" charset="0"/>
                      </a:endParaRPr>
                    </a:p>
                  </a:txBody>
                  <a:tcPr>
                    <a:solidFill>
                      <a:schemeClr val="accent5">
                        <a:lumMod val="75000"/>
                      </a:schemeClr>
                    </a:solidFill>
                  </a:tcPr>
                </a:tc>
                <a:tc>
                  <a:txBody>
                    <a:bodyPr/>
                    <a:lstStyle/>
                    <a:p>
                      <a:pPr algn="ctr"/>
                      <a:r>
                        <a:rPr lang="en-GB" b="1" dirty="0">
                          <a:solidFill>
                            <a:schemeClr val="bg1"/>
                          </a:solidFill>
                          <a:latin typeface="Calibri" panose="020F0502020204030204" pitchFamily="34" charset="0"/>
                        </a:rPr>
                        <a:t>TOTAL SCORE</a:t>
                      </a:r>
                    </a:p>
                  </a:txBody>
                  <a:tcPr>
                    <a:solidFill>
                      <a:schemeClr val="accent5">
                        <a:lumMod val="75000"/>
                      </a:schemeClr>
                    </a:solidFill>
                  </a:tcPr>
                </a:tc>
                <a:extLst>
                  <a:ext uri="{0D108BD9-81ED-4DB2-BD59-A6C34878D82A}">
                    <a16:rowId xmlns:a16="http://schemas.microsoft.com/office/drawing/2014/main" val="10001"/>
                  </a:ext>
                </a:extLst>
              </a:tr>
              <a:tr h="576000">
                <a:tc>
                  <a:txBody>
                    <a:bodyPr/>
                    <a:lstStyle/>
                    <a:p>
                      <a:pPr algn="ctr"/>
                      <a:r>
                        <a:rPr lang="en-GB" sz="1400" b="1" dirty="0"/>
                        <a:t>1</a:t>
                      </a:r>
                    </a:p>
                  </a:txBody>
                  <a:tcPr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a:p>
                  </a:txBody>
                  <a:tcPr anchor="ctr"/>
                </a:tc>
                <a:tc>
                  <a:txBody>
                    <a:bodyPr/>
                    <a:lstStyle/>
                    <a:p>
                      <a:pPr algn="ctr"/>
                      <a:endParaRPr lang="en-GB" sz="1400"/>
                    </a:p>
                  </a:txBody>
                  <a:tcPr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a:p>
                  </a:txBody>
                  <a:tcPr anchor="ctr"/>
                </a:tc>
                <a:extLst>
                  <a:ext uri="{0D108BD9-81ED-4DB2-BD59-A6C34878D82A}">
                    <a16:rowId xmlns:a16="http://schemas.microsoft.com/office/drawing/2014/main" val="10002"/>
                  </a:ext>
                </a:extLst>
              </a:tr>
              <a:tr h="576000">
                <a:tc>
                  <a:txBody>
                    <a:bodyPr/>
                    <a:lstStyle/>
                    <a:p>
                      <a:pPr algn="ctr"/>
                      <a:r>
                        <a:rPr lang="en-GB" sz="1400" b="1" dirty="0"/>
                        <a:t>2</a:t>
                      </a:r>
                    </a:p>
                  </a:txBody>
                  <a:tcPr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a:p>
                  </a:txBody>
                  <a:tcPr anchor="ctr"/>
                </a:tc>
                <a:tc>
                  <a:txBody>
                    <a:bodyPr/>
                    <a:lstStyle/>
                    <a:p>
                      <a:pPr algn="ctr"/>
                      <a:endParaRPr lang="en-GB" sz="1400"/>
                    </a:p>
                  </a:txBody>
                  <a:tcPr anchor="ctr"/>
                </a:tc>
                <a:tc>
                  <a:txBody>
                    <a:bodyPr/>
                    <a:lstStyle/>
                    <a:p>
                      <a:pPr algn="ctr"/>
                      <a:endParaRPr lang="en-GB" sz="1400"/>
                    </a:p>
                  </a:txBody>
                  <a:tcPr anchor="ctr"/>
                </a:tc>
                <a:tc>
                  <a:txBody>
                    <a:bodyPr/>
                    <a:lstStyle/>
                    <a:p>
                      <a:pPr algn="ctr"/>
                      <a:endParaRPr lang="en-GB" sz="1400"/>
                    </a:p>
                  </a:txBody>
                  <a:tcPr anchor="ctr"/>
                </a:tc>
                <a:tc>
                  <a:txBody>
                    <a:bodyPr/>
                    <a:lstStyle/>
                    <a:p>
                      <a:pPr algn="ctr"/>
                      <a:endParaRPr lang="en-GB" sz="1400"/>
                    </a:p>
                  </a:txBody>
                  <a:tcPr anchor="ctr"/>
                </a:tc>
                <a:extLst>
                  <a:ext uri="{0D108BD9-81ED-4DB2-BD59-A6C34878D82A}">
                    <a16:rowId xmlns:a16="http://schemas.microsoft.com/office/drawing/2014/main" val="10003"/>
                  </a:ext>
                </a:extLst>
              </a:tr>
              <a:tr h="576000">
                <a:tc>
                  <a:txBody>
                    <a:bodyPr/>
                    <a:lstStyle/>
                    <a:p>
                      <a:pPr algn="ctr"/>
                      <a:r>
                        <a:rPr lang="en-GB" sz="1400" b="1" dirty="0"/>
                        <a:t>3</a:t>
                      </a:r>
                    </a:p>
                  </a:txBody>
                  <a:tcPr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a:p>
                  </a:txBody>
                  <a:tcPr anchor="ctr"/>
                </a:tc>
                <a:tc>
                  <a:txBody>
                    <a:bodyPr/>
                    <a:lstStyle/>
                    <a:p>
                      <a:pPr algn="ctr"/>
                      <a:endParaRPr lang="en-GB" sz="1400"/>
                    </a:p>
                  </a:txBody>
                  <a:tcPr anchor="ctr"/>
                </a:tc>
                <a:tc>
                  <a:txBody>
                    <a:bodyPr/>
                    <a:lstStyle/>
                    <a:p>
                      <a:pPr algn="ctr"/>
                      <a:endParaRPr lang="en-GB" sz="1400"/>
                    </a:p>
                  </a:txBody>
                  <a:tcPr anchor="ctr"/>
                </a:tc>
                <a:tc>
                  <a:txBody>
                    <a:bodyPr/>
                    <a:lstStyle/>
                    <a:p>
                      <a:pPr algn="ctr"/>
                      <a:endParaRPr lang="en-GB" sz="1400" dirty="0"/>
                    </a:p>
                  </a:txBody>
                  <a:tcPr anchor="ctr"/>
                </a:tc>
                <a:extLst>
                  <a:ext uri="{0D108BD9-81ED-4DB2-BD59-A6C34878D82A}">
                    <a16:rowId xmlns:a16="http://schemas.microsoft.com/office/drawing/2014/main" val="10004"/>
                  </a:ext>
                </a:extLst>
              </a:tr>
              <a:tr h="576000">
                <a:tc>
                  <a:txBody>
                    <a:bodyPr/>
                    <a:lstStyle/>
                    <a:p>
                      <a:pPr algn="ctr"/>
                      <a:r>
                        <a:rPr lang="en-GB" sz="1400" b="1" dirty="0"/>
                        <a:t>4</a:t>
                      </a:r>
                    </a:p>
                  </a:txBody>
                  <a:tcPr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extLst>
                  <a:ext uri="{0D108BD9-81ED-4DB2-BD59-A6C34878D82A}">
                    <a16:rowId xmlns:a16="http://schemas.microsoft.com/office/drawing/2014/main" val="10005"/>
                  </a:ext>
                </a:extLst>
              </a:tr>
              <a:tr h="576000">
                <a:tc>
                  <a:txBody>
                    <a:bodyPr/>
                    <a:lstStyle/>
                    <a:p>
                      <a:pPr algn="ctr"/>
                      <a:r>
                        <a:rPr lang="en-GB" sz="1400" b="1" dirty="0"/>
                        <a:t>5</a:t>
                      </a:r>
                    </a:p>
                  </a:txBody>
                  <a:tcPr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tc>
                  <a:txBody>
                    <a:bodyPr/>
                    <a:lstStyle/>
                    <a:p>
                      <a:pPr algn="ctr"/>
                      <a:endParaRPr lang="en-GB" sz="1400" dirty="0"/>
                    </a:p>
                  </a:txBody>
                  <a:tcPr anchor="ctr"/>
                </a:tc>
                <a:extLst>
                  <a:ext uri="{0D108BD9-81ED-4DB2-BD59-A6C34878D82A}">
                    <a16:rowId xmlns:a16="http://schemas.microsoft.com/office/drawing/2014/main" val="10006"/>
                  </a:ext>
                </a:extLst>
              </a:tr>
            </a:tbl>
          </a:graphicData>
        </a:graphic>
      </p:graphicFrame>
      <p:grpSp>
        <p:nvGrpSpPr>
          <p:cNvPr id="10" name="Group 9"/>
          <p:cNvGrpSpPr/>
          <p:nvPr/>
        </p:nvGrpSpPr>
        <p:grpSpPr>
          <a:xfrm>
            <a:off x="0" y="0"/>
            <a:ext cx="9144000" cy="836712"/>
            <a:chOff x="0" y="0"/>
            <a:chExt cx="9144000" cy="836712"/>
          </a:xfrm>
        </p:grpSpPr>
        <p:sp>
          <p:nvSpPr>
            <p:cNvPr id="11" name="Rectangle 10"/>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What do stakeholders think?</a:t>
              </a:r>
            </a:p>
          </p:txBody>
        </p:sp>
        <p:sp>
          <p:nvSpPr>
            <p:cNvPr id="12" name="Rectangle 11"/>
            <p:cNvSpPr/>
            <p:nvPr/>
          </p:nvSpPr>
          <p:spPr>
            <a:xfrm>
              <a:off x="323528" y="0"/>
              <a:ext cx="216024" cy="836712"/>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3" name="Picture 12"/>
          <p:cNvPicPr>
            <a:picLocks noChangeAspect="1"/>
          </p:cNvPicPr>
          <p:nvPr/>
        </p:nvPicPr>
        <p:blipFill rotWithShape="1">
          <a:blip r:embed="rId2"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8" name="TextBox 7"/>
          <p:cNvSpPr txBox="1"/>
          <p:nvPr/>
        </p:nvSpPr>
        <p:spPr>
          <a:xfrm>
            <a:off x="1115616" y="6258144"/>
            <a:ext cx="6552728" cy="369332"/>
          </a:xfrm>
          <a:prstGeom prst="rect">
            <a:avLst/>
          </a:prstGeom>
          <a:noFill/>
        </p:spPr>
        <p:txBody>
          <a:bodyPr wrap="square" rtlCol="0">
            <a:spAutoFit/>
          </a:bodyPr>
          <a:lstStyle/>
          <a:p>
            <a:pPr algn="ctr"/>
            <a:r>
              <a:rPr lang="en-GB" b="1" dirty="0"/>
              <a:t>Scale: 0-3, Maximum Total Score: 1</a:t>
            </a:r>
            <a:r>
              <a:rPr lang="el-GR" b="1" dirty="0"/>
              <a:t>8</a:t>
            </a:r>
            <a:r>
              <a:rPr lang="en-GB" b="1" dirty="0"/>
              <a:t>, Minimum Total Score: 0</a:t>
            </a:r>
          </a:p>
        </p:txBody>
      </p:sp>
      <p:sp>
        <p:nvSpPr>
          <p:cNvPr id="2" name="Slide Number Placeholder 1"/>
          <p:cNvSpPr>
            <a:spLocks noGrp="1"/>
          </p:cNvSpPr>
          <p:nvPr>
            <p:ph type="sldNum" sz="quarter" idx="12"/>
          </p:nvPr>
        </p:nvSpPr>
        <p:spPr/>
        <p:txBody>
          <a:bodyPr/>
          <a:lstStyle/>
          <a:p>
            <a:fld id="{3DF53439-851E-44AD-84B1-B6BFC3D0C743}" type="slidenum">
              <a:rPr lang="el-GR" smtClean="0"/>
              <a:t>55</a:t>
            </a:fld>
            <a:endParaRPr lang="el-GR" dirty="0"/>
          </a:p>
        </p:txBody>
      </p:sp>
    </p:spTree>
    <p:extLst>
      <p:ext uri="{BB962C8B-B14F-4D97-AF65-F5344CB8AC3E}">
        <p14:creationId xmlns:p14="http://schemas.microsoft.com/office/powerpoint/2010/main" val="267491372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0"/>
            <a:ext cx="9144000" cy="836712"/>
            <a:chOff x="0" y="0"/>
            <a:chExt cx="9144000" cy="836712"/>
          </a:xfrm>
        </p:grpSpPr>
        <p:sp>
          <p:nvSpPr>
            <p:cNvPr id="11" name="Rectangle 10"/>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Plot</a:t>
              </a:r>
            </a:p>
          </p:txBody>
        </p:sp>
        <p:sp>
          <p:nvSpPr>
            <p:cNvPr id="12" name="Rectangle 11"/>
            <p:cNvSpPr/>
            <p:nvPr/>
          </p:nvSpPr>
          <p:spPr>
            <a:xfrm>
              <a:off x="323528" y="0"/>
              <a:ext cx="216024" cy="836712"/>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3" name="Picture 12"/>
          <p:cNvPicPr>
            <a:picLocks noChangeAspect="1"/>
          </p:cNvPicPr>
          <p:nvPr/>
        </p:nvPicPr>
        <p:blipFill rotWithShape="1">
          <a:blip r:embed="rId2"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pic>
        <p:nvPicPr>
          <p:cNvPr id="5123" name="Picture 3"/>
          <p:cNvPicPr>
            <a:picLocks noChangeAspect="1" noChangeArrowheads="1"/>
          </p:cNvPicPr>
          <p:nvPr/>
        </p:nvPicPr>
        <p:blipFill rotWithShape="1">
          <a:blip r:embed="rId4">
            <a:extLst>
              <a:ext uri="{28A0092B-C50C-407E-A947-70E740481C1C}">
                <a14:useLocalDpi xmlns:a14="http://schemas.microsoft.com/office/drawing/2010/main"/>
              </a:ext>
            </a:extLst>
          </a:blip>
          <a:srcRect l="21705" t="20475" r="22500" b="16697"/>
          <a:stretch/>
        </p:blipFill>
        <p:spPr bwMode="auto">
          <a:xfrm>
            <a:off x="349485" y="1304285"/>
            <a:ext cx="8208911" cy="5196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3DF53439-851E-44AD-84B1-B6BFC3D0C743}" type="slidenum">
              <a:rPr lang="el-GR" smtClean="0"/>
              <a:t>56</a:t>
            </a:fld>
            <a:endParaRPr lang="el-GR" dirty="0"/>
          </a:p>
        </p:txBody>
      </p:sp>
    </p:spTree>
    <p:extLst>
      <p:ext uri="{BB962C8B-B14F-4D97-AF65-F5344CB8AC3E}">
        <p14:creationId xmlns:p14="http://schemas.microsoft.com/office/powerpoint/2010/main" val="612270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l="22314" t="23061" r="5952" b="9483"/>
          <a:stretch>
            <a:fillRect/>
          </a:stretch>
        </p:blipFill>
        <p:spPr bwMode="auto">
          <a:xfrm>
            <a:off x="228600" y="1700808"/>
            <a:ext cx="8915400" cy="4713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8613" name="Title 1"/>
          <p:cNvSpPr>
            <a:spLocks noGrp="1"/>
          </p:cNvSpPr>
          <p:nvPr>
            <p:ph type="title"/>
          </p:nvPr>
        </p:nvSpPr>
        <p:spPr>
          <a:xfrm>
            <a:off x="457200" y="274638"/>
            <a:ext cx="8229600" cy="715962"/>
          </a:xfrm>
        </p:spPr>
        <p:txBody>
          <a:bodyPr/>
          <a:lstStyle/>
          <a:p>
            <a:r>
              <a:rPr lang="en-GB" altLang="en-US" sz="2800">
                <a:solidFill>
                  <a:schemeClr val="bg1"/>
                </a:solidFill>
              </a:rPr>
              <a:t>Materiality Assessment</a:t>
            </a:r>
          </a:p>
        </p:txBody>
      </p:sp>
      <p:grpSp>
        <p:nvGrpSpPr>
          <p:cNvPr id="9" name="Group 8"/>
          <p:cNvGrpSpPr/>
          <p:nvPr/>
        </p:nvGrpSpPr>
        <p:grpSpPr>
          <a:xfrm>
            <a:off x="0" y="0"/>
            <a:ext cx="9144000" cy="836712"/>
            <a:chOff x="0" y="0"/>
            <a:chExt cx="9144000" cy="836712"/>
          </a:xfrm>
        </p:grpSpPr>
        <p:sp>
          <p:nvSpPr>
            <p:cNvPr id="11" name="Rectangle 10"/>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Materiality Matrix-Petrobras</a:t>
              </a:r>
            </a:p>
          </p:txBody>
        </p:sp>
        <p:sp>
          <p:nvSpPr>
            <p:cNvPr id="12" name="Rectangle 11"/>
            <p:cNvSpPr/>
            <p:nvPr/>
          </p:nvSpPr>
          <p:spPr>
            <a:xfrm>
              <a:off x="323528" y="0"/>
              <a:ext cx="216024" cy="836712"/>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6" name="Picture 15"/>
          <p:cNvPicPr>
            <a:picLocks noChangeAspect="1"/>
          </p:cNvPicPr>
          <p:nvPr/>
        </p:nvPicPr>
        <p:blipFill rotWithShape="1">
          <a:blip r:embed="rId4"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7" name="Picture 16"/>
          <p:cNvPicPr>
            <a:picLocks noChangeAspect="1"/>
          </p:cNvPicPr>
          <p:nvPr/>
        </p:nvPicPr>
        <p:blipFill rotWithShape="1">
          <a:blip r:embed="rId5"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2" name="Slide Number Placeholder 1"/>
          <p:cNvSpPr>
            <a:spLocks noGrp="1"/>
          </p:cNvSpPr>
          <p:nvPr>
            <p:ph type="sldNum" sz="quarter" idx="12"/>
          </p:nvPr>
        </p:nvSpPr>
        <p:spPr/>
        <p:txBody>
          <a:bodyPr/>
          <a:lstStyle/>
          <a:p>
            <a:fld id="{3DF53439-851E-44AD-84B1-B6BFC3D0C743}" type="slidenum">
              <a:rPr lang="el-GR" smtClean="0"/>
              <a:t>57</a:t>
            </a:fld>
            <a:endParaRPr lang="el-GR" dirty="0"/>
          </a:p>
        </p:txBody>
      </p:sp>
    </p:spTree>
    <p:extLst>
      <p:ext uri="{BB962C8B-B14F-4D97-AF65-F5344CB8AC3E}">
        <p14:creationId xmlns:p14="http://schemas.microsoft.com/office/powerpoint/2010/main" val="28646895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0"/>
            <a:ext cx="9144000" cy="836712"/>
            <a:chOff x="0" y="0"/>
            <a:chExt cx="9144000" cy="836712"/>
          </a:xfrm>
        </p:grpSpPr>
        <p:sp>
          <p:nvSpPr>
            <p:cNvPr id="11" name="Rectangle 10"/>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Compare!</a:t>
              </a:r>
            </a:p>
          </p:txBody>
        </p:sp>
        <p:sp>
          <p:nvSpPr>
            <p:cNvPr id="12" name="Rectangle 11"/>
            <p:cNvSpPr/>
            <p:nvPr/>
          </p:nvSpPr>
          <p:spPr>
            <a:xfrm>
              <a:off x="323528" y="0"/>
              <a:ext cx="216024" cy="836712"/>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6" name="Picture 15"/>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7" name="Picture 16"/>
          <p:cNvPicPr>
            <a:picLocks noChangeAspect="1"/>
          </p:cNvPicPr>
          <p:nvPr/>
        </p:nvPicPr>
        <p:blipFill rotWithShape="1">
          <a:blip r:embed="rId4"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aphicFrame>
        <p:nvGraphicFramePr>
          <p:cNvPr id="10" name="Table 9"/>
          <p:cNvGraphicFramePr>
            <a:graphicFrameLocks noGrp="1"/>
          </p:cNvGraphicFramePr>
          <p:nvPr>
            <p:extLst>
              <p:ext uri="{D42A27DB-BD31-4B8C-83A1-F6EECF244321}">
                <p14:modId xmlns:p14="http://schemas.microsoft.com/office/powerpoint/2010/main" val="3395488399"/>
              </p:ext>
            </p:extLst>
          </p:nvPr>
        </p:nvGraphicFramePr>
        <p:xfrm>
          <a:off x="225454" y="2020587"/>
          <a:ext cx="3060340" cy="3280620"/>
        </p:xfrm>
        <a:graphic>
          <a:graphicData uri="http://schemas.openxmlformats.org/drawingml/2006/table">
            <a:tbl>
              <a:tblPr firstRow="1" bandRow="1">
                <a:tableStyleId>{5940675A-B579-460E-94D1-54222C63F5DA}</a:tableStyleId>
              </a:tblPr>
              <a:tblGrid>
                <a:gridCol w="828092">
                  <a:extLst>
                    <a:ext uri="{9D8B030D-6E8A-4147-A177-3AD203B41FA5}">
                      <a16:colId xmlns:a16="http://schemas.microsoft.com/office/drawing/2014/main" val="20000"/>
                    </a:ext>
                  </a:extLst>
                </a:gridCol>
                <a:gridCol w="2232248">
                  <a:extLst>
                    <a:ext uri="{9D8B030D-6E8A-4147-A177-3AD203B41FA5}">
                      <a16:colId xmlns:a16="http://schemas.microsoft.com/office/drawing/2014/main" val="20001"/>
                    </a:ext>
                  </a:extLst>
                </a:gridCol>
              </a:tblGrid>
              <a:tr h="546770">
                <a:tc>
                  <a:txBody>
                    <a:bodyPr/>
                    <a:lstStyle/>
                    <a:p>
                      <a:pPr algn="ctr"/>
                      <a:r>
                        <a:rPr lang="en-GB" sz="1600" b="1" dirty="0"/>
                        <a:t>Priority </a:t>
                      </a:r>
                    </a:p>
                  </a:txBody>
                  <a:tcPr anchor="ctr">
                    <a:solidFill>
                      <a:srgbClr val="93CDDD"/>
                    </a:solidFill>
                  </a:tcPr>
                </a:tc>
                <a:tc>
                  <a:txBody>
                    <a:bodyPr/>
                    <a:lstStyle/>
                    <a:p>
                      <a:pPr algn="ctr"/>
                      <a:r>
                        <a:rPr lang="en-GB" sz="1600" b="1" dirty="0"/>
                        <a:t>Topic </a:t>
                      </a:r>
                    </a:p>
                  </a:txBody>
                  <a:tcPr anchor="ctr">
                    <a:solidFill>
                      <a:srgbClr val="93CDDD"/>
                    </a:solidFill>
                  </a:tcPr>
                </a:tc>
                <a:extLst>
                  <a:ext uri="{0D108BD9-81ED-4DB2-BD59-A6C34878D82A}">
                    <a16:rowId xmlns:a16="http://schemas.microsoft.com/office/drawing/2014/main" val="10000"/>
                  </a:ext>
                </a:extLst>
              </a:tr>
              <a:tr h="546770">
                <a:tc>
                  <a:txBody>
                    <a:bodyPr/>
                    <a:lstStyle/>
                    <a:p>
                      <a:pPr algn="ctr"/>
                      <a:r>
                        <a:rPr lang="en-GB" sz="1600" dirty="0"/>
                        <a:t>1</a:t>
                      </a:r>
                    </a:p>
                  </a:txBody>
                  <a:tcPr anchor="ctr"/>
                </a:tc>
                <a:tc>
                  <a:txBody>
                    <a:bodyPr/>
                    <a:lstStyle/>
                    <a:p>
                      <a:pPr algn="ctr"/>
                      <a:endParaRPr lang="en-GB" sz="1600" dirty="0"/>
                    </a:p>
                  </a:txBody>
                  <a:tcPr anchor="ctr"/>
                </a:tc>
                <a:extLst>
                  <a:ext uri="{0D108BD9-81ED-4DB2-BD59-A6C34878D82A}">
                    <a16:rowId xmlns:a16="http://schemas.microsoft.com/office/drawing/2014/main" val="10001"/>
                  </a:ext>
                </a:extLst>
              </a:tr>
              <a:tr h="546770">
                <a:tc>
                  <a:txBody>
                    <a:bodyPr/>
                    <a:lstStyle/>
                    <a:p>
                      <a:pPr algn="ctr"/>
                      <a:r>
                        <a:rPr lang="en-GB" sz="1600" dirty="0"/>
                        <a:t>2</a:t>
                      </a:r>
                    </a:p>
                  </a:txBody>
                  <a:tcPr anchor="ctr"/>
                </a:tc>
                <a:tc>
                  <a:txBody>
                    <a:bodyPr/>
                    <a:lstStyle/>
                    <a:p>
                      <a:pPr algn="ctr"/>
                      <a:endParaRPr lang="en-GB" sz="1600" dirty="0"/>
                    </a:p>
                  </a:txBody>
                  <a:tcPr anchor="ctr"/>
                </a:tc>
                <a:extLst>
                  <a:ext uri="{0D108BD9-81ED-4DB2-BD59-A6C34878D82A}">
                    <a16:rowId xmlns:a16="http://schemas.microsoft.com/office/drawing/2014/main" val="10002"/>
                  </a:ext>
                </a:extLst>
              </a:tr>
              <a:tr h="546770">
                <a:tc>
                  <a:txBody>
                    <a:bodyPr/>
                    <a:lstStyle/>
                    <a:p>
                      <a:pPr algn="ctr"/>
                      <a:r>
                        <a:rPr lang="en-GB" sz="1600" dirty="0"/>
                        <a:t>3</a:t>
                      </a:r>
                    </a:p>
                  </a:txBody>
                  <a:tcPr anchor="ctr"/>
                </a:tc>
                <a:tc>
                  <a:txBody>
                    <a:bodyPr/>
                    <a:lstStyle/>
                    <a:p>
                      <a:pPr algn="ctr"/>
                      <a:endParaRPr lang="en-GB" sz="1600" dirty="0"/>
                    </a:p>
                  </a:txBody>
                  <a:tcPr anchor="ctr"/>
                </a:tc>
                <a:extLst>
                  <a:ext uri="{0D108BD9-81ED-4DB2-BD59-A6C34878D82A}">
                    <a16:rowId xmlns:a16="http://schemas.microsoft.com/office/drawing/2014/main" val="10003"/>
                  </a:ext>
                </a:extLst>
              </a:tr>
              <a:tr h="546770">
                <a:tc>
                  <a:txBody>
                    <a:bodyPr/>
                    <a:lstStyle/>
                    <a:p>
                      <a:pPr algn="ctr"/>
                      <a:r>
                        <a:rPr lang="en-GB" sz="1600" dirty="0"/>
                        <a:t>4</a:t>
                      </a:r>
                    </a:p>
                  </a:txBody>
                  <a:tcPr anchor="ctr"/>
                </a:tc>
                <a:tc>
                  <a:txBody>
                    <a:bodyPr/>
                    <a:lstStyle/>
                    <a:p>
                      <a:pPr algn="ctr"/>
                      <a:endParaRPr lang="en-GB" sz="1600" dirty="0"/>
                    </a:p>
                  </a:txBody>
                  <a:tcPr anchor="ctr"/>
                </a:tc>
                <a:extLst>
                  <a:ext uri="{0D108BD9-81ED-4DB2-BD59-A6C34878D82A}">
                    <a16:rowId xmlns:a16="http://schemas.microsoft.com/office/drawing/2014/main" val="10004"/>
                  </a:ext>
                </a:extLst>
              </a:tr>
              <a:tr h="546770">
                <a:tc>
                  <a:txBody>
                    <a:bodyPr/>
                    <a:lstStyle/>
                    <a:p>
                      <a:pPr algn="ctr"/>
                      <a:r>
                        <a:rPr lang="en-GB" sz="1600" dirty="0"/>
                        <a:t>5</a:t>
                      </a:r>
                    </a:p>
                  </a:txBody>
                  <a:tcPr anchor="ctr"/>
                </a:tc>
                <a:tc>
                  <a:txBody>
                    <a:bodyPr/>
                    <a:lstStyle/>
                    <a:p>
                      <a:pPr algn="ctr"/>
                      <a:endParaRPr lang="en-GB" sz="1600" dirty="0"/>
                    </a:p>
                  </a:txBody>
                  <a:tcPr anchor="ctr"/>
                </a:tc>
                <a:extLst>
                  <a:ext uri="{0D108BD9-81ED-4DB2-BD59-A6C34878D82A}">
                    <a16:rowId xmlns:a16="http://schemas.microsoft.com/office/drawing/2014/main" val="10005"/>
                  </a:ext>
                </a:extLst>
              </a:tr>
            </a:tbl>
          </a:graphicData>
        </a:graphic>
      </p:graphicFrame>
      <p:sp>
        <p:nvSpPr>
          <p:cNvPr id="2" name="TextBox 1"/>
          <p:cNvSpPr txBox="1"/>
          <p:nvPr/>
        </p:nvSpPr>
        <p:spPr>
          <a:xfrm>
            <a:off x="827584" y="1268760"/>
            <a:ext cx="2448272" cy="461665"/>
          </a:xfrm>
          <a:prstGeom prst="rect">
            <a:avLst/>
          </a:prstGeom>
          <a:noFill/>
        </p:spPr>
        <p:txBody>
          <a:bodyPr wrap="square" rtlCol="0">
            <a:spAutoFit/>
          </a:bodyPr>
          <a:lstStyle/>
          <a:p>
            <a:pPr algn="ctr"/>
            <a:r>
              <a:rPr lang="en-GB" sz="2400" dirty="0"/>
              <a:t>Method A</a:t>
            </a:r>
          </a:p>
        </p:txBody>
      </p:sp>
      <p:pic>
        <p:nvPicPr>
          <p:cNvPr id="13"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23072" t="20475" r="27018" b="16697"/>
          <a:stretch/>
        </p:blipFill>
        <p:spPr bwMode="auto">
          <a:xfrm>
            <a:off x="3887416" y="2060848"/>
            <a:ext cx="4684241"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5508104" y="1268760"/>
            <a:ext cx="2448272" cy="461665"/>
          </a:xfrm>
          <a:prstGeom prst="rect">
            <a:avLst/>
          </a:prstGeom>
          <a:noFill/>
        </p:spPr>
        <p:txBody>
          <a:bodyPr wrap="square" rtlCol="0">
            <a:spAutoFit/>
          </a:bodyPr>
          <a:lstStyle/>
          <a:p>
            <a:pPr algn="ctr"/>
            <a:r>
              <a:rPr lang="en-GB" sz="2400" dirty="0"/>
              <a:t>Method B</a:t>
            </a:r>
          </a:p>
        </p:txBody>
      </p:sp>
      <p:pic>
        <p:nvPicPr>
          <p:cNvPr id="15"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58259" t="23061" r="5953" b="16137"/>
          <a:stretch/>
        </p:blipFill>
        <p:spPr bwMode="auto">
          <a:xfrm>
            <a:off x="4211960" y="1988840"/>
            <a:ext cx="4359697" cy="3071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3DF53439-851E-44AD-84B1-B6BFC3D0C743}" type="slidenum">
              <a:rPr lang="el-GR" smtClean="0"/>
              <a:t>58</a:t>
            </a:fld>
            <a:endParaRPr lang="el-GR" dirty="0"/>
          </a:p>
        </p:txBody>
      </p:sp>
    </p:spTree>
    <p:extLst>
      <p:ext uri="{BB962C8B-B14F-4D97-AF65-F5344CB8AC3E}">
        <p14:creationId xmlns:p14="http://schemas.microsoft.com/office/powerpoint/2010/main" val="300893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a:hlinkClick r:id="rId3" action="ppaction://hlinkfile"/>
          </p:cNvPr>
          <p:cNvPicPr>
            <a:picLocks noChangeAspect="1" noChangeArrowheads="1"/>
          </p:cNvPicPr>
          <p:nvPr/>
        </p:nvPicPr>
        <p:blipFill rotWithShape="1">
          <a:blip r:embed="rId4">
            <a:extLst>
              <a:ext uri="{28A0092B-C50C-407E-A947-70E740481C1C}">
                <a14:useLocalDpi xmlns:a14="http://schemas.microsoft.com/office/drawing/2010/main"/>
              </a:ext>
            </a:extLst>
          </a:blip>
          <a:srcRect l="24716" t="27843" r="19097" b="16447"/>
          <a:stretch/>
        </p:blipFill>
        <p:spPr bwMode="auto">
          <a:xfrm>
            <a:off x="503548" y="1700809"/>
            <a:ext cx="8136904" cy="439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 name="Group 11"/>
          <p:cNvGrpSpPr/>
          <p:nvPr/>
        </p:nvGrpSpPr>
        <p:grpSpPr>
          <a:xfrm>
            <a:off x="0" y="0"/>
            <a:ext cx="9144000" cy="836712"/>
            <a:chOff x="0" y="0"/>
            <a:chExt cx="9144000" cy="836712"/>
          </a:xfrm>
        </p:grpSpPr>
        <p:sp>
          <p:nvSpPr>
            <p:cNvPr id="13" name="Rectangle 12"/>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Examples</a:t>
              </a:r>
            </a:p>
          </p:txBody>
        </p:sp>
        <p:sp>
          <p:nvSpPr>
            <p:cNvPr id="14" name="Rectangle 13"/>
            <p:cNvSpPr/>
            <p:nvPr/>
          </p:nvSpPr>
          <p:spPr>
            <a:xfrm>
              <a:off x="323528" y="0"/>
              <a:ext cx="216024" cy="836712"/>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5" name="Picture 14"/>
          <p:cNvPicPr>
            <a:picLocks noChangeAspect="1"/>
          </p:cNvPicPr>
          <p:nvPr/>
        </p:nvPicPr>
        <p:blipFill rotWithShape="1">
          <a:blip r:embed="rId5"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6" name="Picture 15"/>
          <p:cNvPicPr>
            <a:picLocks noChangeAspect="1"/>
          </p:cNvPicPr>
          <p:nvPr/>
        </p:nvPicPr>
        <p:blipFill rotWithShape="1">
          <a:blip r:embed="rId6"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2" name="Slide Number Placeholder 1"/>
          <p:cNvSpPr>
            <a:spLocks noGrp="1"/>
          </p:cNvSpPr>
          <p:nvPr>
            <p:ph type="sldNum" sz="quarter" idx="12"/>
          </p:nvPr>
        </p:nvSpPr>
        <p:spPr/>
        <p:txBody>
          <a:bodyPr/>
          <a:lstStyle/>
          <a:p>
            <a:fld id="{3DF53439-851E-44AD-84B1-B6BFC3D0C743}" type="slidenum">
              <a:rPr lang="el-GR" smtClean="0"/>
              <a:t>59</a:t>
            </a:fld>
            <a:endParaRPr lang="el-GR" dirty="0"/>
          </a:p>
        </p:txBody>
      </p:sp>
    </p:spTree>
    <p:extLst>
      <p:ext uri="{BB962C8B-B14F-4D97-AF65-F5344CB8AC3E}">
        <p14:creationId xmlns:p14="http://schemas.microsoft.com/office/powerpoint/2010/main" val="3918507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0" y="0"/>
            <a:ext cx="9144000" cy="836712"/>
            <a:chOff x="0" y="0"/>
            <a:chExt cx="9144000" cy="836712"/>
          </a:xfrm>
        </p:grpSpPr>
        <p:sp>
          <p:nvSpPr>
            <p:cNvPr id="15" name="Rectangle 14"/>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Sustainability </a:t>
              </a:r>
            </a:p>
          </p:txBody>
        </p:sp>
        <p:sp>
          <p:nvSpPr>
            <p:cNvPr id="16" name="Rectangle 15"/>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8" name="Picture 17"/>
          <p:cNvPicPr>
            <a:picLocks noChangeAspect="1"/>
          </p:cNvPicPr>
          <p:nvPr/>
        </p:nvPicPr>
        <p:blipFill rotWithShape="1">
          <a:blip r:embed="rId2"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cxnSp>
        <p:nvCxnSpPr>
          <p:cNvPr id="7" name="Straight Connector 6"/>
          <p:cNvCxnSpPr/>
          <p:nvPr/>
        </p:nvCxnSpPr>
        <p:spPr>
          <a:xfrm>
            <a:off x="0" y="5244345"/>
            <a:ext cx="7632848"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347874" y="4581128"/>
            <a:ext cx="5304245" cy="461665"/>
          </a:xfrm>
          <a:prstGeom prst="rect">
            <a:avLst/>
          </a:prstGeom>
          <a:noFill/>
        </p:spPr>
        <p:txBody>
          <a:bodyPr wrap="square" rtlCol="0">
            <a:spAutoFit/>
          </a:bodyPr>
          <a:lstStyle/>
          <a:p>
            <a:r>
              <a:rPr lang="en-GB" sz="2400" dirty="0"/>
              <a:t>What is Sustainability all about? </a:t>
            </a:r>
          </a:p>
        </p:txBody>
      </p:sp>
      <p:sp>
        <p:nvSpPr>
          <p:cNvPr id="4" name="Slide Number Placeholder 3"/>
          <p:cNvSpPr>
            <a:spLocks noGrp="1"/>
          </p:cNvSpPr>
          <p:nvPr>
            <p:ph type="sldNum" sz="quarter" idx="12"/>
          </p:nvPr>
        </p:nvSpPr>
        <p:spPr/>
        <p:txBody>
          <a:bodyPr/>
          <a:lstStyle/>
          <a:p>
            <a:fld id="{3DF53439-851E-44AD-84B1-B6BFC3D0C743}" type="slidenum">
              <a:rPr lang="el-GR" smtClean="0"/>
              <a:t>6</a:t>
            </a:fld>
            <a:endParaRPr lang="el-GR" dirty="0"/>
          </a:p>
        </p:txBody>
      </p:sp>
    </p:spTree>
    <p:extLst>
      <p:ext uri="{BB962C8B-B14F-4D97-AF65-F5344CB8AC3E}">
        <p14:creationId xmlns:p14="http://schemas.microsoft.com/office/powerpoint/2010/main" val="42061609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2132856"/>
            <a:ext cx="7632848" cy="0"/>
          </a:xfrm>
          <a:prstGeom prst="line">
            <a:avLst/>
          </a:prstGeom>
          <a:ln w="38100">
            <a:solidFill>
              <a:srgbClr val="D6009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619672" y="1700808"/>
            <a:ext cx="6013176" cy="461665"/>
          </a:xfrm>
          <a:prstGeom prst="rect">
            <a:avLst/>
          </a:prstGeom>
          <a:noFill/>
        </p:spPr>
        <p:txBody>
          <a:bodyPr wrap="square" rtlCol="0">
            <a:spAutoFit/>
          </a:bodyPr>
          <a:lstStyle/>
          <a:p>
            <a:r>
              <a:rPr lang="en-GB" sz="2400" dirty="0"/>
              <a:t>Key learning points </a:t>
            </a:r>
          </a:p>
        </p:txBody>
      </p:sp>
      <p:sp>
        <p:nvSpPr>
          <p:cNvPr id="3" name="Slide Number Placeholder 2"/>
          <p:cNvSpPr>
            <a:spLocks noGrp="1"/>
          </p:cNvSpPr>
          <p:nvPr>
            <p:ph type="sldNum" sz="quarter" idx="12"/>
          </p:nvPr>
        </p:nvSpPr>
        <p:spPr/>
        <p:txBody>
          <a:bodyPr/>
          <a:lstStyle/>
          <a:p>
            <a:fld id="{3DF53439-851E-44AD-84B1-B6BFC3D0C743}" type="slidenum">
              <a:rPr lang="el-GR" smtClean="0"/>
              <a:t>60</a:t>
            </a:fld>
            <a:endParaRPr lang="el-GR" dirty="0"/>
          </a:p>
        </p:txBody>
      </p:sp>
    </p:spTree>
    <p:extLst>
      <p:ext uri="{BB962C8B-B14F-4D97-AF65-F5344CB8AC3E}">
        <p14:creationId xmlns:p14="http://schemas.microsoft.com/office/powerpoint/2010/main" val="22227629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lumMod val="95000"/>
            <a:alpha val="71000"/>
          </a:schemeClr>
        </a:solidFill>
        <a:effectLst/>
      </p:bgPr>
    </p:bg>
    <p:spTree>
      <p:nvGrpSpPr>
        <p:cNvPr id="1" name=""/>
        <p:cNvGrpSpPr/>
        <p:nvPr/>
      </p:nvGrpSpPr>
      <p:grpSpPr>
        <a:xfrm>
          <a:off x="0" y="0"/>
          <a:ext cx="0" cy="0"/>
          <a:chOff x="0" y="0"/>
          <a:chExt cx="0" cy="0"/>
        </a:xfrm>
      </p:grpSpPr>
      <p:sp>
        <p:nvSpPr>
          <p:cNvPr id="5" name="Rectangle 4"/>
          <p:cNvSpPr/>
          <p:nvPr/>
        </p:nvSpPr>
        <p:spPr>
          <a:xfrm>
            <a:off x="0" y="2852936"/>
            <a:ext cx="6444208" cy="129614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cap="small" dirty="0"/>
              <a:t>Module 4</a:t>
            </a:r>
          </a:p>
          <a:p>
            <a:pPr algn="ctr"/>
            <a:r>
              <a:rPr lang="en-US" sz="2800" b="1" cap="small" dirty="0"/>
              <a:t>Greenhouse Gas Emissions </a:t>
            </a:r>
          </a:p>
        </p:txBody>
      </p:sp>
      <p:sp>
        <p:nvSpPr>
          <p:cNvPr id="7" name="Rectangle 6"/>
          <p:cNvSpPr/>
          <p:nvPr/>
        </p:nvSpPr>
        <p:spPr>
          <a:xfrm>
            <a:off x="-1" y="4005064"/>
            <a:ext cx="3536625" cy="144016"/>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p:cNvCxnSpPr/>
          <p:nvPr/>
        </p:nvCxnSpPr>
        <p:spPr>
          <a:xfrm>
            <a:off x="0" y="5244345"/>
            <a:ext cx="7632848" cy="0"/>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403648" y="4699302"/>
            <a:ext cx="5616624" cy="461665"/>
          </a:xfrm>
          <a:prstGeom prst="rect">
            <a:avLst/>
          </a:prstGeom>
          <a:noFill/>
        </p:spPr>
        <p:txBody>
          <a:bodyPr wrap="square" rtlCol="0">
            <a:spAutoFit/>
          </a:bodyPr>
          <a:lstStyle/>
          <a:p>
            <a:r>
              <a:rPr lang="en-GB" sz="2400" b="1" dirty="0"/>
              <a:t>Understanding &amp; calculating your footprint </a:t>
            </a:r>
          </a:p>
        </p:txBody>
      </p:sp>
      <p:sp>
        <p:nvSpPr>
          <p:cNvPr id="2" name="Slide Number Placeholder 1"/>
          <p:cNvSpPr>
            <a:spLocks noGrp="1"/>
          </p:cNvSpPr>
          <p:nvPr>
            <p:ph type="sldNum" sz="quarter" idx="12"/>
          </p:nvPr>
        </p:nvSpPr>
        <p:spPr/>
        <p:txBody>
          <a:bodyPr/>
          <a:lstStyle/>
          <a:p>
            <a:fld id="{3DF53439-851E-44AD-84B1-B6BFC3D0C743}" type="slidenum">
              <a:rPr lang="el-GR" smtClean="0"/>
              <a:t>61</a:t>
            </a:fld>
            <a:endParaRPr lang="el-GR" dirty="0"/>
          </a:p>
        </p:txBody>
      </p:sp>
    </p:spTree>
    <p:extLst>
      <p:ext uri="{BB962C8B-B14F-4D97-AF65-F5344CB8AC3E}">
        <p14:creationId xmlns:p14="http://schemas.microsoft.com/office/powerpoint/2010/main" val="366670743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2132856"/>
            <a:ext cx="7632848" cy="0"/>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619672" y="1700808"/>
            <a:ext cx="6013176" cy="1938992"/>
          </a:xfrm>
          <a:prstGeom prst="rect">
            <a:avLst/>
          </a:prstGeom>
          <a:noFill/>
        </p:spPr>
        <p:txBody>
          <a:bodyPr wrap="square" rtlCol="0">
            <a:spAutoFit/>
          </a:bodyPr>
          <a:lstStyle/>
          <a:p>
            <a:r>
              <a:rPr lang="en-GB" sz="2400" dirty="0"/>
              <a:t>Key Questions</a:t>
            </a:r>
          </a:p>
          <a:p>
            <a:endParaRPr lang="en-GB" sz="2400" dirty="0"/>
          </a:p>
          <a:p>
            <a:endParaRPr lang="en-GB" sz="2400" dirty="0"/>
          </a:p>
          <a:p>
            <a:r>
              <a:rPr lang="en-GB" sz="2400" dirty="0"/>
              <a:t>What is the Greenhouse Gas protocol </a:t>
            </a:r>
          </a:p>
          <a:p>
            <a:r>
              <a:rPr lang="en-GB" sz="2400" dirty="0"/>
              <a:t>How can we identify Scope 1,2,3 emissions </a:t>
            </a:r>
          </a:p>
        </p:txBody>
      </p:sp>
      <p:sp>
        <p:nvSpPr>
          <p:cNvPr id="3" name="Slide Number Placeholder 2"/>
          <p:cNvSpPr>
            <a:spLocks noGrp="1"/>
          </p:cNvSpPr>
          <p:nvPr>
            <p:ph type="sldNum" sz="quarter" idx="12"/>
          </p:nvPr>
        </p:nvSpPr>
        <p:spPr/>
        <p:txBody>
          <a:bodyPr/>
          <a:lstStyle/>
          <a:p>
            <a:fld id="{3DF53439-851E-44AD-84B1-B6BFC3D0C743}" type="slidenum">
              <a:rPr lang="el-GR" smtClean="0"/>
              <a:t>62</a:t>
            </a:fld>
            <a:endParaRPr lang="el-GR" dirty="0"/>
          </a:p>
        </p:txBody>
      </p:sp>
    </p:spTree>
    <p:extLst>
      <p:ext uri="{BB962C8B-B14F-4D97-AF65-F5344CB8AC3E}">
        <p14:creationId xmlns:p14="http://schemas.microsoft.com/office/powerpoint/2010/main" val="9514776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samsung2\Desktop\SustainabilityKnowledgeGroup\Training Program\what if its a hoax.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27583" y="1340768"/>
            <a:ext cx="7356309" cy="5517232"/>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0" y="0"/>
            <a:ext cx="9144000" cy="836712"/>
            <a:chOff x="0" y="0"/>
            <a:chExt cx="9144000" cy="836712"/>
          </a:xfrm>
        </p:grpSpPr>
        <p:grpSp>
          <p:nvGrpSpPr>
            <p:cNvPr id="11" name="Group 10"/>
            <p:cNvGrpSpPr/>
            <p:nvPr/>
          </p:nvGrpSpPr>
          <p:grpSpPr>
            <a:xfrm>
              <a:off x="0" y="0"/>
              <a:ext cx="9144000" cy="836712"/>
              <a:chOff x="0" y="0"/>
              <a:chExt cx="9144000" cy="836712"/>
            </a:xfrm>
          </p:grpSpPr>
          <p:sp>
            <p:nvSpPr>
              <p:cNvPr id="12" name="Rectangle 11"/>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A Big Hoax?</a:t>
                </a:r>
              </a:p>
            </p:txBody>
          </p:sp>
          <p:sp>
            <p:nvSpPr>
              <p:cNvPr id="13" name="Rectangle 12"/>
              <p:cNvSpPr/>
              <p:nvPr/>
            </p:nvSpPr>
            <p:spPr>
              <a:xfrm>
                <a:off x="323528" y="0"/>
                <a:ext cx="216024" cy="83671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3" name="Slide Number Placeholder 2"/>
          <p:cNvSpPr>
            <a:spLocks noGrp="1"/>
          </p:cNvSpPr>
          <p:nvPr>
            <p:ph type="sldNum" sz="quarter" idx="12"/>
          </p:nvPr>
        </p:nvSpPr>
        <p:spPr/>
        <p:txBody>
          <a:bodyPr/>
          <a:lstStyle/>
          <a:p>
            <a:fld id="{3DF53439-851E-44AD-84B1-B6BFC3D0C743}" type="slidenum">
              <a:rPr lang="el-GR" smtClean="0"/>
              <a:t>63</a:t>
            </a:fld>
            <a:endParaRPr lang="el-GR" dirty="0"/>
          </a:p>
        </p:txBody>
      </p:sp>
    </p:spTree>
    <p:extLst>
      <p:ext uri="{BB962C8B-B14F-4D97-AF65-F5344CB8AC3E}">
        <p14:creationId xmlns:p14="http://schemas.microsoft.com/office/powerpoint/2010/main" val="40731221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3113079315"/>
              </p:ext>
            </p:extLst>
          </p:nvPr>
        </p:nvGraphicFramePr>
        <p:xfrm>
          <a:off x="645740" y="1289280"/>
          <a:ext cx="7852521" cy="5349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0" name="Group 9"/>
          <p:cNvGrpSpPr/>
          <p:nvPr/>
        </p:nvGrpSpPr>
        <p:grpSpPr>
          <a:xfrm>
            <a:off x="0" y="0"/>
            <a:ext cx="9144000" cy="836712"/>
            <a:chOff x="0" y="0"/>
            <a:chExt cx="9144000" cy="836712"/>
          </a:xfrm>
        </p:grpSpPr>
        <p:grpSp>
          <p:nvGrpSpPr>
            <p:cNvPr id="11" name="Group 10"/>
            <p:cNvGrpSpPr/>
            <p:nvPr/>
          </p:nvGrpSpPr>
          <p:grpSpPr>
            <a:xfrm>
              <a:off x="0" y="0"/>
              <a:ext cx="9144000" cy="836712"/>
              <a:chOff x="0" y="0"/>
              <a:chExt cx="9144000" cy="836712"/>
            </a:xfrm>
          </p:grpSpPr>
          <p:sp>
            <p:nvSpPr>
              <p:cNvPr id="13" name="Rectangle 12"/>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The Greenhouse Gases (GHG)</a:t>
                </a:r>
              </a:p>
            </p:txBody>
          </p:sp>
          <p:sp>
            <p:nvSpPr>
              <p:cNvPr id="14" name="Rectangle 13"/>
              <p:cNvSpPr/>
              <p:nvPr/>
            </p:nvSpPr>
            <p:spPr>
              <a:xfrm>
                <a:off x="323528" y="0"/>
                <a:ext cx="216024" cy="83671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2" name="Picture 11"/>
            <p:cNvPicPr>
              <a:picLocks noChangeAspect="1"/>
            </p:cNvPicPr>
            <p:nvPr/>
          </p:nvPicPr>
          <p:blipFill rotWithShape="1">
            <a:blip r:embed="rId8"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2" name="Slide Number Placeholder 1"/>
          <p:cNvSpPr>
            <a:spLocks noGrp="1"/>
          </p:cNvSpPr>
          <p:nvPr>
            <p:ph type="sldNum" sz="quarter" idx="12"/>
          </p:nvPr>
        </p:nvSpPr>
        <p:spPr/>
        <p:txBody>
          <a:bodyPr/>
          <a:lstStyle/>
          <a:p>
            <a:fld id="{3DF53439-851E-44AD-84B1-B6BFC3D0C743}" type="slidenum">
              <a:rPr lang="el-GR" smtClean="0"/>
              <a:t>64</a:t>
            </a:fld>
            <a:endParaRPr lang="el-GR" dirty="0"/>
          </a:p>
        </p:txBody>
      </p:sp>
    </p:spTree>
    <p:extLst>
      <p:ext uri="{BB962C8B-B14F-4D97-AF65-F5344CB8AC3E}">
        <p14:creationId xmlns:p14="http://schemas.microsoft.com/office/powerpoint/2010/main" val="208390094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60040" y="1298500"/>
            <a:ext cx="8748464" cy="1327994"/>
          </a:xfrm>
        </p:spPr>
        <p:txBody>
          <a:bodyPr>
            <a:noAutofit/>
          </a:bodyPr>
          <a:lstStyle/>
          <a:p>
            <a:pPr marL="0" indent="0">
              <a:buNone/>
            </a:pPr>
            <a:r>
              <a:rPr lang="en-GB" sz="2400" dirty="0"/>
              <a:t>The Greenhouse Gas Protocol (</a:t>
            </a:r>
            <a:r>
              <a:rPr lang="en-GB" sz="2400" dirty="0" err="1"/>
              <a:t>GHG</a:t>
            </a:r>
            <a:r>
              <a:rPr lang="en-GB" sz="2400" dirty="0"/>
              <a:t> Protocol) is the most widely used international accounting tool for government and business leaders to </a:t>
            </a:r>
            <a:r>
              <a:rPr lang="en-GB" sz="2400" b="1" dirty="0"/>
              <a:t>understand, quantify, and manage greenhouse gas emissions</a:t>
            </a:r>
            <a:r>
              <a:rPr lang="en-GB" sz="2400" dirty="0"/>
              <a:t>. </a:t>
            </a:r>
          </a:p>
        </p:txBody>
      </p:sp>
      <p:sp>
        <p:nvSpPr>
          <p:cNvPr id="6" name="Rectangle 11"/>
          <p:cNvSpPr>
            <a:spLocks noChangeArrowheads="1"/>
          </p:cNvSpPr>
          <p:nvPr/>
        </p:nvSpPr>
        <p:spPr bwMode="auto">
          <a:xfrm>
            <a:off x="2535806" y="2626494"/>
            <a:ext cx="6552728" cy="3387700"/>
          </a:xfrm>
          <a:prstGeom prst="rect">
            <a:avLst/>
          </a:prstGeom>
          <a:noFill/>
          <a:ln w="9525">
            <a:noFill/>
            <a:miter lim="800000"/>
            <a:headEnd/>
            <a:tailEnd/>
          </a:ln>
          <a:effectLst/>
        </p:spPr>
        <p:txBody>
          <a:bodyPr/>
          <a:lstStyle/>
          <a:p>
            <a:pPr marL="342900" indent="-342900">
              <a:spcBef>
                <a:spcPct val="20000"/>
              </a:spcBef>
              <a:buClr>
                <a:schemeClr val="tx1"/>
              </a:buClr>
              <a:buFont typeface="Courier New" pitchFamily="49" charset="0"/>
              <a:buChar char="o"/>
              <a:defRPr/>
            </a:pPr>
            <a:r>
              <a:rPr lang="en-GB" sz="2400" dirty="0"/>
              <a:t>Facilitates the preparation of emission inventories through standardised </a:t>
            </a:r>
            <a:r>
              <a:rPr lang="en-GB" sz="2400" b="1" dirty="0"/>
              <a:t>approaches</a:t>
            </a:r>
            <a:r>
              <a:rPr lang="en-GB" sz="2400" dirty="0"/>
              <a:t> and </a:t>
            </a:r>
            <a:r>
              <a:rPr lang="en-GB" sz="2400" b="1" dirty="0"/>
              <a:t>principles</a:t>
            </a:r>
            <a:r>
              <a:rPr lang="en-GB" sz="2400" dirty="0"/>
              <a:t>. </a:t>
            </a:r>
            <a:endParaRPr lang="el-GR" sz="2400" dirty="0"/>
          </a:p>
          <a:p>
            <a:pPr marL="342900" indent="-342900">
              <a:spcBef>
                <a:spcPct val="20000"/>
              </a:spcBef>
              <a:buClr>
                <a:schemeClr val="tx1"/>
              </a:buClr>
              <a:buFont typeface="Courier New" pitchFamily="49" charset="0"/>
              <a:buChar char="o"/>
              <a:defRPr/>
            </a:pPr>
            <a:r>
              <a:rPr lang="en-US" sz="2400" b="1" dirty="0"/>
              <a:t>Simplifies</a:t>
            </a:r>
            <a:r>
              <a:rPr lang="en-US" sz="2400" dirty="0"/>
              <a:t> and </a:t>
            </a:r>
            <a:r>
              <a:rPr lang="en-US" sz="2400" b="1" dirty="0"/>
              <a:t>reduces the cost </a:t>
            </a:r>
            <a:r>
              <a:rPr lang="en-US" sz="2400" dirty="0"/>
              <a:t>of inventories</a:t>
            </a:r>
          </a:p>
          <a:p>
            <a:pPr marL="342900" indent="-342900">
              <a:spcBef>
                <a:spcPct val="20000"/>
              </a:spcBef>
              <a:buClr>
                <a:schemeClr val="tx1"/>
              </a:buClr>
              <a:buFont typeface="Courier New" pitchFamily="49" charset="0"/>
              <a:buChar char="o"/>
              <a:defRPr/>
            </a:pPr>
            <a:r>
              <a:rPr lang="en-US" sz="2400" dirty="0"/>
              <a:t>Provides </a:t>
            </a:r>
            <a:r>
              <a:rPr lang="en-US" sz="2400" b="1" dirty="0"/>
              <a:t>information</a:t>
            </a:r>
            <a:r>
              <a:rPr lang="en-US" sz="2400" dirty="0"/>
              <a:t> to businesses for the development of a climate change </a:t>
            </a:r>
            <a:r>
              <a:rPr lang="en-US" sz="2400" b="1" dirty="0"/>
              <a:t>strategy</a:t>
            </a:r>
            <a:r>
              <a:rPr lang="en-US" sz="2400" dirty="0"/>
              <a:t>. </a:t>
            </a:r>
            <a:endParaRPr lang="el-GR" sz="2400" dirty="0"/>
          </a:p>
          <a:p>
            <a:pPr marL="342900" indent="-342900">
              <a:spcBef>
                <a:spcPct val="20000"/>
              </a:spcBef>
              <a:buClr>
                <a:schemeClr val="tx1"/>
              </a:buClr>
              <a:buFont typeface="Courier New" pitchFamily="49" charset="0"/>
              <a:buChar char="o"/>
              <a:defRPr/>
            </a:pPr>
            <a:r>
              <a:rPr lang="en-US" sz="2400" dirty="0"/>
              <a:t>Promotes inventory </a:t>
            </a:r>
            <a:r>
              <a:rPr lang="en-US" sz="2400" b="1" dirty="0"/>
              <a:t>consistency</a:t>
            </a:r>
            <a:r>
              <a:rPr lang="en-US" sz="2400" dirty="0"/>
              <a:t> and </a:t>
            </a:r>
            <a:r>
              <a:rPr lang="en-US" sz="2400" b="1" dirty="0"/>
              <a:t>transparency</a:t>
            </a:r>
            <a:endParaRPr lang="en-GB" sz="2400" dirty="0">
              <a:effectLst>
                <a:outerShdw blurRad="38100" dist="38100" dir="2700000" algn="tl">
                  <a:srgbClr val="C0C0C0"/>
                </a:outerShdw>
              </a:effectLst>
            </a:endParaRPr>
          </a:p>
        </p:txBody>
      </p:sp>
      <p:pic>
        <p:nvPicPr>
          <p:cNvPr id="8" name="Picture 1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8678" y="5349633"/>
            <a:ext cx="2133600" cy="727075"/>
          </a:xfrm>
          <a:prstGeom prst="rect">
            <a:avLst/>
          </a:prstGeom>
          <a:noFill/>
          <a:ln w="2857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1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8678" y="4595895"/>
            <a:ext cx="1744663" cy="711200"/>
          </a:xfrm>
          <a:prstGeom prst="rect">
            <a:avLst/>
          </a:prstGeom>
          <a:noFill/>
          <a:ln w="28575">
            <a:solidFill>
              <a:schemeClr val="bg1">
                <a:lumMod val="75000"/>
              </a:schemeClr>
            </a:solidFill>
            <a:miter lim="800000"/>
            <a:headEnd/>
            <a:tailEnd/>
          </a:ln>
          <a:extLst>
            <a:ext uri="{909E8E84-426E-40DD-AFC4-6F175D3DCCD1}">
              <a14:hiddenFill xmlns:a14="http://schemas.microsoft.com/office/drawing/2010/main">
                <a:solidFill>
                  <a:srgbClr val="FFFFFF"/>
                </a:solidFill>
              </a14:hiddenFill>
            </a:ext>
          </a:extLst>
        </p:spPr>
      </p:pic>
      <p:grpSp>
        <p:nvGrpSpPr>
          <p:cNvPr id="10" name="Group 9"/>
          <p:cNvGrpSpPr/>
          <p:nvPr/>
        </p:nvGrpSpPr>
        <p:grpSpPr>
          <a:xfrm>
            <a:off x="0" y="0"/>
            <a:ext cx="9144000" cy="836712"/>
            <a:chOff x="0" y="0"/>
            <a:chExt cx="9144000" cy="836712"/>
          </a:xfrm>
        </p:grpSpPr>
        <p:sp>
          <p:nvSpPr>
            <p:cNvPr id="15" name="Rectangle 14"/>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Greenhouse Gas (GHG) Protocol </a:t>
              </a:r>
            </a:p>
            <a:p>
              <a:pPr lvl="2"/>
              <a:r>
                <a:rPr lang="en-US" sz="2800" b="1" dirty="0"/>
                <a:t>Corporate Standard</a:t>
              </a:r>
            </a:p>
          </p:txBody>
        </p:sp>
        <p:sp>
          <p:nvSpPr>
            <p:cNvPr id="16" name="Rectangle 15"/>
            <p:cNvSpPr/>
            <p:nvPr/>
          </p:nvSpPr>
          <p:spPr>
            <a:xfrm>
              <a:off x="323528" y="0"/>
              <a:ext cx="216024" cy="83671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7" name="Picture 16"/>
          <p:cNvPicPr>
            <a:picLocks noChangeAspect="1"/>
          </p:cNvPicPr>
          <p:nvPr/>
        </p:nvPicPr>
        <p:blipFill rotWithShape="1">
          <a:blip r:embed="rId5"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8" name="Picture 17"/>
          <p:cNvPicPr>
            <a:picLocks noChangeAspect="1"/>
          </p:cNvPicPr>
          <p:nvPr/>
        </p:nvPicPr>
        <p:blipFill rotWithShape="1">
          <a:blip r:embed="rId6"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2" name="Rectangle 1"/>
          <p:cNvSpPr/>
          <p:nvPr/>
        </p:nvSpPr>
        <p:spPr>
          <a:xfrm>
            <a:off x="1043608" y="6058099"/>
            <a:ext cx="5063822" cy="461665"/>
          </a:xfrm>
          <a:prstGeom prst="rect">
            <a:avLst/>
          </a:prstGeom>
        </p:spPr>
        <p:txBody>
          <a:bodyPr wrap="none">
            <a:spAutoFit/>
          </a:bodyPr>
          <a:lstStyle/>
          <a:p>
            <a:pPr marL="322600" indent="-322600" algn="just">
              <a:spcBef>
                <a:spcPts val="423"/>
              </a:spcBef>
            </a:pPr>
            <a:r>
              <a:rPr lang="en-GB" sz="2400" b="1" dirty="0"/>
              <a:t>In 2006 it was adopted by </a:t>
            </a:r>
            <a:r>
              <a:rPr lang="en-US" sz="2400" b="1" dirty="0"/>
              <a:t>ISO 14064-1</a:t>
            </a:r>
          </a:p>
        </p:txBody>
      </p:sp>
      <p:pic>
        <p:nvPicPr>
          <p:cNvPr id="12" name="Picture 1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67034" y="2946595"/>
            <a:ext cx="1753147" cy="1606762"/>
          </a:xfrm>
          <a:prstGeom prst="rect">
            <a:avLst/>
          </a:prstGeom>
          <a:ln>
            <a:solidFill>
              <a:schemeClr val="bg1">
                <a:lumMod val="75000"/>
              </a:schemeClr>
            </a:solidFill>
          </a:ln>
        </p:spPr>
      </p:pic>
      <p:sp>
        <p:nvSpPr>
          <p:cNvPr id="4" name="Slide Number Placeholder 3"/>
          <p:cNvSpPr>
            <a:spLocks noGrp="1"/>
          </p:cNvSpPr>
          <p:nvPr>
            <p:ph type="sldNum" sz="quarter" idx="12"/>
          </p:nvPr>
        </p:nvSpPr>
        <p:spPr/>
        <p:txBody>
          <a:bodyPr/>
          <a:lstStyle/>
          <a:p>
            <a:fld id="{3DF53439-851E-44AD-84B1-B6BFC3D0C743}" type="slidenum">
              <a:rPr lang="el-GR" smtClean="0"/>
              <a:t>65</a:t>
            </a:fld>
            <a:endParaRPr lang="el-GR" dirty="0"/>
          </a:p>
        </p:txBody>
      </p:sp>
    </p:spTree>
    <p:extLst>
      <p:ext uri="{BB962C8B-B14F-4D97-AF65-F5344CB8AC3E}">
        <p14:creationId xmlns:p14="http://schemas.microsoft.com/office/powerpoint/2010/main" val="78513404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82115" y="4193186"/>
            <a:ext cx="2550084" cy="1095485"/>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770939" y="3987929"/>
            <a:ext cx="3058063" cy="1123753"/>
          </a:xfrm>
          <a:prstGeom prst="rect">
            <a:avLst/>
          </a:prstGeom>
        </p:spPr>
      </p:pic>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92458" y="5507409"/>
            <a:ext cx="3295820" cy="1307689"/>
          </a:xfrm>
          <a:prstGeom prst="rect">
            <a:avLst/>
          </a:prstGeom>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76479" y="5553937"/>
            <a:ext cx="2683164" cy="1111926"/>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05404" y="983605"/>
            <a:ext cx="2326288" cy="1429093"/>
          </a:xfrm>
          <a:prstGeom prst="rect">
            <a:avLst/>
          </a:prstGeom>
        </p:spPr>
      </p:pic>
      <p:pic>
        <p:nvPicPr>
          <p:cNvPr id="16" name="Picture 15"/>
          <p:cNvPicPr>
            <a:picLocks noChangeAspect="1"/>
          </p:cNvPicPr>
          <p:nvPr/>
        </p:nvPicPr>
        <p:blipFill>
          <a:blip r:embed="rId8"/>
          <a:stretch>
            <a:fillRect/>
          </a:stretch>
        </p:blipFill>
        <p:spPr>
          <a:xfrm>
            <a:off x="3944833" y="1276752"/>
            <a:ext cx="4663293" cy="711626"/>
          </a:xfrm>
          <a:prstGeom prst="rect">
            <a:avLst/>
          </a:prstGeom>
        </p:spPr>
      </p:pic>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0389" y="2631133"/>
            <a:ext cx="2970765" cy="993842"/>
          </a:xfrm>
          <a:prstGeom prst="rect">
            <a:avLst/>
          </a:prstGeom>
        </p:spPr>
      </p:pic>
      <p:pic>
        <p:nvPicPr>
          <p:cNvPr id="19" name="Picture 18"/>
          <p:cNvPicPr>
            <a:picLocks noChangeAspect="1"/>
          </p:cNvPicPr>
          <p:nvPr/>
        </p:nvPicPr>
        <p:blipFill rotWithShape="1">
          <a:blip r:embed="rId10" cstate="email">
            <a:clrChange>
              <a:clrFrom>
                <a:srgbClr val="FFFFFF"/>
              </a:clrFrom>
              <a:clrTo>
                <a:srgbClr val="FFFFFF">
                  <a:alpha val="0"/>
                </a:srgbClr>
              </a:clrTo>
            </a:clrChange>
            <a:extLst>
              <a:ext uri="{28A0092B-C50C-407E-A947-70E740481C1C}">
                <a14:useLocalDpi xmlns:a14="http://schemas.microsoft.com/office/drawing/2010/main"/>
              </a:ext>
            </a:extLst>
          </a:blip>
          <a:srcRect b="15700"/>
          <a:stretch/>
        </p:blipFill>
        <p:spPr>
          <a:xfrm>
            <a:off x="1890" y="4549806"/>
            <a:ext cx="3031193" cy="2203504"/>
          </a:xfrm>
          <a:prstGeom prst="rect">
            <a:avLst/>
          </a:prstGeom>
        </p:spPr>
      </p:pic>
      <p:pic>
        <p:nvPicPr>
          <p:cNvPr id="21" name="Picture 20"/>
          <p:cNvPicPr>
            <a:picLocks noChangeAspect="1"/>
          </p:cNvPicPr>
          <p:nvPr/>
        </p:nvPicPr>
        <p:blipFill>
          <a:blip r:embed="rId11">
            <a:clrChange>
              <a:clrFrom>
                <a:srgbClr val="FFFFFF"/>
              </a:clrFrom>
              <a:clrTo>
                <a:srgbClr val="FFFFFF">
                  <a:alpha val="0"/>
                </a:srgbClr>
              </a:clrTo>
            </a:clrChange>
          </a:blip>
          <a:stretch>
            <a:fillRect/>
          </a:stretch>
        </p:blipFill>
        <p:spPr>
          <a:xfrm>
            <a:off x="3093460" y="2868597"/>
            <a:ext cx="3593446" cy="1225642"/>
          </a:xfrm>
          <a:prstGeom prst="rect">
            <a:avLst/>
          </a:prstGeom>
        </p:spPr>
      </p:pic>
      <p:pic>
        <p:nvPicPr>
          <p:cNvPr id="22" name="Picture 21"/>
          <p:cNvPicPr>
            <a:picLocks noChangeAspect="1"/>
          </p:cNvPicPr>
          <p:nvPr/>
        </p:nvPicPr>
        <p:blipFill rotWithShape="1">
          <a:blip r:embed="rId12">
            <a:clrChange>
              <a:clrFrom>
                <a:srgbClr val="FEFEFE"/>
              </a:clrFrom>
              <a:clrTo>
                <a:srgbClr val="FEFEFE">
                  <a:alpha val="0"/>
                </a:srgbClr>
              </a:clrTo>
            </a:clrChange>
          </a:blip>
          <a:srcRect t="23962" b="23962"/>
          <a:stretch/>
        </p:blipFill>
        <p:spPr>
          <a:xfrm>
            <a:off x="5529063" y="2096162"/>
            <a:ext cx="3299939" cy="1149143"/>
          </a:xfrm>
          <a:prstGeom prst="rect">
            <a:avLst/>
          </a:prstGeom>
        </p:spPr>
      </p:pic>
      <p:grpSp>
        <p:nvGrpSpPr>
          <p:cNvPr id="14" name="Group 13"/>
          <p:cNvGrpSpPr/>
          <p:nvPr/>
        </p:nvGrpSpPr>
        <p:grpSpPr>
          <a:xfrm>
            <a:off x="0" y="0"/>
            <a:ext cx="9144000" cy="836712"/>
            <a:chOff x="0" y="0"/>
            <a:chExt cx="9144000" cy="836712"/>
          </a:xfrm>
        </p:grpSpPr>
        <p:grpSp>
          <p:nvGrpSpPr>
            <p:cNvPr id="18" name="Group 17"/>
            <p:cNvGrpSpPr/>
            <p:nvPr/>
          </p:nvGrpSpPr>
          <p:grpSpPr>
            <a:xfrm>
              <a:off x="0" y="0"/>
              <a:ext cx="9144000" cy="836712"/>
              <a:chOff x="0" y="0"/>
              <a:chExt cx="9144000" cy="836712"/>
            </a:xfrm>
          </p:grpSpPr>
          <p:sp>
            <p:nvSpPr>
              <p:cNvPr id="24" name="Rectangle 23"/>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The Greenhouse Gas Protocol </a:t>
                </a:r>
              </a:p>
              <a:p>
                <a:pPr lvl="2"/>
                <a:r>
                  <a:rPr lang="en-US" sz="2800" b="1" dirty="0"/>
                  <a:t>Corporate Standard is Recommended by</a:t>
                </a:r>
              </a:p>
            </p:txBody>
          </p:sp>
          <p:sp>
            <p:nvSpPr>
              <p:cNvPr id="25" name="Rectangle 24"/>
              <p:cNvSpPr/>
              <p:nvPr/>
            </p:nvSpPr>
            <p:spPr>
              <a:xfrm>
                <a:off x="323528" y="0"/>
                <a:ext cx="216024" cy="83671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23" name="Picture 22"/>
            <p:cNvPicPr>
              <a:picLocks noChangeAspect="1"/>
            </p:cNvPicPr>
            <p:nvPr/>
          </p:nvPicPr>
          <p:blipFill rotWithShape="1">
            <a:blip r:embed="rId1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2" name="Slide Number Placeholder 1"/>
          <p:cNvSpPr>
            <a:spLocks noGrp="1"/>
          </p:cNvSpPr>
          <p:nvPr>
            <p:ph type="sldNum" sz="quarter" idx="12"/>
          </p:nvPr>
        </p:nvSpPr>
        <p:spPr/>
        <p:txBody>
          <a:bodyPr/>
          <a:lstStyle/>
          <a:p>
            <a:fld id="{3DF53439-851E-44AD-84B1-B6BFC3D0C743}" type="slidenum">
              <a:rPr lang="el-GR" smtClean="0"/>
              <a:t>66</a:t>
            </a:fld>
            <a:endParaRPr lang="el-GR" dirty="0"/>
          </a:p>
        </p:txBody>
      </p:sp>
    </p:spTree>
    <p:extLst>
      <p:ext uri="{BB962C8B-B14F-4D97-AF65-F5344CB8AC3E}">
        <p14:creationId xmlns:p14="http://schemas.microsoft.com/office/powerpoint/2010/main" val="29174079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0712" y="1412776"/>
            <a:ext cx="9144000" cy="5141184"/>
            <a:chOff x="0" y="1951750"/>
            <a:chExt cx="12984163" cy="7266683"/>
          </a:xfrm>
        </p:grpSpPr>
        <p:pic>
          <p:nvPicPr>
            <p:cNvPr id="9" name="Picture 8" descr="cfootprint_scope.gif"/>
            <p:cNvPicPr>
              <a:picLocks noChangeAspect="1"/>
            </p:cNvPicPr>
            <p:nvPr/>
          </p:nvPicPr>
          <p:blipFill>
            <a:blip r:embed="rId3" cstate="print"/>
            <a:stretch>
              <a:fillRect/>
            </a:stretch>
          </p:blipFill>
          <p:spPr>
            <a:xfrm>
              <a:off x="708975" y="1951750"/>
              <a:ext cx="12228412" cy="6712040"/>
            </a:xfrm>
            <a:prstGeom prst="rect">
              <a:avLst/>
            </a:prstGeom>
          </p:spPr>
        </p:pic>
        <p:sp>
          <p:nvSpPr>
            <p:cNvPr id="10" name="Rectangle 9"/>
            <p:cNvSpPr/>
            <p:nvPr/>
          </p:nvSpPr>
          <p:spPr>
            <a:xfrm>
              <a:off x="0" y="5062661"/>
              <a:ext cx="12984163" cy="4032448"/>
            </a:xfrm>
            <a:prstGeom prst="rect">
              <a:avLst/>
            </a:prstGeom>
            <a:solidFill>
              <a:schemeClr val="accent6">
                <a:lumMod val="75000"/>
                <a:alpha val="9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sz="1700">
                <a:latin typeface="Times New Roman" pitchFamily="18" charset="0"/>
                <a:cs typeface="Times New Roman" pitchFamily="18" charset="0"/>
              </a:endParaRPr>
            </a:p>
          </p:txBody>
        </p:sp>
        <p:sp>
          <p:nvSpPr>
            <p:cNvPr id="11" name="TextBox 10"/>
            <p:cNvSpPr txBox="1"/>
            <p:nvPr/>
          </p:nvSpPr>
          <p:spPr>
            <a:xfrm>
              <a:off x="328114" y="3338902"/>
              <a:ext cx="2707583" cy="555372"/>
            </a:xfrm>
            <a:prstGeom prst="rect">
              <a:avLst/>
            </a:prstGeom>
            <a:noFill/>
          </p:spPr>
          <p:txBody>
            <a:bodyPr wrap="square" lIns="130046" tIns="65023" rIns="130046" bIns="65023" rtlCol="0">
              <a:spAutoFit/>
            </a:bodyPr>
            <a:lstStyle/>
            <a:p>
              <a:r>
                <a:rPr lang="en-US" sz="1700" b="1" cap="small" dirty="0">
                  <a:solidFill>
                    <a:schemeClr val="tx1">
                      <a:lumMod val="50000"/>
                      <a:lumOff val="50000"/>
                    </a:schemeClr>
                  </a:solidFill>
                  <a:latin typeface="Times New Roman" pitchFamily="18" charset="0"/>
                  <a:cs typeface="Times New Roman" pitchFamily="18" charset="0"/>
                </a:rPr>
                <a:t>Reported data</a:t>
              </a:r>
            </a:p>
          </p:txBody>
        </p:sp>
        <p:sp>
          <p:nvSpPr>
            <p:cNvPr id="12" name="TextBox 11"/>
            <p:cNvSpPr txBox="1"/>
            <p:nvPr/>
          </p:nvSpPr>
          <p:spPr>
            <a:xfrm>
              <a:off x="515418" y="8663061"/>
              <a:ext cx="2646936" cy="555372"/>
            </a:xfrm>
            <a:prstGeom prst="rect">
              <a:avLst/>
            </a:prstGeom>
            <a:noFill/>
          </p:spPr>
          <p:txBody>
            <a:bodyPr wrap="square" lIns="130046" tIns="65023" rIns="130046" bIns="65023" rtlCol="0">
              <a:spAutoFit/>
            </a:bodyPr>
            <a:lstStyle/>
            <a:p>
              <a:r>
                <a:rPr lang="en-US" sz="1700" b="1" cap="small" dirty="0">
                  <a:solidFill>
                    <a:schemeClr val="tx1">
                      <a:lumMod val="65000"/>
                      <a:lumOff val="35000"/>
                    </a:schemeClr>
                  </a:solidFill>
                  <a:latin typeface="Times New Roman" pitchFamily="18" charset="0"/>
                  <a:cs typeface="Times New Roman" pitchFamily="18" charset="0"/>
                </a:rPr>
                <a:t>Required data</a:t>
              </a:r>
            </a:p>
          </p:txBody>
        </p:sp>
        <p:sp>
          <p:nvSpPr>
            <p:cNvPr id="14" name="Up Arrow 13"/>
            <p:cNvSpPr/>
            <p:nvPr/>
          </p:nvSpPr>
          <p:spPr>
            <a:xfrm>
              <a:off x="227385" y="3713136"/>
              <a:ext cx="434814" cy="5381973"/>
            </a:xfrm>
            <a:prstGeom prst="up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30046" tIns="65023" rIns="130046" bIns="65023" rtlCol="0" anchor="ctr"/>
            <a:lstStyle/>
            <a:p>
              <a:pPr algn="ctr"/>
              <a:endParaRPr lang="en-US" sz="1700">
                <a:latin typeface="Times New Roman" pitchFamily="18" charset="0"/>
                <a:cs typeface="Times New Roman" pitchFamily="18" charset="0"/>
              </a:endParaRPr>
            </a:p>
          </p:txBody>
        </p:sp>
        <p:pic>
          <p:nvPicPr>
            <p:cNvPr id="13" name="Picture 12" descr="HL-COOLING-LOGO-small.jpg"/>
            <p:cNvPicPr>
              <a:picLocks noChangeAspect="1"/>
            </p:cNvPicPr>
            <p:nvPr/>
          </p:nvPicPr>
          <p:blipFill>
            <a:blip r:embed="rId4" cstate="email">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tretch>
              <a:fillRect/>
            </a:stretch>
          </p:blipFill>
          <p:spPr>
            <a:xfrm>
              <a:off x="6800353" y="7740515"/>
              <a:ext cx="667817" cy="724412"/>
            </a:xfrm>
            <a:prstGeom prst="rect">
              <a:avLst/>
            </a:prstGeom>
          </p:spPr>
        </p:pic>
        <p:sp>
          <p:nvSpPr>
            <p:cNvPr id="18" name="TextBox 17"/>
            <p:cNvSpPr txBox="1"/>
            <p:nvPr/>
          </p:nvSpPr>
          <p:spPr>
            <a:xfrm>
              <a:off x="6204049" y="8295399"/>
              <a:ext cx="2803936" cy="652529"/>
            </a:xfrm>
            <a:prstGeom prst="rect">
              <a:avLst/>
            </a:prstGeom>
            <a:noFill/>
          </p:spPr>
          <p:txBody>
            <a:bodyPr wrap="square" rtlCol="0">
              <a:spAutoFit/>
            </a:bodyPr>
            <a:lstStyle/>
            <a:p>
              <a:r>
                <a:rPr lang="en-US" sz="1200" b="1" dirty="0">
                  <a:solidFill>
                    <a:srgbClr val="B2B2B2"/>
                  </a:solidFill>
                  <a:latin typeface="Calibri" panose="020F0502020204030204" pitchFamily="34" charset="0"/>
                </a:rPr>
                <a:t>Fugitive </a:t>
              </a:r>
            </a:p>
            <a:p>
              <a:r>
                <a:rPr lang="en-US" sz="1200" b="1" dirty="0">
                  <a:solidFill>
                    <a:srgbClr val="B2B2B2"/>
                  </a:solidFill>
                  <a:latin typeface="Calibri" panose="020F0502020204030204" pitchFamily="34" charset="0"/>
                </a:rPr>
                <a:t>Emissions</a:t>
              </a:r>
              <a:endParaRPr lang="en-GB" sz="1200" b="1" dirty="0">
                <a:solidFill>
                  <a:srgbClr val="B2B2B2"/>
                </a:solidFill>
                <a:latin typeface="Calibri" panose="020F0502020204030204" pitchFamily="34" charset="0"/>
              </a:endParaRPr>
            </a:p>
          </p:txBody>
        </p:sp>
        <p:sp>
          <p:nvSpPr>
            <p:cNvPr id="2" name="Rectangle 1"/>
            <p:cNvSpPr/>
            <p:nvPr/>
          </p:nvSpPr>
          <p:spPr>
            <a:xfrm>
              <a:off x="3035697" y="2532736"/>
              <a:ext cx="717703" cy="435020"/>
            </a:xfrm>
            <a:prstGeom prst="rect">
              <a:avLst/>
            </a:prstGeom>
          </p:spPr>
          <p:txBody>
            <a:bodyPr wrap="square">
              <a:spAutoFit/>
            </a:bodyPr>
            <a:lstStyle/>
            <a:p>
              <a:r>
                <a:rPr lang="en-GB" sz="1400" b="1" dirty="0">
                  <a:solidFill>
                    <a:srgbClr val="FF0000"/>
                  </a:solidFill>
                  <a:latin typeface="Arial" panose="020B0604020202020204" pitchFamily="34" charset="0"/>
                </a:rPr>
                <a:t>NF</a:t>
              </a:r>
              <a:r>
                <a:rPr lang="en-GB" sz="1400" b="1" baseline="-25000" dirty="0">
                  <a:solidFill>
                    <a:srgbClr val="FF0000"/>
                  </a:solidFill>
                  <a:latin typeface="Arial" panose="020B0604020202020204" pitchFamily="34" charset="0"/>
                </a:rPr>
                <a:t>3</a:t>
              </a:r>
              <a:endParaRPr lang="en-GB" sz="1400" b="1" dirty="0">
                <a:solidFill>
                  <a:srgbClr val="FF0000"/>
                </a:solidFill>
              </a:endParaRPr>
            </a:p>
          </p:txBody>
        </p:sp>
      </p:grpSp>
      <p:grpSp>
        <p:nvGrpSpPr>
          <p:cNvPr id="16" name="Group 15"/>
          <p:cNvGrpSpPr/>
          <p:nvPr/>
        </p:nvGrpSpPr>
        <p:grpSpPr>
          <a:xfrm>
            <a:off x="0" y="0"/>
            <a:ext cx="9144000" cy="836712"/>
            <a:chOff x="0" y="0"/>
            <a:chExt cx="9144000" cy="836712"/>
          </a:xfrm>
        </p:grpSpPr>
        <p:grpSp>
          <p:nvGrpSpPr>
            <p:cNvPr id="17" name="Group 16"/>
            <p:cNvGrpSpPr/>
            <p:nvPr/>
          </p:nvGrpSpPr>
          <p:grpSpPr>
            <a:xfrm>
              <a:off x="0" y="0"/>
              <a:ext cx="9144000" cy="836712"/>
              <a:chOff x="0" y="0"/>
              <a:chExt cx="9144000" cy="836712"/>
            </a:xfrm>
          </p:grpSpPr>
          <p:sp>
            <p:nvSpPr>
              <p:cNvPr id="21" name="Rectangle 20"/>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The Greenhouse Gas Protocol </a:t>
                </a:r>
              </a:p>
              <a:p>
                <a:pPr lvl="2"/>
                <a:r>
                  <a:rPr lang="en-US" sz="2800" b="1" dirty="0"/>
                  <a:t>Corporate Standard - Components</a:t>
                </a:r>
              </a:p>
            </p:txBody>
          </p:sp>
          <p:sp>
            <p:nvSpPr>
              <p:cNvPr id="22" name="Rectangle 21"/>
              <p:cNvSpPr/>
              <p:nvPr/>
            </p:nvSpPr>
            <p:spPr>
              <a:xfrm>
                <a:off x="323528" y="0"/>
                <a:ext cx="216024" cy="83671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9" name="Picture 18"/>
            <p:cNvPicPr>
              <a:picLocks noChangeAspect="1"/>
            </p:cNvPicPr>
            <p:nvPr/>
          </p:nvPicPr>
          <p:blipFill rotWithShape="1">
            <a:blip r:embed="rId5"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pic>
        <p:nvPicPr>
          <p:cNvPr id="20" name="Picture 19"/>
          <p:cNvPicPr>
            <a:picLocks noChangeAspect="1"/>
          </p:cNvPicPr>
          <p:nvPr/>
        </p:nvPicPr>
        <p:blipFill rotWithShape="1">
          <a:blip r:embed="rId6" cstate="email">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l="36989" r="31573"/>
          <a:stretch/>
        </p:blipFill>
        <p:spPr>
          <a:xfrm>
            <a:off x="2906946" y="4684623"/>
            <a:ext cx="388927" cy="575481"/>
          </a:xfrm>
          <a:prstGeom prst="rect">
            <a:avLst/>
          </a:prstGeom>
        </p:spPr>
      </p:pic>
      <p:pic>
        <p:nvPicPr>
          <p:cNvPr id="23" name="Picture 22"/>
          <p:cNvPicPr>
            <a:picLocks noChangeAspect="1"/>
          </p:cNvPicPr>
          <p:nvPr/>
        </p:nvPicPr>
        <p:blipFill>
          <a:blip r:embed="rId7" cstate="email">
            <a:clrChange>
              <a:clrFrom>
                <a:srgbClr val="FFFFFF"/>
              </a:clrFrom>
              <a:clrTo>
                <a:srgbClr val="FFFFFF">
                  <a:alpha val="0"/>
                </a:srgbClr>
              </a:clrTo>
            </a:clrChang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a:off x="3059832" y="4149080"/>
            <a:ext cx="464516" cy="496375"/>
          </a:xfrm>
          <a:prstGeom prst="rect">
            <a:avLst/>
          </a:prstGeom>
        </p:spPr>
      </p:pic>
      <p:sp>
        <p:nvSpPr>
          <p:cNvPr id="4" name="Slide Number Placeholder 3"/>
          <p:cNvSpPr>
            <a:spLocks noGrp="1"/>
          </p:cNvSpPr>
          <p:nvPr>
            <p:ph type="sldNum" sz="quarter" idx="12"/>
          </p:nvPr>
        </p:nvSpPr>
        <p:spPr/>
        <p:txBody>
          <a:bodyPr/>
          <a:lstStyle/>
          <a:p>
            <a:fld id="{3DF53439-851E-44AD-84B1-B6BFC3D0C743}" type="slidenum">
              <a:rPr lang="el-GR" smtClean="0"/>
              <a:t>67</a:t>
            </a:fld>
            <a:endParaRPr lang="el-GR" dirty="0"/>
          </a:p>
        </p:txBody>
      </p:sp>
    </p:spTree>
    <p:extLst>
      <p:ext uri="{BB962C8B-B14F-4D97-AF65-F5344CB8AC3E}">
        <p14:creationId xmlns:p14="http://schemas.microsoft.com/office/powerpoint/2010/main" val="4000898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65823" y="1110953"/>
            <a:ext cx="7961642" cy="803580"/>
          </a:xfrm>
          <a:prstGeom prst="rect">
            <a:avLst/>
          </a:prstGeom>
        </p:spPr>
        <p:txBody>
          <a:bodyPr wrap="square" lIns="64288" tIns="32144" rIns="64288" bIns="32144">
            <a:spAutoFit/>
          </a:bodyPr>
          <a:lstStyle/>
          <a:p>
            <a:pPr algn="just"/>
            <a:r>
              <a:rPr lang="en-GB" sz="2400" dirty="0"/>
              <a:t>The </a:t>
            </a:r>
            <a:r>
              <a:rPr lang="en-US" sz="2400" dirty="0"/>
              <a:t>required are always available in any company that has an accountant!</a:t>
            </a:r>
          </a:p>
        </p:txBody>
      </p:sp>
      <p:sp>
        <p:nvSpPr>
          <p:cNvPr id="22" name="Rectangle 21"/>
          <p:cNvSpPr/>
          <p:nvPr/>
        </p:nvSpPr>
        <p:spPr>
          <a:xfrm>
            <a:off x="565823" y="2348880"/>
            <a:ext cx="5933198" cy="2835139"/>
          </a:xfrm>
          <a:prstGeom prst="rect">
            <a:avLst/>
          </a:prstGeom>
        </p:spPr>
        <p:txBody>
          <a:bodyPr wrap="square" lIns="64520" tIns="32260" rIns="64520" bIns="32260">
            <a:spAutoFit/>
          </a:bodyPr>
          <a:lstStyle/>
          <a:p>
            <a:pPr marL="241950" indent="-241950">
              <a:spcBef>
                <a:spcPts val="423"/>
              </a:spcBef>
              <a:spcAft>
                <a:spcPts val="423"/>
              </a:spcAft>
              <a:buFont typeface="Arial" panose="020B0604020202020204" pitchFamily="34" charset="0"/>
              <a:buChar char="•"/>
            </a:pPr>
            <a:r>
              <a:rPr lang="en-US" sz="2000" i="1" dirty="0">
                <a:ea typeface="Times New Roman" panose="02020603050405020304" pitchFamily="18" charset="0"/>
              </a:rPr>
              <a:t>Data on power production from owned generators</a:t>
            </a:r>
          </a:p>
          <a:p>
            <a:pPr marL="241950" indent="-241950">
              <a:spcBef>
                <a:spcPts val="423"/>
              </a:spcBef>
              <a:spcAft>
                <a:spcPts val="423"/>
              </a:spcAft>
              <a:buFont typeface="Arial" panose="020B0604020202020204" pitchFamily="34" charset="0"/>
              <a:buChar char="•"/>
            </a:pPr>
            <a:r>
              <a:rPr lang="en-GB" sz="2000" i="1" dirty="0">
                <a:ea typeface="Times New Roman" panose="02020603050405020304" pitchFamily="18" charset="0"/>
              </a:rPr>
              <a:t>Data on land transportation using fleet vehicles</a:t>
            </a:r>
          </a:p>
          <a:p>
            <a:pPr marL="241950" indent="-241950">
              <a:spcBef>
                <a:spcPts val="423"/>
              </a:spcBef>
              <a:spcAft>
                <a:spcPts val="423"/>
              </a:spcAft>
              <a:buFont typeface="Arial" panose="020B0604020202020204" pitchFamily="34" charset="0"/>
              <a:buChar char="•"/>
            </a:pPr>
            <a:r>
              <a:rPr lang="en-GB" sz="2000" i="1" dirty="0">
                <a:ea typeface="Times New Roman" panose="02020603050405020304" pitchFamily="18" charset="0"/>
              </a:rPr>
              <a:t>Data on diesel consumption in boilers </a:t>
            </a:r>
          </a:p>
          <a:p>
            <a:pPr marL="241950" indent="-241950">
              <a:spcBef>
                <a:spcPts val="423"/>
              </a:spcBef>
              <a:spcAft>
                <a:spcPts val="423"/>
              </a:spcAft>
              <a:buFont typeface="Arial" panose="020B0604020202020204" pitchFamily="34" charset="0"/>
              <a:buChar char="•"/>
            </a:pPr>
            <a:r>
              <a:rPr lang="en-GB" sz="2000" i="1" dirty="0">
                <a:ea typeface="Times New Roman" panose="02020603050405020304" pitchFamily="18" charset="0"/>
              </a:rPr>
              <a:t>Data on gas consumption</a:t>
            </a:r>
          </a:p>
          <a:p>
            <a:pPr marL="241950" indent="-241950">
              <a:spcBef>
                <a:spcPts val="423"/>
              </a:spcBef>
              <a:spcAft>
                <a:spcPts val="423"/>
              </a:spcAft>
              <a:buFont typeface="Arial" panose="020B0604020202020204" pitchFamily="34" charset="0"/>
              <a:buChar char="•"/>
            </a:pPr>
            <a:r>
              <a:rPr lang="en-GB" sz="2000" i="1" dirty="0">
                <a:solidFill>
                  <a:schemeClr val="tx2">
                    <a:lumMod val="50000"/>
                  </a:schemeClr>
                </a:solidFill>
                <a:ea typeface="Times New Roman" panose="02020603050405020304" pitchFamily="18" charset="0"/>
              </a:rPr>
              <a:t>Data on refrigerant gases</a:t>
            </a:r>
          </a:p>
          <a:p>
            <a:pPr marL="241950" indent="-241950">
              <a:spcBef>
                <a:spcPts val="423"/>
              </a:spcBef>
              <a:spcAft>
                <a:spcPts val="423"/>
              </a:spcAft>
              <a:buFont typeface="Arial" panose="020B0604020202020204" pitchFamily="34" charset="0"/>
              <a:buChar char="•"/>
            </a:pPr>
            <a:r>
              <a:rPr lang="en-US" sz="2000" i="1" dirty="0">
                <a:solidFill>
                  <a:schemeClr val="tx2">
                    <a:lumMod val="50000"/>
                  </a:schemeClr>
                </a:solidFill>
                <a:ea typeface="Times New Roman" panose="02020603050405020304" pitchFamily="18" charset="0"/>
              </a:rPr>
              <a:t>Data on anesthesia gases (case of medical facilities)</a:t>
            </a:r>
          </a:p>
          <a:p>
            <a:pPr marL="241950" indent="-241950">
              <a:spcBef>
                <a:spcPts val="423"/>
              </a:spcBef>
              <a:spcAft>
                <a:spcPts val="423"/>
              </a:spcAft>
              <a:buFont typeface="Arial" panose="020B0604020202020204" pitchFamily="34" charset="0"/>
              <a:buChar char="•"/>
            </a:pPr>
            <a:r>
              <a:rPr lang="en-US" sz="2000" i="1" dirty="0">
                <a:solidFill>
                  <a:schemeClr val="tx2">
                    <a:lumMod val="50000"/>
                  </a:schemeClr>
                </a:solidFill>
                <a:ea typeface="Times New Roman" panose="02020603050405020304" pitchFamily="18" charset="0"/>
              </a:rPr>
              <a:t>Data on gases used for printing labels</a:t>
            </a:r>
          </a:p>
        </p:txBody>
      </p:sp>
      <p:pic>
        <p:nvPicPr>
          <p:cNvPr id="32" name="Picture 3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04248" y="2188774"/>
            <a:ext cx="2032781" cy="3922614"/>
          </a:xfrm>
          <a:prstGeom prst="rect">
            <a:avLst/>
          </a:prstGeom>
        </p:spPr>
      </p:pic>
      <p:sp>
        <p:nvSpPr>
          <p:cNvPr id="33" name="Rectangle 32"/>
          <p:cNvSpPr/>
          <p:nvPr/>
        </p:nvSpPr>
        <p:spPr>
          <a:xfrm rot="19832950">
            <a:off x="3262404" y="5598112"/>
            <a:ext cx="2568480" cy="653257"/>
          </a:xfrm>
          <a:prstGeom prst="rect">
            <a:avLst/>
          </a:prstGeom>
          <a:noFill/>
        </p:spPr>
        <p:txBody>
          <a:bodyPr wrap="none" lIns="64520" tIns="32260" rIns="64520" bIns="32260">
            <a:spAutoFit/>
          </a:bodyPr>
          <a:lstStyle/>
          <a:p>
            <a:pPr algn="ctr"/>
            <a:r>
              <a:rPr lang="en-US" sz="3800" dirty="0">
                <a:ln w="0"/>
                <a:solidFill>
                  <a:srgbClr val="FF0000"/>
                </a:solidFill>
              </a:rPr>
              <a:t>Mandatory!</a:t>
            </a:r>
          </a:p>
        </p:txBody>
      </p:sp>
      <p:grpSp>
        <p:nvGrpSpPr>
          <p:cNvPr id="8" name="Group 7"/>
          <p:cNvGrpSpPr/>
          <p:nvPr/>
        </p:nvGrpSpPr>
        <p:grpSpPr>
          <a:xfrm>
            <a:off x="0" y="0"/>
            <a:ext cx="9144000" cy="836712"/>
            <a:chOff x="0" y="0"/>
            <a:chExt cx="9144000" cy="836712"/>
          </a:xfrm>
        </p:grpSpPr>
        <p:grpSp>
          <p:nvGrpSpPr>
            <p:cNvPr id="9" name="Group 8"/>
            <p:cNvGrpSpPr/>
            <p:nvPr/>
          </p:nvGrpSpPr>
          <p:grpSpPr>
            <a:xfrm>
              <a:off x="0" y="0"/>
              <a:ext cx="9144000" cy="836712"/>
              <a:chOff x="0" y="0"/>
              <a:chExt cx="9144000" cy="836712"/>
            </a:xfrm>
          </p:grpSpPr>
          <p:sp>
            <p:nvSpPr>
              <p:cNvPr id="11" name="Rectangle 10"/>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Required Data – Scope 1</a:t>
                </a:r>
              </a:p>
            </p:txBody>
          </p:sp>
          <p:sp>
            <p:nvSpPr>
              <p:cNvPr id="12" name="Rectangle 11"/>
              <p:cNvSpPr/>
              <p:nvPr/>
            </p:nvSpPr>
            <p:spPr>
              <a:xfrm>
                <a:off x="323528" y="0"/>
                <a:ext cx="216024" cy="83671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2" name="Slide Number Placeholder 1"/>
          <p:cNvSpPr>
            <a:spLocks noGrp="1"/>
          </p:cNvSpPr>
          <p:nvPr>
            <p:ph type="sldNum" sz="quarter" idx="12"/>
          </p:nvPr>
        </p:nvSpPr>
        <p:spPr/>
        <p:txBody>
          <a:bodyPr/>
          <a:lstStyle/>
          <a:p>
            <a:fld id="{3DF53439-851E-44AD-84B1-B6BFC3D0C743}" type="slidenum">
              <a:rPr lang="el-GR" smtClean="0"/>
              <a:t>68</a:t>
            </a:fld>
            <a:endParaRPr lang="el-GR" dirty="0"/>
          </a:p>
        </p:txBody>
      </p:sp>
      <p:sp>
        <p:nvSpPr>
          <p:cNvPr id="3" name="Rectangle 2"/>
          <p:cNvSpPr/>
          <p:nvPr/>
        </p:nvSpPr>
        <p:spPr>
          <a:xfrm>
            <a:off x="431540" y="4005064"/>
            <a:ext cx="5940660" cy="117895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5664696" y="4725144"/>
            <a:ext cx="762330" cy="430887"/>
          </a:xfrm>
          <a:prstGeom prst="rect">
            <a:avLst/>
          </a:prstGeom>
          <a:noFill/>
        </p:spPr>
        <p:txBody>
          <a:bodyPr wrap="square" rtlCol="0">
            <a:spAutoFit/>
          </a:bodyPr>
          <a:lstStyle/>
          <a:p>
            <a:r>
              <a:rPr lang="en-GB" sz="1100" dirty="0" err="1">
                <a:solidFill>
                  <a:srgbClr val="00B050"/>
                </a:solidFill>
              </a:rPr>
              <a:t>GHG</a:t>
            </a:r>
            <a:r>
              <a:rPr lang="en-GB" sz="1100" dirty="0">
                <a:solidFill>
                  <a:srgbClr val="00B050"/>
                </a:solidFill>
              </a:rPr>
              <a:t> Protocol</a:t>
            </a:r>
          </a:p>
        </p:txBody>
      </p:sp>
    </p:spTree>
    <p:extLst>
      <p:ext uri="{BB962C8B-B14F-4D97-AF65-F5344CB8AC3E}">
        <p14:creationId xmlns:p14="http://schemas.microsoft.com/office/powerpoint/2010/main" val="159707985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4492621" y="4032142"/>
            <a:ext cx="6721699" cy="58506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4288" tIns="32144" rIns="0" bIns="32144" numCol="1" anchor="b" anchorCtr="0" compatLnSpc="1">
            <a:prstTxWarp prst="textNoShape">
              <a:avLst/>
            </a:prstTxWarp>
          </a:bodyPr>
          <a:lstStyle>
            <a:lvl1pPr algn="ctr" rtl="0" fontAlgn="base">
              <a:spcBef>
                <a:spcPct val="0"/>
              </a:spcBef>
              <a:spcAft>
                <a:spcPct val="0"/>
              </a:spcAft>
              <a:defRPr sz="8000">
                <a:solidFill>
                  <a:schemeClr val="tx1"/>
                </a:solidFill>
                <a:latin typeface="+mj-lt"/>
                <a:ea typeface="+mj-ea"/>
                <a:cs typeface="+mj-cs"/>
                <a:sym typeface="Helvetica Light" charset="0"/>
              </a:defRPr>
            </a:lvl1pPr>
            <a:lvl2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2pPr>
            <a:lvl3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3pPr>
            <a:lvl4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4pPr>
            <a:lvl5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5pPr>
            <a:lvl6pPr marL="455554"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6pPr>
            <a:lvl7pPr marL="911108"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7pPr>
            <a:lvl8pPr marL="1366662"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8pPr>
            <a:lvl9pPr marL="1822216"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9pPr>
          </a:lstStyle>
          <a:p>
            <a:pPr algn="r"/>
            <a:endParaRPr lang="en-US" sz="2500" kern="0" cap="small" dirty="0">
              <a:solidFill>
                <a:schemeClr val="bg1">
                  <a:lumMod val="50000"/>
                </a:schemeClr>
              </a:solidFill>
              <a:latin typeface="Myriad Pro Light" charset="0"/>
              <a:sym typeface="Myriad Pro Light" charset="0"/>
            </a:endParaRPr>
          </a:p>
        </p:txBody>
      </p:sp>
      <p:sp>
        <p:nvSpPr>
          <p:cNvPr id="16" name="Rectangle 15"/>
          <p:cNvSpPr/>
          <p:nvPr/>
        </p:nvSpPr>
        <p:spPr>
          <a:xfrm>
            <a:off x="565823" y="1110953"/>
            <a:ext cx="7961642" cy="372692"/>
          </a:xfrm>
          <a:prstGeom prst="rect">
            <a:avLst/>
          </a:prstGeom>
        </p:spPr>
        <p:txBody>
          <a:bodyPr wrap="square" lIns="64288" tIns="32144" rIns="64288" bIns="32144">
            <a:spAutoFit/>
          </a:bodyPr>
          <a:lstStyle/>
          <a:p>
            <a:pPr algn="just"/>
            <a:r>
              <a:rPr lang="en-GB" sz="2000" dirty="0"/>
              <a:t>The </a:t>
            </a:r>
            <a:r>
              <a:rPr lang="en-US" sz="2000" dirty="0"/>
              <a:t>required are always available in any company that has an accountant!</a:t>
            </a:r>
          </a:p>
        </p:txBody>
      </p:sp>
      <p:sp>
        <p:nvSpPr>
          <p:cNvPr id="22" name="Rectangle 21"/>
          <p:cNvSpPr/>
          <p:nvPr/>
        </p:nvSpPr>
        <p:spPr>
          <a:xfrm>
            <a:off x="739985" y="1655207"/>
            <a:ext cx="7064942" cy="1193664"/>
          </a:xfrm>
          <a:prstGeom prst="rect">
            <a:avLst/>
          </a:prstGeom>
        </p:spPr>
        <p:txBody>
          <a:bodyPr wrap="square" lIns="64520" tIns="32260" rIns="64520" bIns="32260">
            <a:spAutoFit/>
          </a:bodyPr>
          <a:lstStyle/>
          <a:p>
            <a:pPr marL="241950" indent="-241950">
              <a:spcBef>
                <a:spcPts val="423"/>
              </a:spcBef>
              <a:spcAft>
                <a:spcPts val="423"/>
              </a:spcAft>
              <a:buFont typeface="Arial" panose="020B0604020202020204" pitchFamily="34" charset="0"/>
              <a:buChar char="•"/>
            </a:pPr>
            <a:r>
              <a:rPr lang="en-US" sz="2000" i="1" dirty="0">
                <a:ea typeface="Times New Roman" panose="02020603050405020304" pitchFamily="18" charset="0"/>
              </a:rPr>
              <a:t>Data on electricity purchased from local utilities (EDL)</a:t>
            </a:r>
          </a:p>
          <a:p>
            <a:pPr marL="241950" indent="-241950">
              <a:spcBef>
                <a:spcPts val="423"/>
              </a:spcBef>
              <a:spcAft>
                <a:spcPts val="423"/>
              </a:spcAft>
              <a:buFont typeface="Arial" panose="020B0604020202020204" pitchFamily="34" charset="0"/>
              <a:buChar char="•"/>
            </a:pPr>
            <a:r>
              <a:rPr lang="en-US" sz="2000" i="1" dirty="0">
                <a:ea typeface="Times New Roman" panose="02020603050405020304" pitchFamily="18" charset="0"/>
              </a:rPr>
              <a:t>Data on electricity purchased from “shared generator” (</a:t>
            </a:r>
            <a:r>
              <a:rPr lang="en-US" sz="2000" i="1" dirty="0" err="1">
                <a:ea typeface="Times New Roman" panose="02020603050405020304" pitchFamily="18" charset="0"/>
              </a:rPr>
              <a:t>Ishtirak</a:t>
            </a:r>
            <a:r>
              <a:rPr lang="en-US" sz="2000" i="1" dirty="0">
                <a:ea typeface="Times New Roman" panose="02020603050405020304" pitchFamily="18" charset="0"/>
              </a:rPr>
              <a:t>)</a:t>
            </a:r>
          </a:p>
          <a:p>
            <a:pPr marL="241950" indent="-241950">
              <a:spcBef>
                <a:spcPts val="423"/>
              </a:spcBef>
              <a:spcAft>
                <a:spcPts val="423"/>
              </a:spcAft>
              <a:buFont typeface="Arial" panose="020B0604020202020204" pitchFamily="34" charset="0"/>
              <a:buChar char="•"/>
            </a:pPr>
            <a:r>
              <a:rPr lang="en-US" sz="2000" i="1" dirty="0">
                <a:ea typeface="Times New Roman" panose="02020603050405020304" pitchFamily="18" charset="0"/>
              </a:rPr>
              <a:t>Data on electricity purchased from RE</a:t>
            </a:r>
          </a:p>
        </p:txBody>
      </p:sp>
      <p:grpSp>
        <p:nvGrpSpPr>
          <p:cNvPr id="12" name="Group 11"/>
          <p:cNvGrpSpPr/>
          <p:nvPr/>
        </p:nvGrpSpPr>
        <p:grpSpPr>
          <a:xfrm>
            <a:off x="5789066" y="3632783"/>
            <a:ext cx="3048064" cy="2651939"/>
            <a:chOff x="8436297" y="4194662"/>
            <a:chExt cx="4040113" cy="3424025"/>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36297" y="4194662"/>
              <a:ext cx="4040113" cy="3424025"/>
            </a:xfrm>
            <a:prstGeom prst="rect">
              <a:avLst/>
            </a:prstGeom>
          </p:spPr>
        </p:pic>
        <p:sp>
          <p:nvSpPr>
            <p:cNvPr id="3" name="TextBox 2"/>
            <p:cNvSpPr txBox="1"/>
            <p:nvPr/>
          </p:nvSpPr>
          <p:spPr>
            <a:xfrm>
              <a:off x="11172601" y="4270573"/>
              <a:ext cx="1303809" cy="523220"/>
            </a:xfrm>
            <a:prstGeom prst="rect">
              <a:avLst/>
            </a:prstGeom>
            <a:solidFill>
              <a:schemeClr val="bg1"/>
            </a:solidFill>
          </p:spPr>
          <p:txBody>
            <a:bodyPr wrap="square" rtlCol="0">
              <a:spAutoFit/>
            </a:bodyPr>
            <a:lstStyle/>
            <a:p>
              <a:r>
                <a:rPr lang="en-US" sz="1000" b="1" dirty="0">
                  <a:solidFill>
                    <a:schemeClr val="bg1">
                      <a:lumMod val="50000"/>
                    </a:schemeClr>
                  </a:solidFill>
                </a:rPr>
                <a:t>SCOPE 2</a:t>
              </a:r>
            </a:p>
            <a:p>
              <a:r>
                <a:rPr lang="en-US" sz="1000" b="1" dirty="0">
                  <a:solidFill>
                    <a:schemeClr val="bg1">
                      <a:lumMod val="50000"/>
                    </a:schemeClr>
                  </a:solidFill>
                </a:rPr>
                <a:t>Indirect</a:t>
              </a:r>
              <a:endParaRPr lang="en-GB" sz="1000" b="1" dirty="0">
                <a:solidFill>
                  <a:schemeClr val="bg1">
                    <a:lumMod val="50000"/>
                  </a:schemeClr>
                </a:solidFill>
              </a:endParaRPr>
            </a:p>
          </p:txBody>
        </p:sp>
        <p:sp>
          <p:nvSpPr>
            <p:cNvPr id="9" name="TextBox 8"/>
            <p:cNvSpPr txBox="1"/>
            <p:nvPr/>
          </p:nvSpPr>
          <p:spPr>
            <a:xfrm>
              <a:off x="9804448" y="5350693"/>
              <a:ext cx="1303809" cy="738664"/>
            </a:xfrm>
            <a:prstGeom prst="rect">
              <a:avLst/>
            </a:prstGeom>
            <a:solidFill>
              <a:schemeClr val="bg1"/>
            </a:solidFill>
          </p:spPr>
          <p:txBody>
            <a:bodyPr wrap="square" rtlCol="0">
              <a:spAutoFit/>
            </a:bodyPr>
            <a:lstStyle/>
            <a:p>
              <a:r>
                <a:rPr lang="en-US" sz="1000" b="1" dirty="0">
                  <a:solidFill>
                    <a:schemeClr val="bg1">
                      <a:lumMod val="50000"/>
                    </a:schemeClr>
                  </a:solidFill>
                </a:rPr>
                <a:t>Purchase of electricity for own use</a:t>
              </a:r>
              <a:endParaRPr lang="en-GB" sz="1000" b="1" dirty="0">
                <a:solidFill>
                  <a:schemeClr val="bg1">
                    <a:lumMod val="50000"/>
                  </a:schemeClr>
                </a:solidFill>
              </a:endParaRPr>
            </a:p>
          </p:txBody>
        </p:sp>
        <p:pic>
          <p:nvPicPr>
            <p:cNvPr id="4" name="Picture 3"/>
            <p:cNvPicPr>
              <a:picLocks noChangeAspect="1"/>
            </p:cNvPicPr>
            <p:nvPr/>
          </p:nvPicPr>
          <p:blipFill rotWithShape="1">
            <a:blip r:embed="rId4" cstate="email">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a:ext>
              </a:extLst>
            </a:blip>
            <a:srcRect l="36989" r="31573"/>
            <a:stretch/>
          </p:blipFill>
          <p:spPr>
            <a:xfrm>
              <a:off x="11275081" y="6183070"/>
              <a:ext cx="515511" cy="743027"/>
            </a:xfrm>
            <a:prstGeom prst="rect">
              <a:avLst/>
            </a:prstGeom>
          </p:spPr>
        </p:pic>
        <p:sp>
          <p:nvSpPr>
            <p:cNvPr id="7" name="Rectangle 6"/>
            <p:cNvSpPr/>
            <p:nvPr/>
          </p:nvSpPr>
          <p:spPr bwMode="auto">
            <a:xfrm>
              <a:off x="11476744" y="5840888"/>
              <a:ext cx="486963" cy="291610"/>
            </a:xfrm>
            <a:prstGeom prst="rect">
              <a:avLst/>
            </a:prstGeom>
            <a:solidFill>
              <a:srgbClr val="1F7BF5"/>
            </a:solidFill>
            <a:ln>
              <a:noFill/>
            </a:ln>
            <a:effectLst/>
            <a:extLst/>
          </p:spPr>
          <p:txBody>
            <a:bodyPr vert="horz" wrap="square" lIns="91440" tIns="45720" rIns="91440" bIns="45720" numCol="1" rtlCol="0" anchor="t" anchorCtr="0" compatLnSpc="1">
              <a:prstTxWarp prst="textNoShape">
                <a:avLst/>
              </a:prstTxWarp>
            </a:bodyPr>
            <a:lstStyle/>
            <a:p>
              <a:pPr algn="ctr" defTabSz="645201" fontAlgn="base">
                <a:spcBef>
                  <a:spcPct val="0"/>
                </a:spcBef>
                <a:spcAft>
                  <a:spcPct val="0"/>
                </a:spcAft>
              </a:pPr>
              <a:endParaRPr lang="en-GB" sz="2500" dirty="0">
                <a:latin typeface="Helvetica Light" charset="0"/>
                <a:ea typeface="ヒラギノ角ゴ ProN W3" charset="0"/>
                <a:cs typeface="ヒラギノ角ゴ ProN W3" charset="0"/>
                <a:sym typeface="Helvetica Light" charset="0"/>
              </a:endParaRPr>
            </a:p>
          </p:txBody>
        </p:sp>
        <p:pic>
          <p:nvPicPr>
            <p:cNvPr id="6" name="Picture 5"/>
            <p:cNvPicPr>
              <a:picLocks noChangeAspect="1"/>
            </p:cNvPicPr>
            <p:nvPr/>
          </p:nvPicPr>
          <p:blipFill>
            <a:blip r:embed="rId5" cstate="email">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p:blipFill>
          <p:spPr>
            <a:xfrm>
              <a:off x="11477726" y="5491609"/>
              <a:ext cx="615702" cy="640890"/>
            </a:xfrm>
            <a:prstGeom prst="rect">
              <a:avLst/>
            </a:prstGeom>
          </p:spPr>
        </p:pic>
      </p:grpSp>
      <p:pic>
        <p:nvPicPr>
          <p:cNvPr id="14" name="Picture 13"/>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20000">
            <a:off x="801337" y="4711231"/>
            <a:ext cx="4300074" cy="1956293"/>
          </a:xfrm>
          <a:prstGeom prst="rect">
            <a:avLst/>
          </a:prstGeom>
        </p:spPr>
      </p:pic>
      <p:pic>
        <p:nvPicPr>
          <p:cNvPr id="11" name="Picture 10"/>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82342" y="3180111"/>
            <a:ext cx="2949590" cy="1250856"/>
          </a:xfrm>
          <a:prstGeom prst="rect">
            <a:avLst/>
          </a:prstGeom>
        </p:spPr>
      </p:pic>
      <p:sp>
        <p:nvSpPr>
          <p:cNvPr id="23" name="Rectangle 22"/>
          <p:cNvSpPr/>
          <p:nvPr/>
        </p:nvSpPr>
        <p:spPr>
          <a:xfrm rot="19832950">
            <a:off x="3980139" y="3306154"/>
            <a:ext cx="2568480" cy="653257"/>
          </a:xfrm>
          <a:prstGeom prst="rect">
            <a:avLst/>
          </a:prstGeom>
          <a:noFill/>
        </p:spPr>
        <p:txBody>
          <a:bodyPr wrap="none" lIns="64520" tIns="32260" rIns="64520" bIns="32260">
            <a:spAutoFit/>
          </a:bodyPr>
          <a:lstStyle/>
          <a:p>
            <a:pPr algn="ctr"/>
            <a:r>
              <a:rPr lang="en-US" sz="3800" dirty="0">
                <a:ln w="0"/>
                <a:solidFill>
                  <a:srgbClr val="FF0000"/>
                </a:solidFill>
              </a:rPr>
              <a:t>Mandatory!</a:t>
            </a:r>
          </a:p>
        </p:txBody>
      </p:sp>
      <p:grpSp>
        <p:nvGrpSpPr>
          <p:cNvPr id="17" name="Group 16"/>
          <p:cNvGrpSpPr/>
          <p:nvPr/>
        </p:nvGrpSpPr>
        <p:grpSpPr>
          <a:xfrm>
            <a:off x="0" y="0"/>
            <a:ext cx="9144000" cy="836712"/>
            <a:chOff x="0" y="0"/>
            <a:chExt cx="9144000" cy="836712"/>
          </a:xfrm>
        </p:grpSpPr>
        <p:grpSp>
          <p:nvGrpSpPr>
            <p:cNvPr id="18" name="Group 17"/>
            <p:cNvGrpSpPr/>
            <p:nvPr/>
          </p:nvGrpSpPr>
          <p:grpSpPr>
            <a:xfrm>
              <a:off x="0" y="0"/>
              <a:ext cx="9144000" cy="836712"/>
              <a:chOff x="0" y="0"/>
              <a:chExt cx="9144000" cy="836712"/>
            </a:xfrm>
          </p:grpSpPr>
          <p:sp>
            <p:nvSpPr>
              <p:cNvPr id="21" name="Rectangle 20"/>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Required Data – Scope 2</a:t>
                </a:r>
              </a:p>
            </p:txBody>
          </p:sp>
          <p:sp>
            <p:nvSpPr>
              <p:cNvPr id="24" name="Rectangle 23"/>
              <p:cNvSpPr/>
              <p:nvPr/>
            </p:nvSpPr>
            <p:spPr>
              <a:xfrm>
                <a:off x="323528" y="0"/>
                <a:ext cx="216024" cy="83671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9" name="Picture 18"/>
            <p:cNvPicPr>
              <a:picLocks noChangeAspect="1"/>
            </p:cNvPicPr>
            <p:nvPr/>
          </p:nvPicPr>
          <p:blipFill rotWithShape="1">
            <a:blip r:embed="rId9"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5" name="Slide Number Placeholder 4"/>
          <p:cNvSpPr>
            <a:spLocks noGrp="1"/>
          </p:cNvSpPr>
          <p:nvPr>
            <p:ph type="sldNum" sz="quarter" idx="12"/>
          </p:nvPr>
        </p:nvSpPr>
        <p:spPr/>
        <p:txBody>
          <a:bodyPr/>
          <a:lstStyle/>
          <a:p>
            <a:fld id="{3DF53439-851E-44AD-84B1-B6BFC3D0C743}" type="slidenum">
              <a:rPr lang="el-GR" smtClean="0"/>
              <a:t>69</a:t>
            </a:fld>
            <a:endParaRPr lang="el-GR" dirty="0"/>
          </a:p>
        </p:txBody>
      </p:sp>
      <p:sp>
        <p:nvSpPr>
          <p:cNvPr id="25" name="Rectangle 24"/>
          <p:cNvSpPr/>
          <p:nvPr/>
        </p:nvSpPr>
        <p:spPr>
          <a:xfrm>
            <a:off x="710302" y="2453828"/>
            <a:ext cx="5940660" cy="466672"/>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Box 25"/>
          <p:cNvSpPr txBox="1"/>
          <p:nvPr/>
        </p:nvSpPr>
        <p:spPr>
          <a:xfrm>
            <a:off x="5990798" y="2492896"/>
            <a:ext cx="762330" cy="461665"/>
          </a:xfrm>
          <a:prstGeom prst="rect">
            <a:avLst/>
          </a:prstGeom>
          <a:noFill/>
        </p:spPr>
        <p:txBody>
          <a:bodyPr wrap="square" rtlCol="0">
            <a:spAutoFit/>
          </a:bodyPr>
          <a:lstStyle/>
          <a:p>
            <a:r>
              <a:rPr lang="en-GB" sz="1200" dirty="0" err="1">
                <a:solidFill>
                  <a:srgbClr val="00B050"/>
                </a:solidFill>
              </a:rPr>
              <a:t>GHG</a:t>
            </a:r>
            <a:r>
              <a:rPr lang="en-GB" sz="1200" dirty="0">
                <a:solidFill>
                  <a:srgbClr val="00B050"/>
                </a:solidFill>
              </a:rPr>
              <a:t> Protocol</a:t>
            </a:r>
          </a:p>
        </p:txBody>
      </p:sp>
    </p:spTree>
    <p:extLst>
      <p:ext uri="{BB962C8B-B14F-4D97-AF65-F5344CB8AC3E}">
        <p14:creationId xmlns:p14="http://schemas.microsoft.com/office/powerpoint/2010/main" val="30421222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1600200"/>
            <a:ext cx="8568952" cy="5141168"/>
          </a:xfrm>
        </p:spPr>
        <p:txBody>
          <a:bodyPr>
            <a:normAutofit/>
          </a:bodyPr>
          <a:lstStyle/>
          <a:p>
            <a:pPr marL="0" indent="0">
              <a:buNone/>
            </a:pPr>
            <a:endParaRPr lang="en-GB" sz="2800" dirty="0"/>
          </a:p>
          <a:p>
            <a:pPr marL="0" indent="0">
              <a:buNone/>
            </a:pPr>
            <a:endParaRPr lang="en-GB" sz="2800" dirty="0"/>
          </a:p>
          <a:p>
            <a:pPr marL="0" indent="0">
              <a:buNone/>
            </a:pPr>
            <a:endParaRPr lang="en-GB" sz="2800" dirty="0"/>
          </a:p>
          <a:p>
            <a:pPr marL="0" indent="0">
              <a:buNone/>
            </a:pPr>
            <a:endParaRPr lang="en-GB" sz="2800" dirty="0"/>
          </a:p>
          <a:p>
            <a:pPr marL="0" indent="0">
              <a:buNone/>
            </a:pPr>
            <a:endParaRPr lang="en-GB" sz="2800" dirty="0"/>
          </a:p>
          <a:p>
            <a:pPr marL="0" indent="0">
              <a:buNone/>
            </a:pPr>
            <a:endParaRPr lang="en-GB" sz="2800" dirty="0"/>
          </a:p>
          <a:p>
            <a:pPr marL="0" indent="0">
              <a:buNone/>
            </a:pPr>
            <a:endParaRPr lang="en-GB" sz="2800" dirty="0"/>
          </a:p>
          <a:p>
            <a:pPr marL="0" indent="0">
              <a:buNone/>
            </a:pPr>
            <a:endParaRPr lang="en-GB" sz="2800" dirty="0"/>
          </a:p>
        </p:txBody>
      </p:sp>
      <p:graphicFrame>
        <p:nvGraphicFramePr>
          <p:cNvPr id="4" name="Diagram 3"/>
          <p:cNvGraphicFramePr/>
          <p:nvPr>
            <p:extLst>
              <p:ext uri="{D42A27DB-BD31-4B8C-83A1-F6EECF244321}">
                <p14:modId xmlns:p14="http://schemas.microsoft.com/office/powerpoint/2010/main" val="1233990432"/>
              </p:ext>
            </p:extLst>
          </p:nvPr>
        </p:nvGraphicFramePr>
        <p:xfrm>
          <a:off x="1187623" y="1556792"/>
          <a:ext cx="7090049" cy="49685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3" name="Group 12"/>
          <p:cNvGrpSpPr/>
          <p:nvPr/>
        </p:nvGrpSpPr>
        <p:grpSpPr>
          <a:xfrm>
            <a:off x="0" y="0"/>
            <a:ext cx="9144000" cy="836712"/>
            <a:chOff x="0" y="0"/>
            <a:chExt cx="9144000" cy="836712"/>
          </a:xfrm>
        </p:grpSpPr>
        <p:sp>
          <p:nvSpPr>
            <p:cNvPr id="14" name="Rectangle 13"/>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Sustainability approach</a:t>
              </a:r>
            </a:p>
          </p:txBody>
        </p:sp>
        <p:sp>
          <p:nvSpPr>
            <p:cNvPr id="15" name="Rectangle 14"/>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7" name="Picture 16"/>
          <p:cNvPicPr>
            <a:picLocks noChangeAspect="1"/>
          </p:cNvPicPr>
          <p:nvPr/>
        </p:nvPicPr>
        <p:blipFill rotWithShape="1">
          <a:blip r:embed="rId8"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pic>
        <p:nvPicPr>
          <p:cNvPr id="2" name="Picture 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5536" y="971714"/>
            <a:ext cx="8280920" cy="5803053"/>
          </a:xfrm>
          <a:prstGeom prst="rect">
            <a:avLst/>
          </a:prstGeom>
        </p:spPr>
      </p:pic>
      <p:sp>
        <p:nvSpPr>
          <p:cNvPr id="6" name="Slide Number Placeholder 5"/>
          <p:cNvSpPr>
            <a:spLocks noGrp="1"/>
          </p:cNvSpPr>
          <p:nvPr>
            <p:ph type="sldNum" sz="quarter" idx="12"/>
          </p:nvPr>
        </p:nvSpPr>
        <p:spPr/>
        <p:txBody>
          <a:bodyPr/>
          <a:lstStyle/>
          <a:p>
            <a:fld id="{3DF53439-851E-44AD-84B1-B6BFC3D0C743}" type="slidenum">
              <a:rPr lang="el-GR" smtClean="0"/>
              <a:t>7</a:t>
            </a:fld>
            <a:endParaRPr lang="el-GR" dirty="0"/>
          </a:p>
        </p:txBody>
      </p:sp>
    </p:spTree>
    <p:extLst>
      <p:ext uri="{BB962C8B-B14F-4D97-AF65-F5344CB8AC3E}">
        <p14:creationId xmlns:p14="http://schemas.microsoft.com/office/powerpoint/2010/main" val="18959670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4139952" y="3253502"/>
            <a:ext cx="6721699" cy="58506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4288" tIns="32144" rIns="0" bIns="32144" numCol="1" anchor="b" anchorCtr="0" compatLnSpc="1">
            <a:prstTxWarp prst="textNoShape">
              <a:avLst/>
            </a:prstTxWarp>
          </a:bodyPr>
          <a:lstStyle>
            <a:lvl1pPr algn="ctr" rtl="0" fontAlgn="base">
              <a:spcBef>
                <a:spcPct val="0"/>
              </a:spcBef>
              <a:spcAft>
                <a:spcPct val="0"/>
              </a:spcAft>
              <a:defRPr sz="8000">
                <a:solidFill>
                  <a:schemeClr val="tx1"/>
                </a:solidFill>
                <a:latin typeface="+mj-lt"/>
                <a:ea typeface="+mj-ea"/>
                <a:cs typeface="+mj-cs"/>
                <a:sym typeface="Helvetica Light" charset="0"/>
              </a:defRPr>
            </a:lvl1pPr>
            <a:lvl2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2pPr>
            <a:lvl3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3pPr>
            <a:lvl4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4pPr>
            <a:lvl5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5pPr>
            <a:lvl6pPr marL="455554"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6pPr>
            <a:lvl7pPr marL="911108"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7pPr>
            <a:lvl8pPr marL="1366662"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8pPr>
            <a:lvl9pPr marL="1822216"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9pPr>
          </a:lstStyle>
          <a:p>
            <a:pPr algn="r"/>
            <a:endParaRPr lang="en-US" sz="2500" kern="0" cap="small" dirty="0">
              <a:solidFill>
                <a:schemeClr val="bg1">
                  <a:lumMod val="50000"/>
                </a:schemeClr>
              </a:solidFill>
              <a:latin typeface="Myriad Pro Light" charset="0"/>
              <a:sym typeface="Myriad Pro Light" charset="0"/>
            </a:endParaRPr>
          </a:p>
        </p:txBody>
      </p:sp>
      <p:sp>
        <p:nvSpPr>
          <p:cNvPr id="16" name="Rectangle 15"/>
          <p:cNvSpPr/>
          <p:nvPr/>
        </p:nvSpPr>
        <p:spPr>
          <a:xfrm>
            <a:off x="565823" y="1110953"/>
            <a:ext cx="7961642" cy="803580"/>
          </a:xfrm>
          <a:prstGeom prst="rect">
            <a:avLst/>
          </a:prstGeom>
        </p:spPr>
        <p:txBody>
          <a:bodyPr wrap="square" lIns="64288" tIns="32144" rIns="64288" bIns="32144">
            <a:spAutoFit/>
          </a:bodyPr>
          <a:lstStyle/>
          <a:p>
            <a:pPr algn="just"/>
            <a:r>
              <a:rPr lang="en-GB" sz="2400" dirty="0"/>
              <a:t>The </a:t>
            </a:r>
            <a:r>
              <a:rPr lang="en-US" sz="2400" dirty="0"/>
              <a:t>required are always available in any company that has an accountant!</a:t>
            </a:r>
          </a:p>
        </p:txBody>
      </p:sp>
      <p:sp>
        <p:nvSpPr>
          <p:cNvPr id="22" name="Rectangle 21"/>
          <p:cNvSpPr/>
          <p:nvPr/>
        </p:nvSpPr>
        <p:spPr>
          <a:xfrm>
            <a:off x="667245" y="2139538"/>
            <a:ext cx="6491020" cy="2014402"/>
          </a:xfrm>
          <a:prstGeom prst="rect">
            <a:avLst/>
          </a:prstGeom>
        </p:spPr>
        <p:txBody>
          <a:bodyPr wrap="square" lIns="64520" tIns="32260" rIns="64520" bIns="32260">
            <a:spAutoFit/>
          </a:bodyPr>
          <a:lstStyle/>
          <a:p>
            <a:pPr marL="241950" indent="-241950">
              <a:spcBef>
                <a:spcPts val="423"/>
              </a:spcBef>
              <a:spcAft>
                <a:spcPts val="423"/>
              </a:spcAft>
              <a:buFont typeface="Arial" panose="020B0604020202020204" pitchFamily="34" charset="0"/>
              <a:buChar char="•"/>
            </a:pPr>
            <a:r>
              <a:rPr lang="en-US" sz="2000" i="1" dirty="0">
                <a:ea typeface="Times New Roman" panose="02020603050405020304" pitchFamily="18" charset="0"/>
              </a:rPr>
              <a:t>Data on flight trips</a:t>
            </a:r>
          </a:p>
          <a:p>
            <a:pPr marL="241950" indent="-241950">
              <a:spcBef>
                <a:spcPts val="423"/>
              </a:spcBef>
              <a:spcAft>
                <a:spcPts val="423"/>
              </a:spcAft>
              <a:buFont typeface="Arial" panose="020B0604020202020204" pitchFamily="34" charset="0"/>
              <a:buChar char="•"/>
            </a:pPr>
            <a:r>
              <a:rPr lang="en-US" sz="2000" i="1" dirty="0">
                <a:ea typeface="Times New Roman" panose="02020603050405020304" pitchFamily="18" charset="0"/>
              </a:rPr>
              <a:t>Data on paper consumption</a:t>
            </a:r>
          </a:p>
          <a:p>
            <a:pPr marL="241950" indent="-241950">
              <a:spcBef>
                <a:spcPts val="423"/>
              </a:spcBef>
              <a:spcAft>
                <a:spcPts val="423"/>
              </a:spcAft>
              <a:buFont typeface="Arial" panose="020B0604020202020204" pitchFamily="34" charset="0"/>
              <a:buChar char="•"/>
            </a:pPr>
            <a:r>
              <a:rPr lang="en-US" sz="2000" i="1" dirty="0">
                <a:ea typeface="Times New Roman" panose="02020603050405020304" pitchFamily="18" charset="0"/>
              </a:rPr>
              <a:t>Data on employees’ commuting to work</a:t>
            </a:r>
          </a:p>
          <a:p>
            <a:pPr marL="241950" indent="-241950">
              <a:spcBef>
                <a:spcPts val="423"/>
              </a:spcBef>
              <a:spcAft>
                <a:spcPts val="423"/>
              </a:spcAft>
              <a:buFont typeface="Arial" panose="020B0604020202020204" pitchFamily="34" charset="0"/>
              <a:buChar char="•"/>
            </a:pPr>
            <a:r>
              <a:rPr lang="en-US" sz="2000" i="1" dirty="0">
                <a:ea typeface="Times New Roman" panose="02020603050405020304" pitchFamily="18" charset="0"/>
              </a:rPr>
              <a:t>Data on fleet rented for work reasons</a:t>
            </a:r>
          </a:p>
          <a:p>
            <a:pPr marL="241950" indent="-241950">
              <a:spcBef>
                <a:spcPts val="423"/>
              </a:spcBef>
              <a:spcAft>
                <a:spcPts val="423"/>
              </a:spcAft>
              <a:buFont typeface="Arial" panose="020B0604020202020204" pitchFamily="34" charset="0"/>
              <a:buChar char="•"/>
            </a:pPr>
            <a:r>
              <a:rPr lang="en-US" sz="2000" i="1" dirty="0">
                <a:ea typeface="Times New Roman" panose="02020603050405020304" pitchFamily="18" charset="0"/>
              </a:rPr>
              <a:t>Courier services…</a:t>
            </a:r>
          </a:p>
        </p:txBody>
      </p:sp>
      <p:pic>
        <p:nvPicPr>
          <p:cNvPr id="5" name="Picture 4"/>
          <p:cNvPicPr>
            <a:picLocks noChangeAspect="1"/>
          </p:cNvPicPr>
          <p:nvPr/>
        </p:nvPicPr>
        <p:blipFill>
          <a:blip r:embed="rId3"/>
          <a:stretch>
            <a:fillRect/>
          </a:stretch>
        </p:blipFill>
        <p:spPr>
          <a:xfrm>
            <a:off x="4889749" y="3253502"/>
            <a:ext cx="4254251" cy="3421178"/>
          </a:xfrm>
          <a:prstGeom prst="rect">
            <a:avLst/>
          </a:prstGeom>
        </p:spPr>
      </p:pic>
      <p:sp>
        <p:nvSpPr>
          <p:cNvPr id="13" name="Rectangle 12"/>
          <p:cNvSpPr/>
          <p:nvPr/>
        </p:nvSpPr>
        <p:spPr>
          <a:xfrm rot="19832950">
            <a:off x="2251965" y="4736049"/>
            <a:ext cx="2429519" cy="649926"/>
          </a:xfrm>
          <a:prstGeom prst="rect">
            <a:avLst/>
          </a:prstGeom>
          <a:noFill/>
        </p:spPr>
        <p:txBody>
          <a:bodyPr wrap="none" lIns="64520" tIns="32260" rIns="64520" bIns="32260">
            <a:spAutoFit/>
          </a:bodyPr>
          <a:lstStyle/>
          <a:p>
            <a:pPr algn="ctr"/>
            <a:r>
              <a:rPr lang="en-US" sz="3800" dirty="0">
                <a:ln w="0"/>
                <a:solidFill>
                  <a:srgbClr val="FF0000"/>
                </a:solidFill>
              </a:rPr>
              <a:t>Facultative!</a:t>
            </a:r>
          </a:p>
        </p:txBody>
      </p:sp>
      <p:grpSp>
        <p:nvGrpSpPr>
          <p:cNvPr id="8" name="Group 7"/>
          <p:cNvGrpSpPr/>
          <p:nvPr/>
        </p:nvGrpSpPr>
        <p:grpSpPr>
          <a:xfrm>
            <a:off x="0" y="0"/>
            <a:ext cx="9144000" cy="836712"/>
            <a:chOff x="0" y="0"/>
            <a:chExt cx="9144000" cy="836712"/>
          </a:xfrm>
        </p:grpSpPr>
        <p:grpSp>
          <p:nvGrpSpPr>
            <p:cNvPr id="9" name="Group 8"/>
            <p:cNvGrpSpPr/>
            <p:nvPr/>
          </p:nvGrpSpPr>
          <p:grpSpPr>
            <a:xfrm>
              <a:off x="0" y="0"/>
              <a:ext cx="9144000" cy="836712"/>
              <a:chOff x="0" y="0"/>
              <a:chExt cx="9144000" cy="836712"/>
            </a:xfrm>
          </p:grpSpPr>
          <p:sp>
            <p:nvSpPr>
              <p:cNvPr id="11" name="Rectangle 10"/>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Required Data – Scope 3</a:t>
                </a:r>
              </a:p>
            </p:txBody>
          </p:sp>
          <p:sp>
            <p:nvSpPr>
              <p:cNvPr id="12" name="Rectangle 11"/>
              <p:cNvSpPr/>
              <p:nvPr/>
            </p:nvSpPr>
            <p:spPr>
              <a:xfrm>
                <a:off x="323528" y="0"/>
                <a:ext cx="216024" cy="83671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2" name="Slide Number Placeholder 1"/>
          <p:cNvSpPr>
            <a:spLocks noGrp="1"/>
          </p:cNvSpPr>
          <p:nvPr>
            <p:ph type="sldNum" sz="quarter" idx="12"/>
          </p:nvPr>
        </p:nvSpPr>
        <p:spPr/>
        <p:txBody>
          <a:bodyPr/>
          <a:lstStyle/>
          <a:p>
            <a:fld id="{3DF53439-851E-44AD-84B1-B6BFC3D0C743}" type="slidenum">
              <a:rPr lang="el-GR" smtClean="0"/>
              <a:t>70</a:t>
            </a:fld>
            <a:endParaRPr lang="el-GR" dirty="0"/>
          </a:p>
        </p:txBody>
      </p:sp>
      <p:sp>
        <p:nvSpPr>
          <p:cNvPr id="14" name="Rectangle 13"/>
          <p:cNvSpPr/>
          <p:nvPr/>
        </p:nvSpPr>
        <p:spPr>
          <a:xfrm>
            <a:off x="431540" y="1950677"/>
            <a:ext cx="5940660" cy="223009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p:cNvSpPr txBox="1"/>
          <p:nvPr/>
        </p:nvSpPr>
        <p:spPr>
          <a:xfrm>
            <a:off x="5603687" y="2073273"/>
            <a:ext cx="762330" cy="461665"/>
          </a:xfrm>
          <a:prstGeom prst="rect">
            <a:avLst/>
          </a:prstGeom>
          <a:noFill/>
        </p:spPr>
        <p:txBody>
          <a:bodyPr wrap="square" rtlCol="0">
            <a:spAutoFit/>
          </a:bodyPr>
          <a:lstStyle/>
          <a:p>
            <a:r>
              <a:rPr lang="en-GB" sz="1200" dirty="0" err="1">
                <a:solidFill>
                  <a:srgbClr val="00B050"/>
                </a:solidFill>
              </a:rPr>
              <a:t>GHG</a:t>
            </a:r>
            <a:r>
              <a:rPr lang="en-GB" sz="1200" dirty="0">
                <a:solidFill>
                  <a:srgbClr val="00B050"/>
                </a:solidFill>
              </a:rPr>
              <a:t> Protocol</a:t>
            </a:r>
          </a:p>
        </p:txBody>
      </p:sp>
    </p:spTree>
    <p:extLst>
      <p:ext uri="{BB962C8B-B14F-4D97-AF65-F5344CB8AC3E}">
        <p14:creationId xmlns:p14="http://schemas.microsoft.com/office/powerpoint/2010/main" val="34290535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836712"/>
            <a:chOff x="0" y="0"/>
            <a:chExt cx="9144000" cy="836712"/>
          </a:xfrm>
        </p:grpSpPr>
        <p:sp>
          <p:nvSpPr>
            <p:cNvPr id="12" name="Rectangle 11"/>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Measuring CO2</a:t>
              </a:r>
            </a:p>
          </p:txBody>
        </p:sp>
        <p:sp>
          <p:nvSpPr>
            <p:cNvPr id="13" name="Rectangle 12"/>
            <p:cNvSpPr/>
            <p:nvPr/>
          </p:nvSpPr>
          <p:spPr>
            <a:xfrm>
              <a:off x="323528" y="0"/>
              <a:ext cx="216024" cy="83671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8" name="TextBox 7"/>
          <p:cNvSpPr txBox="1"/>
          <p:nvPr/>
        </p:nvSpPr>
        <p:spPr>
          <a:xfrm>
            <a:off x="770014" y="2012957"/>
            <a:ext cx="7670936" cy="3512248"/>
          </a:xfrm>
          <a:prstGeom prst="rect">
            <a:avLst/>
          </a:prstGeom>
          <a:solidFill>
            <a:srgbClr val="0099FF"/>
          </a:solidFill>
        </p:spPr>
        <p:txBody>
          <a:bodyPr wrap="square" lIns="64520" tIns="32260" rIns="64520" bIns="32260" rtlCol="0">
            <a:spAutoFit/>
          </a:bodyPr>
          <a:lstStyle/>
          <a:p>
            <a:r>
              <a:rPr lang="en-GB" sz="2400" b="1" dirty="0">
                <a:solidFill>
                  <a:schemeClr val="bg1"/>
                </a:solidFill>
              </a:rPr>
              <a:t>Exercise: Measure carbon footprint</a:t>
            </a:r>
          </a:p>
          <a:p>
            <a:endParaRPr lang="en-GB" sz="2000" dirty="0">
              <a:solidFill>
                <a:schemeClr val="bg1"/>
              </a:solidFill>
            </a:endParaRPr>
          </a:p>
          <a:p>
            <a:pPr marL="342900" indent="-342900">
              <a:buAutoNum type="arabicParenR"/>
            </a:pPr>
            <a:r>
              <a:rPr lang="en-GB" sz="2000" dirty="0">
                <a:solidFill>
                  <a:schemeClr val="bg1"/>
                </a:solidFill>
              </a:rPr>
              <a:t>Identify the Scope 1, Scope 2 and Scope 3 emissions for  the companies of the following sectors :</a:t>
            </a:r>
          </a:p>
          <a:p>
            <a:r>
              <a:rPr lang="en-GB" sz="2000" dirty="0"/>
              <a:t>Group 1: Construction company</a:t>
            </a:r>
          </a:p>
          <a:p>
            <a:r>
              <a:rPr lang="en-GB" sz="2000" dirty="0"/>
              <a:t>Group 2: Hotel</a:t>
            </a:r>
          </a:p>
          <a:p>
            <a:r>
              <a:rPr lang="en-GB" sz="2000" dirty="0"/>
              <a:t>Group 3: Facilities Management company</a:t>
            </a:r>
          </a:p>
          <a:p>
            <a:r>
              <a:rPr lang="en-GB" sz="2000" dirty="0"/>
              <a:t>Group 4: Banking sector</a:t>
            </a:r>
          </a:p>
          <a:p>
            <a:r>
              <a:rPr lang="en-GB" sz="2000" dirty="0"/>
              <a:t>Group 5: Cloths&amp; Accessories Import company</a:t>
            </a:r>
          </a:p>
          <a:p>
            <a:endParaRPr lang="en-GB" sz="2000" dirty="0">
              <a:solidFill>
                <a:schemeClr val="bg1"/>
              </a:solidFill>
            </a:endParaRPr>
          </a:p>
          <a:p>
            <a:r>
              <a:rPr lang="en-GB" sz="2000" dirty="0">
                <a:solidFill>
                  <a:schemeClr val="bg1"/>
                </a:solidFill>
              </a:rPr>
              <a:t>2) Use the calculator to  measure the company footprint </a:t>
            </a:r>
          </a:p>
        </p:txBody>
      </p:sp>
      <p:sp>
        <p:nvSpPr>
          <p:cNvPr id="2" name="Slide Number Placeholder 1"/>
          <p:cNvSpPr>
            <a:spLocks noGrp="1"/>
          </p:cNvSpPr>
          <p:nvPr>
            <p:ph type="sldNum" sz="quarter" idx="12"/>
          </p:nvPr>
        </p:nvSpPr>
        <p:spPr/>
        <p:txBody>
          <a:bodyPr/>
          <a:lstStyle/>
          <a:p>
            <a:fld id="{3DF53439-851E-44AD-84B1-B6BFC3D0C743}" type="slidenum">
              <a:rPr lang="el-GR" smtClean="0"/>
              <a:t>71</a:t>
            </a:fld>
            <a:endParaRPr lang="el-GR" dirty="0"/>
          </a:p>
        </p:txBody>
      </p:sp>
    </p:spTree>
    <p:extLst>
      <p:ext uri="{BB962C8B-B14F-4D97-AF65-F5344CB8AC3E}">
        <p14:creationId xmlns:p14="http://schemas.microsoft.com/office/powerpoint/2010/main" val="36299624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0" y="0"/>
            <a:ext cx="9144000" cy="836712"/>
            <a:chOff x="0" y="0"/>
            <a:chExt cx="9144000" cy="836712"/>
          </a:xfrm>
        </p:grpSpPr>
        <p:grpSp>
          <p:nvGrpSpPr>
            <p:cNvPr id="8" name="Group 7"/>
            <p:cNvGrpSpPr/>
            <p:nvPr/>
          </p:nvGrpSpPr>
          <p:grpSpPr>
            <a:xfrm>
              <a:off x="0" y="0"/>
              <a:ext cx="9144000" cy="836712"/>
              <a:chOff x="0" y="0"/>
              <a:chExt cx="9144000" cy="836712"/>
            </a:xfrm>
          </p:grpSpPr>
          <p:sp>
            <p:nvSpPr>
              <p:cNvPr id="10" name="Rectangle 9"/>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Exercise 2</a:t>
                </a:r>
              </a:p>
            </p:txBody>
          </p:sp>
          <p:sp>
            <p:nvSpPr>
              <p:cNvPr id="11" name="Rectangle 10"/>
              <p:cNvSpPr/>
              <p:nvPr/>
            </p:nvSpPr>
            <p:spPr>
              <a:xfrm>
                <a:off x="323528" y="0"/>
                <a:ext cx="216024" cy="83671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graphicFrame>
        <p:nvGraphicFramePr>
          <p:cNvPr id="4" name="Table 3"/>
          <p:cNvGraphicFramePr>
            <a:graphicFrameLocks noGrp="1"/>
          </p:cNvGraphicFramePr>
          <p:nvPr>
            <p:extLst>
              <p:ext uri="{D42A27DB-BD31-4B8C-83A1-F6EECF244321}">
                <p14:modId xmlns:p14="http://schemas.microsoft.com/office/powerpoint/2010/main" val="2792996111"/>
              </p:ext>
            </p:extLst>
          </p:nvPr>
        </p:nvGraphicFramePr>
        <p:xfrm>
          <a:off x="107504" y="1196753"/>
          <a:ext cx="8856984" cy="2978474"/>
        </p:xfrm>
        <a:graphic>
          <a:graphicData uri="http://schemas.openxmlformats.org/drawingml/2006/table">
            <a:tbl>
              <a:tblPr/>
              <a:tblGrid>
                <a:gridCol w="1584176">
                  <a:extLst>
                    <a:ext uri="{9D8B030D-6E8A-4147-A177-3AD203B41FA5}">
                      <a16:colId xmlns:a16="http://schemas.microsoft.com/office/drawing/2014/main" val="3541479202"/>
                    </a:ext>
                  </a:extLst>
                </a:gridCol>
                <a:gridCol w="657542">
                  <a:extLst>
                    <a:ext uri="{9D8B030D-6E8A-4147-A177-3AD203B41FA5}">
                      <a16:colId xmlns:a16="http://schemas.microsoft.com/office/drawing/2014/main" val="2584355893"/>
                    </a:ext>
                  </a:extLst>
                </a:gridCol>
                <a:gridCol w="1502698">
                  <a:extLst>
                    <a:ext uri="{9D8B030D-6E8A-4147-A177-3AD203B41FA5}">
                      <a16:colId xmlns:a16="http://schemas.microsoft.com/office/drawing/2014/main" val="1968514624"/>
                    </a:ext>
                  </a:extLst>
                </a:gridCol>
                <a:gridCol w="936104">
                  <a:extLst>
                    <a:ext uri="{9D8B030D-6E8A-4147-A177-3AD203B41FA5}">
                      <a16:colId xmlns:a16="http://schemas.microsoft.com/office/drawing/2014/main" val="15075653"/>
                    </a:ext>
                  </a:extLst>
                </a:gridCol>
                <a:gridCol w="2031447">
                  <a:extLst>
                    <a:ext uri="{9D8B030D-6E8A-4147-A177-3AD203B41FA5}">
                      <a16:colId xmlns:a16="http://schemas.microsoft.com/office/drawing/2014/main" val="2385136895"/>
                    </a:ext>
                  </a:extLst>
                </a:gridCol>
                <a:gridCol w="2145017">
                  <a:extLst>
                    <a:ext uri="{9D8B030D-6E8A-4147-A177-3AD203B41FA5}">
                      <a16:colId xmlns:a16="http://schemas.microsoft.com/office/drawing/2014/main" val="2937166533"/>
                    </a:ext>
                  </a:extLst>
                </a:gridCol>
              </a:tblGrid>
              <a:tr h="391709">
                <a:tc>
                  <a:txBody>
                    <a:bodyPr/>
                    <a:lstStyle/>
                    <a:p>
                      <a:pPr algn="ctr" fontAlgn="b"/>
                      <a:r>
                        <a:rPr lang="en-GB" sz="1400" b="0" i="0" u="none" strike="noStrike">
                          <a:solidFill>
                            <a:srgbClr val="FFFFFF"/>
                          </a:solidFill>
                          <a:effectLst/>
                          <a:latin typeface="Helv"/>
                        </a:rPr>
                        <a:t> </a:t>
                      </a:r>
                    </a:p>
                  </a:txBody>
                  <a:tcPr marL="5289" marR="5289" marT="5289"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gridSpan="2">
                  <a:txBody>
                    <a:bodyPr/>
                    <a:lstStyle/>
                    <a:p>
                      <a:pPr algn="ctr" fontAlgn="b"/>
                      <a:r>
                        <a:rPr lang="en-GB" sz="1400" b="0" i="0" u="none" strike="noStrike" dirty="0">
                          <a:solidFill>
                            <a:srgbClr val="FFFFFF"/>
                          </a:solidFill>
                          <a:effectLst/>
                          <a:latin typeface="Helv"/>
                        </a:rPr>
                        <a:t>Employees Cars</a:t>
                      </a:r>
                    </a:p>
                  </a:txBody>
                  <a:tcPr marL="5289" marR="5289" marT="528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GB"/>
                    </a:p>
                  </a:txBody>
                  <a:tcPr/>
                </a:tc>
                <a:tc gridSpan="2">
                  <a:txBody>
                    <a:bodyPr/>
                    <a:lstStyle/>
                    <a:p>
                      <a:pPr algn="ctr" fontAlgn="b"/>
                      <a:r>
                        <a:rPr lang="en-GB" sz="1400" b="0" i="0" u="none" strike="noStrike">
                          <a:solidFill>
                            <a:srgbClr val="FFFFFF"/>
                          </a:solidFill>
                          <a:effectLst/>
                          <a:latin typeface="Helv"/>
                        </a:rPr>
                        <a:t>Fleet Vehicles</a:t>
                      </a:r>
                    </a:p>
                  </a:txBody>
                  <a:tcPr marL="5289" marR="5289" marT="528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GB"/>
                    </a:p>
                  </a:txBody>
                  <a:tcPr/>
                </a:tc>
                <a:tc>
                  <a:txBody>
                    <a:bodyPr/>
                    <a:lstStyle/>
                    <a:p>
                      <a:pPr algn="ctr" fontAlgn="b"/>
                      <a:r>
                        <a:rPr lang="en-GB" sz="1400" b="0" i="0" u="none" strike="noStrike">
                          <a:solidFill>
                            <a:srgbClr val="FFFFFF"/>
                          </a:solidFill>
                          <a:effectLst/>
                          <a:latin typeface="Helv"/>
                        </a:rPr>
                        <a:t>Flight trips</a:t>
                      </a:r>
                    </a:p>
                  </a:txBody>
                  <a:tcPr marL="5289" marR="5289" marT="528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4269869539"/>
                  </a:ext>
                </a:extLst>
              </a:tr>
              <a:tr h="428273">
                <a:tc>
                  <a:txBody>
                    <a:bodyPr/>
                    <a:lstStyle/>
                    <a:p>
                      <a:pPr algn="l" fontAlgn="b"/>
                      <a:r>
                        <a:rPr lang="en-GB" sz="1400" b="0" i="0" u="none" strike="noStrike">
                          <a:solidFill>
                            <a:srgbClr val="FFFFFF"/>
                          </a:solidFill>
                          <a:effectLst/>
                          <a:latin typeface="Helv"/>
                        </a:rPr>
                        <a:t>Company A</a:t>
                      </a:r>
                    </a:p>
                  </a:txBody>
                  <a:tcPr marL="5289" marR="5289" marT="528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GB" sz="1400" b="0" i="0" u="none" strike="noStrike">
                          <a:solidFill>
                            <a:srgbClr val="FFFFFF"/>
                          </a:solidFill>
                          <a:effectLst/>
                          <a:latin typeface="Helv"/>
                        </a:rPr>
                        <a:t>Driven Km</a:t>
                      </a:r>
                    </a:p>
                  </a:txBody>
                  <a:tcPr marL="5289" marR="5289" marT="528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GB" sz="1400" b="0" i="0" u="none" strike="noStrike">
                          <a:solidFill>
                            <a:srgbClr val="FFFFFF"/>
                          </a:solidFill>
                          <a:effectLst/>
                          <a:latin typeface="Helv"/>
                        </a:rPr>
                        <a:t>Type of Car</a:t>
                      </a:r>
                    </a:p>
                  </a:txBody>
                  <a:tcPr marL="5289" marR="5289" marT="528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l" fontAlgn="b"/>
                      <a:r>
                        <a:rPr lang="en-GB" sz="1400" b="0" i="0" u="none" strike="noStrike">
                          <a:solidFill>
                            <a:srgbClr val="FFFFFF"/>
                          </a:solidFill>
                          <a:effectLst/>
                          <a:latin typeface="Helv"/>
                        </a:rPr>
                        <a:t>Driven Km</a:t>
                      </a:r>
                    </a:p>
                  </a:txBody>
                  <a:tcPr marL="5289" marR="5289" marT="528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GB" sz="1400" b="0" i="0" u="none" strike="noStrike">
                          <a:solidFill>
                            <a:srgbClr val="FFFFFF"/>
                          </a:solidFill>
                          <a:effectLst/>
                          <a:latin typeface="Helv"/>
                        </a:rPr>
                        <a:t>Type of Car</a:t>
                      </a:r>
                    </a:p>
                  </a:txBody>
                  <a:tcPr marL="5289" marR="5289" marT="528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GB" sz="1400" b="0" i="0" u="none" strike="noStrike">
                          <a:solidFill>
                            <a:srgbClr val="FFFFFF"/>
                          </a:solidFill>
                          <a:effectLst/>
                          <a:latin typeface="Helv"/>
                        </a:rPr>
                        <a:t>Km x Passengers x Seat Class</a:t>
                      </a:r>
                    </a:p>
                  </a:txBody>
                  <a:tcPr marL="5289" marR="5289" marT="528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331460985"/>
                  </a:ext>
                </a:extLst>
              </a:tr>
              <a:tr h="851302">
                <a:tc>
                  <a:txBody>
                    <a:bodyPr/>
                    <a:lstStyle/>
                    <a:p>
                      <a:pPr algn="l" fontAlgn="b"/>
                      <a:r>
                        <a:rPr lang="en-GB" sz="1400" b="0" i="0" u="none" strike="noStrike" dirty="0">
                          <a:solidFill>
                            <a:srgbClr val="000000"/>
                          </a:solidFill>
                          <a:effectLst/>
                          <a:latin typeface="Helv"/>
                        </a:rPr>
                        <a:t>Construction Company</a:t>
                      </a:r>
                    </a:p>
                    <a:p>
                      <a:pPr algn="l" fontAlgn="b"/>
                      <a:r>
                        <a:rPr lang="en-GB" sz="1400" b="0" i="0" u="none" strike="noStrike" dirty="0">
                          <a:solidFill>
                            <a:srgbClr val="000000"/>
                          </a:solidFill>
                          <a:effectLst/>
                          <a:latin typeface="Helv"/>
                        </a:rPr>
                        <a:t> </a:t>
                      </a:r>
                    </a:p>
                  </a:txBody>
                  <a:tcPr marL="5289" marR="5289" marT="528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b"/>
                      <a:r>
                        <a:rPr lang="en-GB" sz="1400" b="0" i="0" u="none" strike="noStrike" dirty="0">
                          <a:solidFill>
                            <a:srgbClr val="000000"/>
                          </a:solidFill>
                          <a:effectLst/>
                          <a:latin typeface="Helv"/>
                        </a:rPr>
                        <a:t>450,000</a:t>
                      </a:r>
                    </a:p>
                    <a:p>
                      <a:pPr algn="ctr" fontAlgn="b"/>
                      <a:r>
                        <a:rPr lang="en-GB" sz="1400" b="0" i="0" u="none" strike="noStrike" dirty="0">
                          <a:solidFill>
                            <a:srgbClr val="000000"/>
                          </a:solidFill>
                          <a:effectLst/>
                          <a:latin typeface="Helv"/>
                        </a:rPr>
                        <a:t> </a:t>
                      </a:r>
                    </a:p>
                  </a:txBody>
                  <a:tcPr marL="5289" marR="5289" marT="5289" marB="0">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l" fontAlgn="b"/>
                      <a:r>
                        <a:rPr lang="en-GB" sz="1400" b="0" i="0" u="none" strike="noStrike" dirty="0">
                          <a:solidFill>
                            <a:srgbClr val="000000"/>
                          </a:solidFill>
                          <a:effectLst/>
                          <a:latin typeface="Helv"/>
                        </a:rPr>
                        <a:t>Passenger - 2010 - Gasoline</a:t>
                      </a:r>
                    </a:p>
                    <a:p>
                      <a:pPr algn="l" fontAlgn="b"/>
                      <a:r>
                        <a:rPr lang="en-GB" sz="1400" b="0" i="0" u="none" strike="noStrike" dirty="0">
                          <a:solidFill>
                            <a:srgbClr val="000000"/>
                          </a:solidFill>
                          <a:effectLst/>
                          <a:latin typeface="Helv"/>
                        </a:rPr>
                        <a:t> </a:t>
                      </a:r>
                    </a:p>
                  </a:txBody>
                  <a:tcPr marL="5289" marR="5289" marT="5289"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l" fontAlgn="b"/>
                      <a:r>
                        <a:rPr lang="en-GB" sz="1400" b="0" i="0" u="none" strike="noStrike" dirty="0">
                          <a:solidFill>
                            <a:srgbClr val="000000"/>
                          </a:solidFill>
                          <a:effectLst/>
                          <a:latin typeface="Helv"/>
                        </a:rPr>
                        <a:t>180,000</a:t>
                      </a:r>
                    </a:p>
                    <a:p>
                      <a:pPr algn="l" fontAlgn="b"/>
                      <a:endParaRPr lang="en-US" sz="1400" b="0" i="0" u="none" strike="noStrike" dirty="0">
                        <a:solidFill>
                          <a:srgbClr val="000000"/>
                        </a:solidFill>
                        <a:effectLst/>
                        <a:latin typeface="Helv"/>
                      </a:endParaRPr>
                    </a:p>
                    <a:p>
                      <a:pPr algn="l" fontAlgn="b"/>
                      <a:r>
                        <a:rPr lang="en-US" sz="1400" b="0" i="0" u="none" strike="noStrike" dirty="0">
                          <a:solidFill>
                            <a:srgbClr val="000000"/>
                          </a:solidFill>
                          <a:effectLst/>
                          <a:latin typeface="Helv"/>
                        </a:rPr>
                        <a:t>120,000</a:t>
                      </a:r>
                      <a:endParaRPr lang="en-GB" sz="1400" b="0" i="0" u="none" strike="noStrike" dirty="0">
                        <a:solidFill>
                          <a:srgbClr val="000000"/>
                        </a:solidFill>
                        <a:effectLst/>
                        <a:latin typeface="Helv"/>
                      </a:endParaRPr>
                    </a:p>
                    <a:p>
                      <a:pPr algn="l" fontAlgn="b"/>
                      <a:r>
                        <a:rPr lang="en-GB" sz="1400" b="0" i="0" u="none" strike="noStrike" dirty="0">
                          <a:solidFill>
                            <a:srgbClr val="000000"/>
                          </a:solidFill>
                          <a:effectLst/>
                          <a:latin typeface="Helv"/>
                        </a:rPr>
                        <a:t> </a:t>
                      </a:r>
                    </a:p>
                  </a:txBody>
                  <a:tcPr marL="5289" marR="5289" marT="5289"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l" fontAlgn="b"/>
                      <a:r>
                        <a:rPr lang="en-GB" sz="1400" b="0" i="0" u="none" strike="noStrike" dirty="0">
                          <a:solidFill>
                            <a:srgbClr val="000000"/>
                          </a:solidFill>
                          <a:effectLst/>
                          <a:latin typeface="Helv"/>
                        </a:rPr>
                        <a:t>Passenger - 2014 - Gasoline</a:t>
                      </a:r>
                    </a:p>
                    <a:p>
                      <a:pPr algn="l" fontAlgn="b"/>
                      <a:r>
                        <a:rPr lang="en-GB" sz="1400" b="0" i="0" u="none" strike="noStrike" dirty="0">
                          <a:solidFill>
                            <a:srgbClr val="000000"/>
                          </a:solidFill>
                          <a:effectLst/>
                          <a:latin typeface="Helv"/>
                        </a:rPr>
                        <a:t>Heavy Duty Vehicle –Rigid - 2010 - Diesel</a:t>
                      </a:r>
                    </a:p>
                  </a:txBody>
                  <a:tcPr marL="5289" marR="5289" marT="5289"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l" fontAlgn="b"/>
                      <a:r>
                        <a:rPr lang="en-GB" sz="1400" b="0" i="0" u="none" strike="noStrike" dirty="0">
                          <a:solidFill>
                            <a:srgbClr val="000000"/>
                          </a:solidFill>
                          <a:effectLst/>
                          <a:latin typeface="Helv"/>
                        </a:rPr>
                        <a:t>2,144 km x 2 passengers x Business</a:t>
                      </a:r>
                    </a:p>
                    <a:p>
                      <a:pPr algn="l" fontAlgn="b"/>
                      <a:r>
                        <a:rPr lang="en-GB" sz="1400" b="0" i="0" u="none" strike="noStrike" dirty="0">
                          <a:solidFill>
                            <a:srgbClr val="000000"/>
                          </a:solidFill>
                          <a:effectLst/>
                          <a:latin typeface="Helv"/>
                        </a:rPr>
                        <a:t> </a:t>
                      </a:r>
                    </a:p>
                  </a:txBody>
                  <a:tcPr marL="5289" marR="5289" marT="5289" marB="0">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605720697"/>
                  </a:ext>
                </a:extLst>
              </a:tr>
              <a:tr h="428273">
                <a:tc>
                  <a:txBody>
                    <a:bodyPr/>
                    <a:lstStyle/>
                    <a:p>
                      <a:pPr algn="l" fontAlgn="b"/>
                      <a:r>
                        <a:rPr lang="en-GB" sz="1400" b="0" i="0" u="none" strike="noStrike" dirty="0">
                          <a:solidFill>
                            <a:srgbClr val="000000"/>
                          </a:solidFill>
                          <a:effectLst/>
                          <a:latin typeface="Helv"/>
                        </a:rPr>
                        <a:t>Hotel</a:t>
                      </a:r>
                    </a:p>
                  </a:txBody>
                  <a:tcPr marL="5289" marR="5289" marT="528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b"/>
                      <a:r>
                        <a:rPr lang="en-GB" sz="1400" b="0" i="0" u="none" strike="noStrike" dirty="0">
                          <a:solidFill>
                            <a:srgbClr val="000000"/>
                          </a:solidFill>
                          <a:effectLst/>
                          <a:latin typeface="Helv"/>
                        </a:rPr>
                        <a:t>-</a:t>
                      </a:r>
                    </a:p>
                  </a:txBody>
                  <a:tcPr marL="5289" marR="5289" marT="5289" marB="0">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b"/>
                      <a:r>
                        <a:rPr lang="en-GB" sz="1400" b="0" i="0" u="none" strike="noStrike" dirty="0">
                          <a:solidFill>
                            <a:srgbClr val="000000"/>
                          </a:solidFill>
                          <a:effectLst/>
                          <a:latin typeface="Helv"/>
                        </a:rPr>
                        <a:t> </a:t>
                      </a:r>
                    </a:p>
                  </a:txBody>
                  <a:tcPr marL="5289" marR="5289" marT="5289"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l" fontAlgn="b"/>
                      <a:r>
                        <a:rPr lang="en-GB" sz="1400" b="0" i="0" u="none" strike="noStrike" dirty="0">
                          <a:solidFill>
                            <a:srgbClr val="000000"/>
                          </a:solidFill>
                          <a:effectLst/>
                          <a:latin typeface="Helv"/>
                        </a:rPr>
                        <a:t>60,000</a:t>
                      </a:r>
                    </a:p>
                    <a:p>
                      <a:pPr algn="l" fontAlgn="b"/>
                      <a:endParaRPr lang="en-GB" sz="1400" b="0" i="0" u="none" strike="noStrike" dirty="0">
                        <a:solidFill>
                          <a:srgbClr val="000000"/>
                        </a:solidFill>
                        <a:effectLst/>
                        <a:latin typeface="Helv"/>
                      </a:endParaRPr>
                    </a:p>
                  </a:txBody>
                  <a:tcPr marL="5289" marR="5289" marT="5289"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l" fontAlgn="b"/>
                      <a:r>
                        <a:rPr lang="en-GB" sz="1400" b="0" i="0" u="none" strike="noStrike" dirty="0">
                          <a:solidFill>
                            <a:srgbClr val="000000"/>
                          </a:solidFill>
                          <a:effectLst/>
                          <a:latin typeface="Helv"/>
                        </a:rPr>
                        <a:t> </a:t>
                      </a:r>
                    </a:p>
                  </a:txBody>
                  <a:tcPr marL="5289" marR="5289" marT="5289"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l" fontAlgn="b"/>
                      <a:r>
                        <a:rPr lang="en-GB" sz="1400" b="0" i="0" u="none" strike="noStrike" dirty="0">
                          <a:solidFill>
                            <a:srgbClr val="000000"/>
                          </a:solidFill>
                          <a:effectLst/>
                          <a:latin typeface="Helv"/>
                        </a:rPr>
                        <a:t>1,390 km x 4 passengers x Economy</a:t>
                      </a:r>
                    </a:p>
                  </a:txBody>
                  <a:tcPr marL="5289" marR="5289" marT="5289" marB="0">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2636314789"/>
                  </a:ext>
                </a:extLst>
              </a:tr>
              <a:tr h="428273">
                <a:tc>
                  <a:txBody>
                    <a:bodyPr/>
                    <a:lstStyle/>
                    <a:p>
                      <a:pPr algn="l" fontAlgn="b"/>
                      <a:r>
                        <a:rPr lang="en-GB" sz="1400" b="0" i="0" u="none" strike="noStrike" dirty="0">
                          <a:solidFill>
                            <a:srgbClr val="000000"/>
                          </a:solidFill>
                          <a:effectLst/>
                          <a:latin typeface="Helv"/>
                        </a:rPr>
                        <a:t>FM</a:t>
                      </a:r>
                    </a:p>
                  </a:txBody>
                  <a:tcPr marL="5289" marR="5289" marT="528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Helv"/>
                        </a:rPr>
                        <a:t>150,000</a:t>
                      </a:r>
                    </a:p>
                  </a:txBody>
                  <a:tcPr marL="5289" marR="5289" marT="5289" marB="0">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l" fontAlgn="b"/>
                      <a:r>
                        <a:rPr lang="en-GB" sz="1400" b="0" i="0" u="none" strike="noStrike" dirty="0">
                          <a:solidFill>
                            <a:srgbClr val="000000"/>
                          </a:solidFill>
                          <a:effectLst/>
                          <a:latin typeface="Helv"/>
                        </a:rPr>
                        <a:t>Passenger - 2010 - Gasoline</a:t>
                      </a:r>
                    </a:p>
                  </a:txBody>
                  <a:tcPr marL="5289" marR="5289" marT="5289"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l" fontAlgn="b"/>
                      <a:r>
                        <a:rPr lang="en-GB" sz="1400" b="0" i="0" u="none" strike="noStrike" dirty="0">
                          <a:solidFill>
                            <a:srgbClr val="000000"/>
                          </a:solidFill>
                          <a:effectLst/>
                          <a:latin typeface="Helv"/>
                        </a:rPr>
                        <a:t> 750,000</a:t>
                      </a:r>
                    </a:p>
                  </a:txBody>
                  <a:tcPr marL="5289" marR="5289" marT="5289"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l" fontAlgn="b"/>
                      <a:r>
                        <a:rPr lang="en-GB" sz="1400" b="0" i="0" u="none" strike="noStrike" dirty="0">
                          <a:solidFill>
                            <a:srgbClr val="000000"/>
                          </a:solidFill>
                          <a:effectLst/>
                          <a:latin typeface="Helv"/>
                        </a:rPr>
                        <a:t> Light Good Vehicles – 2013 - Diesel</a:t>
                      </a:r>
                    </a:p>
                  </a:txBody>
                  <a:tcPr marL="5289" marR="5289" marT="5289"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tc>
                  <a:txBody>
                    <a:bodyPr/>
                    <a:lstStyle/>
                    <a:p>
                      <a:pPr algn="l" fontAlgn="b"/>
                      <a:r>
                        <a:rPr lang="en-GB" sz="1400" b="0" i="0" u="none" strike="noStrike" dirty="0">
                          <a:solidFill>
                            <a:srgbClr val="000000"/>
                          </a:solidFill>
                          <a:effectLst/>
                          <a:latin typeface="Helv"/>
                        </a:rPr>
                        <a:t>237 x 14 passengers x Economy</a:t>
                      </a:r>
                    </a:p>
                  </a:txBody>
                  <a:tcPr marL="5289" marR="5289" marT="5289" marB="0">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685817224"/>
                  </a:ext>
                </a:extLst>
              </a:tr>
              <a:tr h="428273">
                <a:tc>
                  <a:txBody>
                    <a:bodyPr/>
                    <a:lstStyle/>
                    <a:p>
                      <a:pPr algn="l" fontAlgn="b"/>
                      <a:r>
                        <a:rPr lang="en-GB" sz="1400" b="0" i="0" u="none" strike="noStrike" dirty="0">
                          <a:solidFill>
                            <a:srgbClr val="000000"/>
                          </a:solidFill>
                          <a:effectLst/>
                          <a:latin typeface="Helv"/>
                        </a:rPr>
                        <a:t>Cloths&amp; Accessories Import</a:t>
                      </a:r>
                    </a:p>
                  </a:txBody>
                  <a:tcPr marL="5289" marR="5289" marT="528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400" b="0" i="0" u="none" strike="noStrike" dirty="0">
                          <a:solidFill>
                            <a:srgbClr val="000000"/>
                          </a:solidFill>
                          <a:effectLst/>
                          <a:latin typeface="Helv"/>
                        </a:rPr>
                        <a:t>70,000</a:t>
                      </a:r>
                    </a:p>
                  </a:txBody>
                  <a:tcPr marL="5289" marR="5289" marT="5289" marB="0">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1400" b="0" i="0" u="none" strike="noStrike" dirty="0">
                          <a:solidFill>
                            <a:srgbClr val="000000"/>
                          </a:solidFill>
                          <a:effectLst/>
                          <a:latin typeface="Helv"/>
                        </a:rPr>
                        <a:t>Passenger - 2012 - Gasoline</a:t>
                      </a:r>
                    </a:p>
                  </a:txBody>
                  <a:tcPr marL="5289" marR="5289" marT="5289"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1400" b="0" i="0" u="none" strike="noStrike" dirty="0">
                          <a:solidFill>
                            <a:srgbClr val="000000"/>
                          </a:solidFill>
                          <a:effectLst/>
                          <a:latin typeface="Helv"/>
                        </a:rPr>
                        <a:t>100,000</a:t>
                      </a:r>
                    </a:p>
                  </a:txBody>
                  <a:tcPr marL="5289" marR="5289" marT="5289"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1400" b="0" i="0" u="none" strike="noStrike" dirty="0">
                          <a:solidFill>
                            <a:srgbClr val="000000"/>
                          </a:solidFill>
                          <a:effectLst/>
                          <a:latin typeface="Helv"/>
                        </a:rPr>
                        <a:t>Passenger - 2010 - Gasoline</a:t>
                      </a:r>
                    </a:p>
                  </a:txBody>
                  <a:tcPr marL="5289" marR="5289" marT="5289" marB="0">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r>
                        <a:rPr lang="en-GB" sz="1400" b="0" i="0" u="none" strike="noStrike" dirty="0">
                          <a:solidFill>
                            <a:srgbClr val="000000"/>
                          </a:solidFill>
                          <a:effectLst/>
                          <a:latin typeface="Helv"/>
                        </a:rPr>
                        <a:t>3,193 x 16 x Economy</a:t>
                      </a:r>
                    </a:p>
                  </a:txBody>
                  <a:tcPr marL="5289" marR="5289" marT="5289" marB="0">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91489554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695663257"/>
              </p:ext>
            </p:extLst>
          </p:nvPr>
        </p:nvGraphicFramePr>
        <p:xfrm>
          <a:off x="197612" y="4797153"/>
          <a:ext cx="8766876" cy="1491690"/>
        </p:xfrm>
        <a:graphic>
          <a:graphicData uri="http://schemas.openxmlformats.org/drawingml/2006/table">
            <a:tbl>
              <a:tblPr/>
              <a:tblGrid>
                <a:gridCol w="1422060">
                  <a:extLst>
                    <a:ext uri="{9D8B030D-6E8A-4147-A177-3AD203B41FA5}">
                      <a16:colId xmlns:a16="http://schemas.microsoft.com/office/drawing/2014/main" val="4185989106"/>
                    </a:ext>
                  </a:extLst>
                </a:gridCol>
                <a:gridCol w="792088">
                  <a:extLst>
                    <a:ext uri="{9D8B030D-6E8A-4147-A177-3AD203B41FA5}">
                      <a16:colId xmlns:a16="http://schemas.microsoft.com/office/drawing/2014/main" val="1235365864"/>
                    </a:ext>
                  </a:extLst>
                </a:gridCol>
                <a:gridCol w="843636">
                  <a:extLst>
                    <a:ext uri="{9D8B030D-6E8A-4147-A177-3AD203B41FA5}">
                      <a16:colId xmlns:a16="http://schemas.microsoft.com/office/drawing/2014/main" val="502275995"/>
                    </a:ext>
                  </a:extLst>
                </a:gridCol>
                <a:gridCol w="973071">
                  <a:extLst>
                    <a:ext uri="{9D8B030D-6E8A-4147-A177-3AD203B41FA5}">
                      <a16:colId xmlns:a16="http://schemas.microsoft.com/office/drawing/2014/main" val="3969364472"/>
                    </a:ext>
                  </a:extLst>
                </a:gridCol>
                <a:gridCol w="886849">
                  <a:extLst>
                    <a:ext uri="{9D8B030D-6E8A-4147-A177-3AD203B41FA5}">
                      <a16:colId xmlns:a16="http://schemas.microsoft.com/office/drawing/2014/main" val="244766314"/>
                    </a:ext>
                  </a:extLst>
                </a:gridCol>
                <a:gridCol w="1022340">
                  <a:extLst>
                    <a:ext uri="{9D8B030D-6E8A-4147-A177-3AD203B41FA5}">
                      <a16:colId xmlns:a16="http://schemas.microsoft.com/office/drawing/2014/main" val="3505152157"/>
                    </a:ext>
                  </a:extLst>
                </a:gridCol>
                <a:gridCol w="997706">
                  <a:extLst>
                    <a:ext uri="{9D8B030D-6E8A-4147-A177-3AD203B41FA5}">
                      <a16:colId xmlns:a16="http://schemas.microsoft.com/office/drawing/2014/main" val="935939707"/>
                    </a:ext>
                  </a:extLst>
                </a:gridCol>
                <a:gridCol w="563519">
                  <a:extLst>
                    <a:ext uri="{9D8B030D-6E8A-4147-A177-3AD203B41FA5}">
                      <a16:colId xmlns:a16="http://schemas.microsoft.com/office/drawing/2014/main" val="2807516816"/>
                    </a:ext>
                  </a:extLst>
                </a:gridCol>
                <a:gridCol w="1265607">
                  <a:extLst>
                    <a:ext uri="{9D8B030D-6E8A-4147-A177-3AD203B41FA5}">
                      <a16:colId xmlns:a16="http://schemas.microsoft.com/office/drawing/2014/main" val="1707801116"/>
                    </a:ext>
                  </a:extLst>
                </a:gridCol>
              </a:tblGrid>
              <a:tr h="340644">
                <a:tc>
                  <a:txBody>
                    <a:bodyPr/>
                    <a:lstStyle/>
                    <a:p>
                      <a:pPr algn="ctr" fontAlgn="b"/>
                      <a:r>
                        <a:rPr lang="en-GB" sz="1300" b="0" i="0" u="none" strike="noStrike">
                          <a:solidFill>
                            <a:srgbClr val="FFFFFF"/>
                          </a:solidFill>
                          <a:effectLst/>
                          <a:latin typeface="Helv"/>
                        </a:rPr>
                        <a:t> </a:t>
                      </a:r>
                    </a:p>
                  </a:txBody>
                  <a:tcPr marL="8669" marR="8669" marT="8669"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300" b="0" i="0" u="none" strike="noStrike">
                          <a:solidFill>
                            <a:srgbClr val="FFFFFF"/>
                          </a:solidFill>
                          <a:effectLst/>
                          <a:latin typeface="Helv"/>
                        </a:rPr>
                        <a:t>Area (m</a:t>
                      </a:r>
                      <a:r>
                        <a:rPr lang="en-GB" sz="1300" b="0" i="0" u="none" strike="noStrike" baseline="30000">
                          <a:solidFill>
                            <a:srgbClr val="FFFFFF"/>
                          </a:solidFill>
                          <a:effectLst/>
                          <a:latin typeface="Helv"/>
                        </a:rPr>
                        <a:t>2</a:t>
                      </a:r>
                      <a:r>
                        <a:rPr lang="en-GB" sz="1300" b="0" i="0" u="none" strike="noStrike">
                          <a:solidFill>
                            <a:srgbClr val="FFFFFF"/>
                          </a:solidFill>
                          <a:effectLst/>
                          <a:latin typeface="Helv"/>
                        </a:rPr>
                        <a:t>)</a:t>
                      </a:r>
                    </a:p>
                  </a:txBody>
                  <a:tcPr marL="8669" marR="8669" marT="86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GB" sz="1300" b="0" i="0" u="none" strike="noStrike">
                          <a:solidFill>
                            <a:srgbClr val="FFFFFF"/>
                          </a:solidFill>
                          <a:effectLst/>
                          <a:latin typeface="Helv"/>
                        </a:rPr>
                        <a:t>Employees</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GB" sz="1300" b="0" i="0" u="none" strike="noStrike">
                          <a:solidFill>
                            <a:srgbClr val="FFFFFF"/>
                          </a:solidFill>
                          <a:effectLst/>
                          <a:latin typeface="Helv"/>
                        </a:rPr>
                        <a:t>EDL (kWh)</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GB" sz="1300" b="0" i="0" u="none" strike="noStrike">
                          <a:solidFill>
                            <a:srgbClr val="FFFFFF"/>
                          </a:solidFill>
                          <a:effectLst/>
                          <a:latin typeface="Helv"/>
                        </a:rPr>
                        <a:t>Diesel (L)</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GB" sz="1300" b="0" i="0" u="none" strike="noStrike">
                          <a:solidFill>
                            <a:srgbClr val="FFFFFF"/>
                          </a:solidFill>
                          <a:effectLst/>
                          <a:latin typeface="Helv"/>
                        </a:rPr>
                        <a:t>Refrigerants</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GB" sz="1300" b="0" i="0" u="none" strike="noStrike">
                          <a:solidFill>
                            <a:srgbClr val="FFFFFF"/>
                          </a:solidFill>
                          <a:effectLst/>
                          <a:latin typeface="Helv"/>
                        </a:rPr>
                        <a:t>Paper</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gridSpan="2">
                  <a:txBody>
                    <a:bodyPr/>
                    <a:lstStyle/>
                    <a:p>
                      <a:pPr algn="ctr" fontAlgn="b"/>
                      <a:r>
                        <a:rPr lang="en-GB" sz="1300" b="0" i="0" u="none" strike="noStrike" dirty="0">
                          <a:solidFill>
                            <a:srgbClr val="FFFFFF"/>
                          </a:solidFill>
                          <a:effectLst/>
                          <a:latin typeface="Helv"/>
                        </a:rPr>
                        <a:t>Shared Generator (380V)</a:t>
                      </a:r>
                    </a:p>
                  </a:txBody>
                  <a:tcPr marL="8669" marR="8669" marT="8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hMerge="1">
                  <a:txBody>
                    <a:bodyPr/>
                    <a:lstStyle/>
                    <a:p>
                      <a:endParaRPr lang="en-GB"/>
                    </a:p>
                  </a:txBody>
                  <a:tcPr/>
                </a:tc>
                <a:extLst>
                  <a:ext uri="{0D108BD9-81ED-4DB2-BD59-A6C34878D82A}">
                    <a16:rowId xmlns:a16="http://schemas.microsoft.com/office/drawing/2014/main" val="2103331196"/>
                  </a:ext>
                </a:extLst>
              </a:tr>
              <a:tr h="173969">
                <a:tc>
                  <a:txBody>
                    <a:bodyPr/>
                    <a:lstStyle/>
                    <a:p>
                      <a:pPr algn="l" fontAlgn="b"/>
                      <a:r>
                        <a:rPr lang="en-GB" sz="1300" b="0" i="0" u="none" strike="noStrike" dirty="0">
                          <a:solidFill>
                            <a:srgbClr val="FFFFFF"/>
                          </a:solidFill>
                          <a:effectLst/>
                          <a:latin typeface="Helv"/>
                        </a:rPr>
                        <a:t>Company A</a:t>
                      </a:r>
                    </a:p>
                  </a:txBody>
                  <a:tcPr marL="8669" marR="8669" marT="8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F0"/>
                    </a:solidFill>
                  </a:tcPr>
                </a:tc>
                <a:tc>
                  <a:txBody>
                    <a:bodyPr/>
                    <a:lstStyle/>
                    <a:p>
                      <a:pPr algn="l" fontAlgn="b"/>
                      <a:r>
                        <a:rPr lang="en-GB" sz="1300" b="0" i="0" u="none" strike="noStrike">
                          <a:solidFill>
                            <a:srgbClr val="FFFFFF"/>
                          </a:solidFill>
                          <a:effectLst/>
                          <a:latin typeface="Helv"/>
                        </a:rPr>
                        <a:t> </a:t>
                      </a:r>
                    </a:p>
                  </a:txBody>
                  <a:tcPr marL="8669" marR="8669" marT="86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F0"/>
                    </a:solidFill>
                  </a:tcPr>
                </a:tc>
                <a:tc>
                  <a:txBody>
                    <a:bodyPr/>
                    <a:lstStyle/>
                    <a:p>
                      <a:pPr algn="l" fontAlgn="b"/>
                      <a:r>
                        <a:rPr lang="en-GB" sz="1300" b="0" i="0" u="none" strike="noStrike">
                          <a:solidFill>
                            <a:srgbClr val="FFFFFF"/>
                          </a:solidFill>
                          <a:effectLst/>
                          <a:latin typeface="Helv"/>
                        </a:rPr>
                        <a:t> </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F0"/>
                    </a:solidFill>
                  </a:tcPr>
                </a:tc>
                <a:tc>
                  <a:txBody>
                    <a:bodyPr/>
                    <a:lstStyle/>
                    <a:p>
                      <a:pPr algn="l" fontAlgn="b"/>
                      <a:r>
                        <a:rPr lang="en-GB" sz="1300" b="0" i="0" u="none" strike="noStrike">
                          <a:solidFill>
                            <a:srgbClr val="FFFFFF"/>
                          </a:solidFill>
                          <a:effectLst/>
                          <a:latin typeface="Helv"/>
                        </a:rPr>
                        <a:t> </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F0"/>
                    </a:solidFill>
                  </a:tcPr>
                </a:tc>
                <a:tc>
                  <a:txBody>
                    <a:bodyPr/>
                    <a:lstStyle/>
                    <a:p>
                      <a:pPr algn="l" fontAlgn="b"/>
                      <a:r>
                        <a:rPr lang="en-GB" sz="1300" b="0" i="0" u="none" strike="noStrike">
                          <a:solidFill>
                            <a:srgbClr val="FFFFFF"/>
                          </a:solidFill>
                          <a:effectLst/>
                          <a:latin typeface="Helv"/>
                        </a:rPr>
                        <a:t> </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F0"/>
                    </a:solidFill>
                  </a:tcPr>
                </a:tc>
                <a:tc>
                  <a:txBody>
                    <a:bodyPr/>
                    <a:lstStyle/>
                    <a:p>
                      <a:pPr algn="ctr" fontAlgn="b"/>
                      <a:r>
                        <a:rPr lang="en-GB" sz="1300" b="0" i="0" u="none" strike="noStrike" dirty="0">
                          <a:solidFill>
                            <a:srgbClr val="FFFFFF"/>
                          </a:solidFill>
                          <a:effectLst/>
                          <a:latin typeface="Helv"/>
                        </a:rPr>
                        <a:t>kg of R22 </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F0"/>
                    </a:solidFill>
                  </a:tcPr>
                </a:tc>
                <a:tc>
                  <a:txBody>
                    <a:bodyPr/>
                    <a:lstStyle/>
                    <a:p>
                      <a:pPr algn="ctr" fontAlgn="b"/>
                      <a:r>
                        <a:rPr lang="en-GB" sz="1300" b="0" i="0" u="none" strike="noStrike">
                          <a:solidFill>
                            <a:srgbClr val="FFFFFF"/>
                          </a:solidFill>
                          <a:effectLst/>
                          <a:latin typeface="Helv"/>
                        </a:rPr>
                        <a:t>Packs of A4</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F0"/>
                    </a:solidFill>
                  </a:tcPr>
                </a:tc>
                <a:tc>
                  <a:txBody>
                    <a:bodyPr/>
                    <a:lstStyle/>
                    <a:p>
                      <a:pPr algn="ctr" fontAlgn="b"/>
                      <a:r>
                        <a:rPr lang="en-GB" sz="1300" b="0" i="0" u="none" strike="noStrike">
                          <a:solidFill>
                            <a:srgbClr val="FFFFFF"/>
                          </a:solidFill>
                          <a:effectLst/>
                          <a:latin typeface="Helv"/>
                        </a:rPr>
                        <a:t>A</a:t>
                      </a:r>
                    </a:p>
                  </a:txBody>
                  <a:tcPr marL="8669" marR="8669" marT="866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b"/>
                      <a:r>
                        <a:rPr lang="en-GB" sz="1300" b="0" i="0" u="none" strike="noStrike">
                          <a:solidFill>
                            <a:srgbClr val="FFFFFF"/>
                          </a:solidFill>
                          <a:effectLst/>
                          <a:latin typeface="Helv"/>
                        </a:rPr>
                        <a:t>H</a:t>
                      </a:r>
                    </a:p>
                  </a:txBody>
                  <a:tcPr marL="8669" marR="8669" marT="8669"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330466090"/>
                  </a:ext>
                </a:extLst>
              </a:tr>
              <a:tr h="173969">
                <a:tc>
                  <a:txBody>
                    <a:bodyPr/>
                    <a:lstStyle/>
                    <a:p>
                      <a:pPr algn="l" fontAlgn="b"/>
                      <a:r>
                        <a:rPr lang="en-GB" sz="1300" b="0" i="0" u="none" strike="noStrike" dirty="0">
                          <a:solidFill>
                            <a:srgbClr val="000000"/>
                          </a:solidFill>
                          <a:effectLst/>
                          <a:latin typeface="Helv"/>
                        </a:rPr>
                        <a:t>Construction</a:t>
                      </a:r>
                    </a:p>
                  </a:txBody>
                  <a:tcPr marL="8669" marR="8669" marT="8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300" b="0" i="0" u="none" strike="noStrike">
                          <a:solidFill>
                            <a:srgbClr val="000000"/>
                          </a:solidFill>
                          <a:effectLst/>
                          <a:latin typeface="Helv"/>
                        </a:rPr>
                        <a:t>750</a:t>
                      </a:r>
                    </a:p>
                  </a:txBody>
                  <a:tcPr marL="8669" marR="8669" marT="86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300" b="0" i="0" u="none" strike="noStrike" dirty="0">
                          <a:solidFill>
                            <a:srgbClr val="000000"/>
                          </a:solidFill>
                          <a:effectLst/>
                          <a:latin typeface="Helv"/>
                        </a:rPr>
                        <a:t>40</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300" b="0" i="0" u="none" strike="noStrike">
                          <a:solidFill>
                            <a:srgbClr val="000000"/>
                          </a:solidFill>
                          <a:effectLst/>
                          <a:latin typeface="Helv"/>
                        </a:rPr>
                        <a:t>90,000</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300" b="0" i="0" u="none" strike="noStrike">
                          <a:solidFill>
                            <a:srgbClr val="000000"/>
                          </a:solidFill>
                          <a:effectLst/>
                          <a:latin typeface="Helv"/>
                        </a:rPr>
                        <a:t>67,000</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300" b="0" i="0" u="none" strike="noStrike">
                          <a:solidFill>
                            <a:srgbClr val="000000"/>
                          </a:solidFill>
                          <a:effectLst/>
                          <a:latin typeface="Helv"/>
                        </a:rPr>
                        <a:t>15</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300" b="0" i="0" u="none" strike="noStrike">
                          <a:solidFill>
                            <a:srgbClr val="000000"/>
                          </a:solidFill>
                          <a:effectLst/>
                          <a:latin typeface="Helv"/>
                        </a:rPr>
                        <a:t>360</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300" b="0" i="0" u="none" strike="noStrike">
                          <a:solidFill>
                            <a:srgbClr val="000000"/>
                          </a:solidFill>
                          <a:effectLst/>
                          <a:latin typeface="Helv"/>
                        </a:rPr>
                        <a:t>25</a:t>
                      </a:r>
                    </a:p>
                  </a:txBody>
                  <a:tcPr marL="8669" marR="8669" marT="8669" marB="0" anchor="b">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300" b="0" i="0" u="none" strike="noStrike">
                          <a:solidFill>
                            <a:srgbClr val="000000"/>
                          </a:solidFill>
                          <a:effectLst/>
                          <a:latin typeface="Helv"/>
                        </a:rPr>
                        <a:t>2,190</a:t>
                      </a:r>
                    </a:p>
                  </a:txBody>
                  <a:tcPr marL="8669" marR="8669" marT="8669"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772823886"/>
                  </a:ext>
                </a:extLst>
              </a:tr>
              <a:tr h="173969">
                <a:tc>
                  <a:txBody>
                    <a:bodyPr/>
                    <a:lstStyle/>
                    <a:p>
                      <a:pPr algn="l" fontAlgn="b"/>
                      <a:r>
                        <a:rPr lang="en-GB" sz="1300" b="0" i="0" u="none" strike="noStrike" dirty="0">
                          <a:solidFill>
                            <a:srgbClr val="000000"/>
                          </a:solidFill>
                          <a:effectLst/>
                          <a:latin typeface="Helv"/>
                        </a:rPr>
                        <a:t>Hotel</a:t>
                      </a:r>
                    </a:p>
                  </a:txBody>
                  <a:tcPr marL="8669" marR="8669" marT="8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300" b="0" i="0" u="none" strike="noStrike">
                          <a:solidFill>
                            <a:srgbClr val="000000"/>
                          </a:solidFill>
                          <a:effectLst/>
                          <a:latin typeface="Helv"/>
                        </a:rPr>
                        <a:t>1,250</a:t>
                      </a:r>
                    </a:p>
                  </a:txBody>
                  <a:tcPr marL="8669" marR="8669" marT="86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300" b="0" i="0" u="none" strike="noStrike">
                          <a:solidFill>
                            <a:srgbClr val="000000"/>
                          </a:solidFill>
                          <a:effectLst/>
                          <a:latin typeface="Helv"/>
                        </a:rPr>
                        <a:t>60</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300" b="0" i="0" u="none" strike="noStrike">
                          <a:solidFill>
                            <a:srgbClr val="000000"/>
                          </a:solidFill>
                          <a:effectLst/>
                          <a:latin typeface="Helv"/>
                        </a:rPr>
                        <a:t>345,000</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300" b="0" i="0" u="none" strike="noStrike">
                          <a:solidFill>
                            <a:srgbClr val="000000"/>
                          </a:solidFill>
                          <a:effectLst/>
                          <a:latin typeface="Helv"/>
                        </a:rPr>
                        <a:t>60,000</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300" b="0" i="0" u="none" strike="noStrike">
                          <a:solidFill>
                            <a:srgbClr val="000000"/>
                          </a:solidFill>
                          <a:effectLst/>
                          <a:latin typeface="Helv"/>
                        </a:rPr>
                        <a:t>38</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300" b="0" i="0" u="none" strike="noStrike">
                          <a:solidFill>
                            <a:srgbClr val="000000"/>
                          </a:solidFill>
                          <a:effectLst/>
                          <a:latin typeface="Helv"/>
                        </a:rPr>
                        <a:t>120</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300" b="0" i="0" u="none" strike="noStrike">
                          <a:solidFill>
                            <a:srgbClr val="000000"/>
                          </a:solidFill>
                          <a:effectLst/>
                          <a:latin typeface="Helv"/>
                        </a:rPr>
                        <a:t>0</a:t>
                      </a:r>
                    </a:p>
                  </a:txBody>
                  <a:tcPr marL="8669" marR="8669" marT="866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GB" sz="1300" b="0" i="0" u="none" strike="noStrike">
                          <a:solidFill>
                            <a:srgbClr val="000000"/>
                          </a:solidFill>
                          <a:effectLst/>
                          <a:latin typeface="Helv"/>
                        </a:rPr>
                        <a:t>-</a:t>
                      </a:r>
                    </a:p>
                  </a:txBody>
                  <a:tcPr marL="8669" marR="8669" marT="8669"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318134639"/>
                  </a:ext>
                </a:extLst>
              </a:tr>
              <a:tr h="173969">
                <a:tc>
                  <a:txBody>
                    <a:bodyPr/>
                    <a:lstStyle/>
                    <a:p>
                      <a:pPr algn="l" fontAlgn="b"/>
                      <a:r>
                        <a:rPr lang="en-GB" sz="1300" b="0" i="0" u="none" strike="noStrike" dirty="0">
                          <a:solidFill>
                            <a:srgbClr val="000000"/>
                          </a:solidFill>
                          <a:effectLst/>
                          <a:latin typeface="Helv"/>
                        </a:rPr>
                        <a:t>FM</a:t>
                      </a:r>
                    </a:p>
                  </a:txBody>
                  <a:tcPr marL="8669" marR="8669" marT="8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300" b="0" i="0" u="none" strike="noStrike">
                          <a:solidFill>
                            <a:srgbClr val="000000"/>
                          </a:solidFill>
                          <a:effectLst/>
                          <a:latin typeface="Helv"/>
                        </a:rPr>
                        <a:t>550</a:t>
                      </a:r>
                    </a:p>
                  </a:txBody>
                  <a:tcPr marL="8669" marR="8669" marT="86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300" b="0" i="0" u="none" strike="noStrike">
                          <a:solidFill>
                            <a:srgbClr val="000000"/>
                          </a:solidFill>
                          <a:effectLst/>
                          <a:latin typeface="Helv"/>
                        </a:rPr>
                        <a:t>15</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300" b="0" i="0" u="none" strike="noStrike">
                          <a:solidFill>
                            <a:srgbClr val="000000"/>
                          </a:solidFill>
                          <a:effectLst/>
                          <a:latin typeface="Helv"/>
                        </a:rPr>
                        <a:t>20,000</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300" b="0" i="0" u="none" strike="noStrike">
                          <a:solidFill>
                            <a:srgbClr val="000000"/>
                          </a:solidFill>
                          <a:effectLst/>
                          <a:latin typeface="Helv"/>
                        </a:rPr>
                        <a:t>10,000</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300" b="0" i="0" u="none" strike="noStrike">
                          <a:solidFill>
                            <a:srgbClr val="000000"/>
                          </a:solidFill>
                          <a:effectLst/>
                          <a:latin typeface="Helv"/>
                        </a:rPr>
                        <a:t>15</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300" b="0" i="0" u="none" strike="noStrike">
                          <a:solidFill>
                            <a:srgbClr val="000000"/>
                          </a:solidFill>
                          <a:effectLst/>
                          <a:latin typeface="Helv"/>
                        </a:rPr>
                        <a:t>360</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rgbClr val="FFFFFF"/>
                    </a:solidFill>
                  </a:tcPr>
                </a:tc>
                <a:tc>
                  <a:txBody>
                    <a:bodyPr/>
                    <a:lstStyle/>
                    <a:p>
                      <a:pPr algn="ctr" fontAlgn="b"/>
                      <a:r>
                        <a:rPr lang="en-GB" sz="1300" b="0" i="0" u="none" strike="noStrike">
                          <a:solidFill>
                            <a:srgbClr val="000000"/>
                          </a:solidFill>
                          <a:effectLst/>
                          <a:latin typeface="Helv"/>
                        </a:rPr>
                        <a:t>50</a:t>
                      </a:r>
                    </a:p>
                  </a:txBody>
                  <a:tcPr marL="8669" marR="8669" marT="8669" marB="0" anchor="b">
                    <a:lnL w="6350" cap="flat" cmpd="sng" algn="ctr">
                      <a:solidFill>
                        <a:srgbClr val="000000"/>
                      </a:solidFill>
                      <a:prstDash val="solid"/>
                      <a:round/>
                      <a:headEnd type="none" w="med" len="med"/>
                      <a:tailEnd type="none" w="med" len="med"/>
                    </a:lnL>
                    <a:lnR>
                      <a:noFill/>
                    </a:lnR>
                    <a:lnT>
                      <a:noFill/>
                    </a:lnT>
                    <a:lnB>
                      <a:noFill/>
                    </a:lnB>
                    <a:solidFill>
                      <a:srgbClr val="FFFFFF"/>
                    </a:solidFill>
                  </a:tcPr>
                </a:tc>
                <a:tc>
                  <a:txBody>
                    <a:bodyPr/>
                    <a:lstStyle/>
                    <a:p>
                      <a:pPr algn="ctr" fontAlgn="b"/>
                      <a:r>
                        <a:rPr lang="en-GB" sz="1300" b="0" i="0" u="none" strike="noStrike">
                          <a:solidFill>
                            <a:srgbClr val="000000"/>
                          </a:solidFill>
                          <a:effectLst/>
                          <a:latin typeface="Helv"/>
                        </a:rPr>
                        <a:t>3,468</a:t>
                      </a:r>
                    </a:p>
                  </a:txBody>
                  <a:tcPr marL="8669" marR="8669" marT="8669" marB="0" anchor="b">
                    <a:lnL>
                      <a:noFill/>
                    </a:lnL>
                    <a:lnR w="6350" cap="flat" cmpd="sng" algn="ctr">
                      <a:solidFill>
                        <a:srgbClr val="00000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259592171"/>
                  </a:ext>
                </a:extLst>
              </a:tr>
              <a:tr h="259625">
                <a:tc>
                  <a:txBody>
                    <a:bodyPr/>
                    <a:lstStyle/>
                    <a:p>
                      <a:pPr algn="l" fontAlgn="b"/>
                      <a:r>
                        <a:rPr lang="en-GB" sz="1300" b="0" i="0" u="none" strike="noStrike" dirty="0" err="1">
                          <a:solidFill>
                            <a:srgbClr val="000000"/>
                          </a:solidFill>
                          <a:effectLst/>
                          <a:latin typeface="Helv"/>
                        </a:rPr>
                        <a:t>Cloths&amp;Acc</a:t>
                      </a:r>
                      <a:r>
                        <a:rPr lang="en-GB" sz="1300" b="0" i="0" u="none" strike="noStrike" dirty="0">
                          <a:solidFill>
                            <a:srgbClr val="000000"/>
                          </a:solidFill>
                          <a:effectLst/>
                          <a:latin typeface="Helv"/>
                        </a:rPr>
                        <a:t> </a:t>
                      </a:r>
                      <a:r>
                        <a:rPr lang="en-GB" sz="1300" b="0" i="0" u="none" strike="noStrike" baseline="0" dirty="0">
                          <a:solidFill>
                            <a:srgbClr val="000000"/>
                          </a:solidFill>
                          <a:effectLst/>
                          <a:latin typeface="Helv"/>
                        </a:rPr>
                        <a:t>Import</a:t>
                      </a:r>
                      <a:endParaRPr lang="en-GB" sz="1300" b="0" i="0" u="none" strike="noStrike" dirty="0">
                        <a:solidFill>
                          <a:srgbClr val="000000"/>
                        </a:solidFill>
                        <a:effectLst/>
                        <a:latin typeface="Helv"/>
                      </a:endParaRPr>
                    </a:p>
                  </a:txBody>
                  <a:tcPr marL="8669" marR="8669" marT="866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300" b="0" i="0" u="none" strike="noStrike" dirty="0">
                          <a:solidFill>
                            <a:srgbClr val="000000"/>
                          </a:solidFill>
                          <a:effectLst/>
                          <a:latin typeface="Helv"/>
                        </a:rPr>
                        <a:t>850</a:t>
                      </a:r>
                    </a:p>
                  </a:txBody>
                  <a:tcPr marL="8669" marR="8669" marT="8669" marB="0" anchor="b">
                    <a:lnL w="6350" cap="flat" cmpd="sng" algn="ctr">
                      <a:solidFill>
                        <a:srgbClr val="000000"/>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300" b="0" i="0" u="none" strike="noStrike" dirty="0">
                          <a:solidFill>
                            <a:srgbClr val="000000"/>
                          </a:solidFill>
                          <a:effectLst/>
                          <a:latin typeface="Helv"/>
                        </a:rPr>
                        <a:t>25</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300" b="0" i="0" u="none" strike="noStrike" dirty="0">
                          <a:solidFill>
                            <a:srgbClr val="000000"/>
                          </a:solidFill>
                          <a:effectLst/>
                          <a:latin typeface="Helv"/>
                        </a:rPr>
                        <a:t>40,000</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300" b="0" i="0" u="none" strike="noStrike" dirty="0">
                          <a:solidFill>
                            <a:srgbClr val="000000"/>
                          </a:solidFill>
                          <a:effectLst/>
                          <a:latin typeface="Helv"/>
                        </a:rPr>
                        <a:t>150</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300" b="0" i="0" u="none" strike="noStrike" dirty="0">
                          <a:solidFill>
                            <a:srgbClr val="000000"/>
                          </a:solidFill>
                          <a:effectLst/>
                          <a:latin typeface="Helv"/>
                        </a:rPr>
                        <a:t>0</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300" b="0" i="0" u="none" strike="noStrike" dirty="0">
                          <a:solidFill>
                            <a:srgbClr val="000000"/>
                          </a:solidFill>
                          <a:effectLst/>
                          <a:latin typeface="Helv"/>
                        </a:rPr>
                        <a:t>50</a:t>
                      </a:r>
                    </a:p>
                  </a:txBody>
                  <a:tcPr marL="8669" marR="8669" marT="8669" marB="0" anchor="b">
                    <a:lnL w="6350" cap="flat" cmpd="sng" algn="ctr">
                      <a:solidFill>
                        <a:srgbClr val="000000"/>
                      </a:solidFill>
                      <a:prstDash val="dot"/>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300" b="0" i="0" u="none" strike="noStrike" dirty="0">
                          <a:solidFill>
                            <a:srgbClr val="000000"/>
                          </a:solidFill>
                          <a:effectLst/>
                          <a:latin typeface="Helv"/>
                        </a:rPr>
                        <a:t>30</a:t>
                      </a:r>
                    </a:p>
                  </a:txBody>
                  <a:tcPr marL="8669" marR="8669" marT="8669" marB="0" anchor="b">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GB" sz="1300" b="0" i="0" u="none" strike="noStrike" dirty="0">
                          <a:solidFill>
                            <a:srgbClr val="000000"/>
                          </a:solidFill>
                          <a:effectLst/>
                          <a:latin typeface="Helv"/>
                        </a:rPr>
                        <a:t>1460</a:t>
                      </a:r>
                    </a:p>
                  </a:txBody>
                  <a:tcPr marL="8669" marR="8669" marT="8669"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35556222"/>
                  </a:ext>
                </a:extLst>
              </a:tr>
            </a:tbl>
          </a:graphicData>
        </a:graphic>
      </p:graphicFrame>
      <p:sp>
        <p:nvSpPr>
          <p:cNvPr id="2" name="Slide Number Placeholder 1"/>
          <p:cNvSpPr>
            <a:spLocks noGrp="1"/>
          </p:cNvSpPr>
          <p:nvPr>
            <p:ph type="sldNum" sz="quarter" idx="12"/>
          </p:nvPr>
        </p:nvSpPr>
        <p:spPr/>
        <p:txBody>
          <a:bodyPr/>
          <a:lstStyle/>
          <a:p>
            <a:fld id="{3DF53439-851E-44AD-84B1-B6BFC3D0C743}" type="slidenum">
              <a:rPr lang="el-GR" smtClean="0"/>
              <a:t>72</a:t>
            </a:fld>
            <a:endParaRPr lang="el-GR" dirty="0"/>
          </a:p>
        </p:txBody>
      </p:sp>
    </p:spTree>
    <p:extLst>
      <p:ext uri="{BB962C8B-B14F-4D97-AF65-F5344CB8AC3E}">
        <p14:creationId xmlns:p14="http://schemas.microsoft.com/office/powerpoint/2010/main" val="104176493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4139952" y="2708920"/>
            <a:ext cx="6721699" cy="58506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4288" tIns="32144" rIns="0" bIns="32144" numCol="1" anchor="b" anchorCtr="0" compatLnSpc="1">
            <a:prstTxWarp prst="textNoShape">
              <a:avLst/>
            </a:prstTxWarp>
          </a:bodyPr>
          <a:lstStyle>
            <a:lvl1pPr algn="ctr" rtl="0" fontAlgn="base">
              <a:spcBef>
                <a:spcPct val="0"/>
              </a:spcBef>
              <a:spcAft>
                <a:spcPct val="0"/>
              </a:spcAft>
              <a:defRPr sz="8000">
                <a:solidFill>
                  <a:schemeClr val="tx1"/>
                </a:solidFill>
                <a:latin typeface="+mj-lt"/>
                <a:ea typeface="+mj-ea"/>
                <a:cs typeface="+mj-cs"/>
                <a:sym typeface="Helvetica Light" charset="0"/>
              </a:defRPr>
            </a:lvl1pPr>
            <a:lvl2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2pPr>
            <a:lvl3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3pPr>
            <a:lvl4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4pPr>
            <a:lvl5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5pPr>
            <a:lvl6pPr marL="455554"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6pPr>
            <a:lvl7pPr marL="911108"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7pPr>
            <a:lvl8pPr marL="1366662"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8pPr>
            <a:lvl9pPr marL="1822216"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9pPr>
          </a:lstStyle>
          <a:p>
            <a:pPr algn="r"/>
            <a:endParaRPr lang="en-US" sz="2500" kern="0" cap="small" dirty="0">
              <a:solidFill>
                <a:schemeClr val="bg1">
                  <a:lumMod val="50000"/>
                </a:schemeClr>
              </a:solidFill>
              <a:latin typeface="Myriad Pro Light" charset="0"/>
              <a:sym typeface="Myriad Pro Light" charset="0"/>
            </a:endParaRPr>
          </a:p>
        </p:txBody>
      </p:sp>
      <p:grpSp>
        <p:nvGrpSpPr>
          <p:cNvPr id="4" name="Group 3"/>
          <p:cNvGrpSpPr/>
          <p:nvPr/>
        </p:nvGrpSpPr>
        <p:grpSpPr>
          <a:xfrm>
            <a:off x="0" y="0"/>
            <a:ext cx="9144000" cy="836712"/>
            <a:chOff x="0" y="0"/>
            <a:chExt cx="9144000" cy="836712"/>
          </a:xfrm>
        </p:grpSpPr>
        <p:grpSp>
          <p:nvGrpSpPr>
            <p:cNvPr id="5" name="Group 4"/>
            <p:cNvGrpSpPr/>
            <p:nvPr/>
          </p:nvGrpSpPr>
          <p:grpSpPr>
            <a:xfrm>
              <a:off x="0" y="0"/>
              <a:ext cx="9144000" cy="836712"/>
              <a:chOff x="0" y="0"/>
              <a:chExt cx="9144000" cy="836712"/>
            </a:xfrm>
          </p:grpSpPr>
          <p:sp>
            <p:nvSpPr>
              <p:cNvPr id="7" name="Rectangle 6"/>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The Carbon Footprint of 5 companies</a:t>
                </a:r>
              </a:p>
            </p:txBody>
          </p:sp>
          <p:sp>
            <p:nvSpPr>
              <p:cNvPr id="8" name="Rectangle 7"/>
              <p:cNvSpPr/>
              <p:nvPr/>
            </p:nvSpPr>
            <p:spPr>
              <a:xfrm>
                <a:off x="323528" y="0"/>
                <a:ext cx="216024" cy="83671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graphicFrame>
        <p:nvGraphicFramePr>
          <p:cNvPr id="10" name="Table 9"/>
          <p:cNvGraphicFramePr>
            <a:graphicFrameLocks noGrp="1"/>
          </p:cNvGraphicFramePr>
          <p:nvPr>
            <p:extLst>
              <p:ext uri="{D42A27DB-BD31-4B8C-83A1-F6EECF244321}">
                <p14:modId xmlns:p14="http://schemas.microsoft.com/office/powerpoint/2010/main" val="1387139680"/>
              </p:ext>
            </p:extLst>
          </p:nvPr>
        </p:nvGraphicFramePr>
        <p:xfrm>
          <a:off x="179512" y="1474895"/>
          <a:ext cx="8640961" cy="1325328"/>
        </p:xfrm>
        <a:graphic>
          <a:graphicData uri="http://schemas.openxmlformats.org/drawingml/2006/table">
            <a:tbl>
              <a:tblPr/>
              <a:tblGrid>
                <a:gridCol w="1728192">
                  <a:extLst>
                    <a:ext uri="{9D8B030D-6E8A-4147-A177-3AD203B41FA5}">
                      <a16:colId xmlns:a16="http://schemas.microsoft.com/office/drawing/2014/main" val="887956625"/>
                    </a:ext>
                  </a:extLst>
                </a:gridCol>
                <a:gridCol w="514313">
                  <a:extLst>
                    <a:ext uri="{9D8B030D-6E8A-4147-A177-3AD203B41FA5}">
                      <a16:colId xmlns:a16="http://schemas.microsoft.com/office/drawing/2014/main" val="3010474930"/>
                    </a:ext>
                  </a:extLst>
                </a:gridCol>
                <a:gridCol w="755627">
                  <a:extLst>
                    <a:ext uri="{9D8B030D-6E8A-4147-A177-3AD203B41FA5}">
                      <a16:colId xmlns:a16="http://schemas.microsoft.com/office/drawing/2014/main" val="1616379712"/>
                    </a:ext>
                  </a:extLst>
                </a:gridCol>
                <a:gridCol w="658127">
                  <a:extLst>
                    <a:ext uri="{9D8B030D-6E8A-4147-A177-3AD203B41FA5}">
                      <a16:colId xmlns:a16="http://schemas.microsoft.com/office/drawing/2014/main" val="843002556"/>
                    </a:ext>
                  </a:extLst>
                </a:gridCol>
                <a:gridCol w="658127">
                  <a:extLst>
                    <a:ext uri="{9D8B030D-6E8A-4147-A177-3AD203B41FA5}">
                      <a16:colId xmlns:a16="http://schemas.microsoft.com/office/drawing/2014/main" val="471870951"/>
                    </a:ext>
                  </a:extLst>
                </a:gridCol>
                <a:gridCol w="792190">
                  <a:extLst>
                    <a:ext uri="{9D8B030D-6E8A-4147-A177-3AD203B41FA5}">
                      <a16:colId xmlns:a16="http://schemas.microsoft.com/office/drawing/2014/main" val="3516664395"/>
                    </a:ext>
                  </a:extLst>
                </a:gridCol>
                <a:gridCol w="938394">
                  <a:extLst>
                    <a:ext uri="{9D8B030D-6E8A-4147-A177-3AD203B41FA5}">
                      <a16:colId xmlns:a16="http://schemas.microsoft.com/office/drawing/2014/main" val="1580684237"/>
                    </a:ext>
                  </a:extLst>
                </a:gridCol>
                <a:gridCol w="767861">
                  <a:extLst>
                    <a:ext uri="{9D8B030D-6E8A-4147-A177-3AD203B41FA5}">
                      <a16:colId xmlns:a16="http://schemas.microsoft.com/office/drawing/2014/main" val="2283510758"/>
                    </a:ext>
                  </a:extLst>
                </a:gridCol>
                <a:gridCol w="914065">
                  <a:extLst>
                    <a:ext uri="{9D8B030D-6E8A-4147-A177-3AD203B41FA5}">
                      <a16:colId xmlns:a16="http://schemas.microsoft.com/office/drawing/2014/main" val="3482154572"/>
                    </a:ext>
                  </a:extLst>
                </a:gridCol>
                <a:gridCol w="914065">
                  <a:extLst>
                    <a:ext uri="{9D8B030D-6E8A-4147-A177-3AD203B41FA5}">
                      <a16:colId xmlns:a16="http://schemas.microsoft.com/office/drawing/2014/main" val="3819125795"/>
                    </a:ext>
                  </a:extLst>
                </a:gridCol>
              </a:tblGrid>
              <a:tr h="374337">
                <a:tc>
                  <a:txBody>
                    <a:bodyPr/>
                    <a:lstStyle/>
                    <a:p>
                      <a:pPr algn="l" fontAlgn="t"/>
                      <a:r>
                        <a:rPr lang="en-GB" sz="1400" b="0" i="0" u="none" strike="noStrike" dirty="0">
                          <a:solidFill>
                            <a:srgbClr val="000000"/>
                          </a:solidFill>
                          <a:effectLst/>
                          <a:latin typeface="Calibri Light" panose="020F0302020204030204" pitchFamily="34" charset="0"/>
                        </a:rPr>
                        <a:t> </a:t>
                      </a:r>
                    </a:p>
                  </a:txBody>
                  <a:tcPr marL="8706" marR="8706" marT="8706" marB="0">
                    <a:lnL w="12700" cap="flat" cmpd="sng" algn="ctr">
                      <a:solidFill>
                        <a:schemeClr val="bg1">
                          <a:lumMod val="50000"/>
                        </a:schemeClr>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a:noFill/>
                    </a:lnB>
                  </a:tcPr>
                </a:tc>
                <a:tc>
                  <a:txBody>
                    <a:bodyPr/>
                    <a:lstStyle/>
                    <a:p>
                      <a:pPr algn="ctr" fontAlgn="t"/>
                      <a:r>
                        <a:rPr lang="en-GB" sz="1400" b="0" i="0" u="none" strike="noStrike" dirty="0">
                          <a:solidFill>
                            <a:srgbClr val="000000"/>
                          </a:solidFill>
                          <a:effectLst/>
                          <a:latin typeface="Calibri Light" panose="020F0302020204030204" pitchFamily="34" charset="0"/>
                        </a:rPr>
                        <a:t>EDL</a:t>
                      </a:r>
                    </a:p>
                  </a:txBody>
                  <a:tcPr marL="8706" marR="8706" marT="8706" marB="0">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t"/>
                      <a:r>
                        <a:rPr lang="en-GB" sz="1400" b="0" i="0" u="none" strike="noStrike" dirty="0">
                          <a:solidFill>
                            <a:srgbClr val="000000"/>
                          </a:solidFill>
                          <a:effectLst/>
                          <a:latin typeface="Calibri Light" panose="020F0302020204030204" pitchFamily="34" charset="0"/>
                        </a:rPr>
                        <a:t>Diesel</a:t>
                      </a:r>
                    </a:p>
                  </a:txBody>
                  <a:tcPr marL="8706" marR="8706" marT="8706" marB="0">
                    <a:lnL w="12700" cap="flat" cmpd="sng" algn="ctr">
                      <a:solidFill>
                        <a:schemeClr val="bg1">
                          <a:lumMod val="50000"/>
                        </a:schemeClr>
                      </a:solidFill>
                      <a:prstDash val="solid"/>
                      <a:round/>
                      <a:headEnd type="none" w="med" len="med"/>
                      <a:tailEnd type="none" w="med" len="med"/>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12700" cap="flat" cmpd="sng" algn="ctr">
                      <a:solidFill>
                        <a:schemeClr val="bg1">
                          <a:lumMod val="50000"/>
                        </a:schemeClr>
                      </a:solidFill>
                      <a:prstDash val="solid"/>
                      <a:round/>
                      <a:headEnd type="none" w="med" len="med"/>
                      <a:tailEnd type="none" w="med" len="med"/>
                    </a:lnB>
                    <a:solidFill>
                      <a:srgbClr val="00B0F0"/>
                    </a:solidFill>
                  </a:tcPr>
                </a:tc>
                <a:tc>
                  <a:txBody>
                    <a:bodyPr/>
                    <a:lstStyle/>
                    <a:p>
                      <a:pPr algn="ctr" fontAlgn="t"/>
                      <a:r>
                        <a:rPr lang="en-GB" sz="1400" b="0" i="0" u="none" strike="noStrike" dirty="0">
                          <a:solidFill>
                            <a:srgbClr val="000000"/>
                          </a:solidFill>
                          <a:effectLst/>
                          <a:latin typeface="Calibri Light" panose="020F0302020204030204" pitchFamily="34" charset="0"/>
                        </a:rPr>
                        <a:t>Refrigerant</a:t>
                      </a:r>
                    </a:p>
                  </a:txBody>
                  <a:tcPr marL="8706" marR="8706" marT="8706" marB="0">
                    <a:lnL w="12700" cap="flat" cmpd="sng" algn="ctr">
                      <a:solidFill>
                        <a:schemeClr val="bg1">
                          <a:lumMod val="50000"/>
                        </a:schemeClr>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t"/>
                      <a:r>
                        <a:rPr lang="en-GB" sz="1400" b="0" i="0" u="none" strike="noStrike" dirty="0">
                          <a:solidFill>
                            <a:srgbClr val="000000"/>
                          </a:solidFill>
                          <a:effectLst/>
                          <a:latin typeface="Calibri Light" panose="020F0302020204030204" pitchFamily="34" charset="0"/>
                        </a:rPr>
                        <a:t>Paper</a:t>
                      </a:r>
                    </a:p>
                  </a:txBody>
                  <a:tcPr marL="8706" marR="8706" marT="8706" marB="0">
                    <a:lnL>
                      <a:noFill/>
                    </a:lnL>
                    <a:lnR>
                      <a:noFill/>
                    </a:lnR>
                    <a:lnT w="12700" cap="flat" cmpd="sng" algn="ctr">
                      <a:solidFill>
                        <a:schemeClr val="bg1">
                          <a:lumMod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t"/>
                      <a:r>
                        <a:rPr lang="en-GB" sz="1400" b="0" i="0" u="none" strike="noStrike">
                          <a:solidFill>
                            <a:srgbClr val="000000"/>
                          </a:solidFill>
                          <a:effectLst/>
                          <a:latin typeface="Calibri Light" panose="020F0302020204030204" pitchFamily="34" charset="0"/>
                        </a:rPr>
                        <a:t>Shared Generator</a:t>
                      </a:r>
                    </a:p>
                  </a:txBody>
                  <a:tcPr marL="8706" marR="8706" marT="8706" marB="0">
                    <a:lnL>
                      <a:noFill/>
                    </a:lnL>
                    <a:lnR>
                      <a:noFill/>
                    </a:lnR>
                    <a:lnT w="12700" cap="flat" cmpd="sng" algn="ctr">
                      <a:solidFill>
                        <a:schemeClr val="bg1">
                          <a:lumMod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t"/>
                      <a:r>
                        <a:rPr lang="en-GB" sz="1400" b="0" i="0" u="none" strike="noStrike">
                          <a:solidFill>
                            <a:srgbClr val="000000"/>
                          </a:solidFill>
                          <a:effectLst/>
                          <a:latin typeface="Calibri Light" panose="020F0302020204030204" pitchFamily="34" charset="0"/>
                        </a:rPr>
                        <a:t>Fleet Vehicles</a:t>
                      </a:r>
                    </a:p>
                  </a:txBody>
                  <a:tcPr marL="8706" marR="8706" marT="8706" marB="0">
                    <a:lnL>
                      <a:noFill/>
                    </a:lnL>
                    <a:lnR>
                      <a:noFill/>
                    </a:lnR>
                    <a:lnT w="12700" cap="flat" cmpd="sng" algn="ctr">
                      <a:solidFill>
                        <a:schemeClr val="bg1">
                          <a:lumMod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t"/>
                      <a:r>
                        <a:rPr lang="en-GB" sz="1400" b="0" i="0" u="none" strike="noStrike">
                          <a:solidFill>
                            <a:srgbClr val="000000"/>
                          </a:solidFill>
                          <a:effectLst/>
                          <a:latin typeface="Calibri Light" panose="020F0302020204030204" pitchFamily="34" charset="0"/>
                        </a:rPr>
                        <a:t>Flight trips</a:t>
                      </a:r>
                    </a:p>
                  </a:txBody>
                  <a:tcPr marL="8706" marR="8706" marT="8706" marB="0">
                    <a:lnL>
                      <a:noFill/>
                    </a:lnL>
                    <a:lnR>
                      <a:noFill/>
                    </a:lnR>
                    <a:lnT w="12700" cap="flat" cmpd="sng" algn="ctr">
                      <a:solidFill>
                        <a:schemeClr val="bg1">
                          <a:lumMod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t"/>
                      <a:r>
                        <a:rPr lang="en-GB" sz="1400" b="0" i="0" u="none" strike="noStrike">
                          <a:solidFill>
                            <a:srgbClr val="000000"/>
                          </a:solidFill>
                          <a:effectLst/>
                          <a:latin typeface="Calibri Light" panose="020F0302020204030204" pitchFamily="34" charset="0"/>
                        </a:rPr>
                        <a:t>Employees cars</a:t>
                      </a:r>
                    </a:p>
                  </a:txBody>
                  <a:tcPr marL="8706" marR="8706" marT="8706" marB="0">
                    <a:lnL>
                      <a:noFill/>
                    </a:lnL>
                    <a:lnR>
                      <a:noFill/>
                    </a:lnR>
                    <a:lnT w="12700" cap="flat" cmpd="sng" algn="ctr">
                      <a:solidFill>
                        <a:schemeClr val="bg1">
                          <a:lumMod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tc>
                  <a:txBody>
                    <a:bodyPr/>
                    <a:lstStyle/>
                    <a:p>
                      <a:pPr algn="ctr" fontAlgn="t"/>
                      <a:r>
                        <a:rPr lang="en-GB" sz="1400" b="0" i="0" u="none" strike="noStrike">
                          <a:solidFill>
                            <a:srgbClr val="000000"/>
                          </a:solidFill>
                          <a:effectLst/>
                          <a:latin typeface="Calibri Light" panose="020F0302020204030204" pitchFamily="34" charset="0"/>
                        </a:rPr>
                        <a:t>Total</a:t>
                      </a:r>
                    </a:p>
                  </a:txBody>
                  <a:tcPr marL="8706" marR="8706" marT="8706" marB="0">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3118759419"/>
                  </a:ext>
                </a:extLst>
              </a:tr>
              <a:tr h="174110">
                <a:tc>
                  <a:txBody>
                    <a:bodyPr/>
                    <a:lstStyle/>
                    <a:p>
                      <a:pPr algn="l" fontAlgn="b"/>
                      <a:r>
                        <a:rPr lang="en-GB" sz="1400" b="0" i="0" u="none" strike="noStrike" dirty="0">
                          <a:solidFill>
                            <a:srgbClr val="000000"/>
                          </a:solidFill>
                          <a:effectLst/>
                          <a:latin typeface="Calibri Light" panose="020F0302020204030204" pitchFamily="34" charset="0"/>
                        </a:rPr>
                        <a:t>Construction Company</a:t>
                      </a:r>
                    </a:p>
                  </a:txBody>
                  <a:tcPr marL="8706" marR="8706" marT="8706" marB="0" anchor="b">
                    <a:lnL w="12700" cap="flat" cmpd="sng" algn="ctr">
                      <a:solidFill>
                        <a:schemeClr val="bg1">
                          <a:lumMod val="50000"/>
                        </a:schemeClr>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D9D9D9"/>
                    </a:solidFill>
                  </a:tcPr>
                </a:tc>
                <a:tc>
                  <a:txBody>
                    <a:bodyPr/>
                    <a:lstStyle/>
                    <a:p>
                      <a:pPr algn="ctr" fontAlgn="b"/>
                      <a:r>
                        <a:rPr lang="en-GB" sz="1400" b="0" i="0" u="none" strike="noStrike" dirty="0">
                          <a:solidFill>
                            <a:srgbClr val="000000"/>
                          </a:solidFill>
                          <a:effectLst/>
                          <a:latin typeface="Calibri Light" panose="020F0302020204030204" pitchFamily="34" charset="0"/>
                        </a:rPr>
                        <a:t>58.5</a:t>
                      </a:r>
                    </a:p>
                  </a:txBody>
                  <a:tcPr marL="8706" marR="8706" marT="8706"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184.5</a:t>
                      </a:r>
                    </a:p>
                  </a:txBody>
                  <a:tcPr marL="8706" marR="8706" marT="8706"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12700" cap="flat" cmpd="sng" algn="ctr">
                      <a:solidFill>
                        <a:schemeClr val="bg1">
                          <a:lumMod val="50000"/>
                        </a:schemeClr>
                      </a:solidFill>
                      <a:prstDash val="solid"/>
                      <a:round/>
                      <a:headEnd type="none" w="med" len="med"/>
                      <a:tailEnd type="none" w="med" len="med"/>
                    </a:lnT>
                    <a:lnB>
                      <a:noFill/>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21.8</a:t>
                      </a:r>
                    </a:p>
                  </a:txBody>
                  <a:tcPr marL="8706" marR="8706" marT="8706"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400" b="0" i="0" u="none" strike="noStrike" dirty="0">
                          <a:solidFill>
                            <a:srgbClr val="000000"/>
                          </a:solidFill>
                          <a:effectLst/>
                          <a:latin typeface="Calibri Light" panose="020F0302020204030204" pitchFamily="34" charset="0"/>
                        </a:rPr>
                        <a:t>1.5</a:t>
                      </a:r>
                    </a:p>
                  </a:txBody>
                  <a:tcPr marL="8706" marR="8706" marT="8706"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37.4</a:t>
                      </a:r>
                    </a:p>
                  </a:txBody>
                  <a:tcPr marL="8706" marR="8706" marT="8706"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128.6</a:t>
                      </a:r>
                    </a:p>
                  </a:txBody>
                  <a:tcPr marL="8706" marR="8706" marT="8706"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0.6</a:t>
                      </a:r>
                    </a:p>
                  </a:txBody>
                  <a:tcPr marL="8706" marR="8706" marT="8706"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106.9</a:t>
                      </a:r>
                    </a:p>
                  </a:txBody>
                  <a:tcPr marL="8706" marR="8706" marT="8706"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tc>
                  <a:txBody>
                    <a:bodyPr/>
                    <a:lstStyle/>
                    <a:p>
                      <a:pPr algn="ctr" fontAlgn="b"/>
                      <a:r>
                        <a:rPr lang="en-GB" sz="1400" b="0" i="0" u="none" strike="noStrike" dirty="0">
                          <a:solidFill>
                            <a:srgbClr val="000000"/>
                          </a:solidFill>
                          <a:effectLst/>
                          <a:latin typeface="Calibri Light" panose="020F0302020204030204" pitchFamily="34" charset="0"/>
                        </a:rPr>
                        <a:t>539.6</a:t>
                      </a:r>
                    </a:p>
                  </a:txBody>
                  <a:tcPr marL="8706" marR="8706" marT="8706" marB="0" anchor="b">
                    <a:lnL w="6350" cap="flat" cmpd="sng" algn="ctr">
                      <a:solidFill>
                        <a:srgbClr val="000000"/>
                      </a:solidFill>
                      <a:prstDash val="dot"/>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2150164475"/>
                  </a:ext>
                </a:extLst>
              </a:tr>
              <a:tr h="174110">
                <a:tc>
                  <a:txBody>
                    <a:bodyPr/>
                    <a:lstStyle/>
                    <a:p>
                      <a:pPr algn="l" fontAlgn="b"/>
                      <a:r>
                        <a:rPr lang="en-GB" sz="1400" b="0" i="0" u="none" strike="noStrike" dirty="0">
                          <a:solidFill>
                            <a:srgbClr val="000000"/>
                          </a:solidFill>
                          <a:effectLst/>
                          <a:latin typeface="Calibri Light" panose="020F0302020204030204" pitchFamily="34" charset="0"/>
                        </a:rPr>
                        <a:t>Hotel</a:t>
                      </a:r>
                    </a:p>
                  </a:txBody>
                  <a:tcPr marL="8706" marR="8706" marT="8706" marB="0" anchor="b">
                    <a:lnL w="12700" cap="flat" cmpd="sng" algn="ctr">
                      <a:solidFill>
                        <a:schemeClr val="bg1">
                          <a:lumMod val="50000"/>
                        </a:schemeClr>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D9D9D9"/>
                    </a:solidFill>
                  </a:tcPr>
                </a:tc>
                <a:tc>
                  <a:txBody>
                    <a:bodyPr/>
                    <a:lstStyle/>
                    <a:p>
                      <a:pPr algn="ctr" fontAlgn="b"/>
                      <a:r>
                        <a:rPr lang="en-GB" sz="1400" b="0" i="0" u="none" strike="noStrike" dirty="0">
                          <a:solidFill>
                            <a:srgbClr val="000000"/>
                          </a:solidFill>
                          <a:effectLst/>
                          <a:latin typeface="Calibri Light" panose="020F0302020204030204" pitchFamily="34" charset="0"/>
                        </a:rPr>
                        <a:t>224.3</a:t>
                      </a:r>
                    </a:p>
                  </a:txBody>
                  <a:tcPr marL="8706" marR="8706" marT="8706"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400" b="0" i="0" u="none" strike="noStrike" dirty="0">
                          <a:solidFill>
                            <a:srgbClr val="000000"/>
                          </a:solidFill>
                          <a:effectLst/>
                          <a:latin typeface="Calibri Light" panose="020F0302020204030204" pitchFamily="34" charset="0"/>
                        </a:rPr>
                        <a:t>165.2</a:t>
                      </a:r>
                    </a:p>
                  </a:txBody>
                  <a:tcPr marL="8706" marR="8706" marT="8706"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57.0</a:t>
                      </a:r>
                    </a:p>
                  </a:txBody>
                  <a:tcPr marL="8706" marR="8706" marT="8706"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400" b="0" i="0" u="none" strike="noStrike" dirty="0">
                          <a:solidFill>
                            <a:srgbClr val="000000"/>
                          </a:solidFill>
                          <a:effectLst/>
                          <a:latin typeface="Calibri Light" panose="020F0302020204030204" pitchFamily="34" charset="0"/>
                        </a:rPr>
                        <a:t>0.5</a:t>
                      </a:r>
                    </a:p>
                  </a:txBody>
                  <a:tcPr marL="8706" marR="8706" marT="8706"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400" b="0" i="0" u="none" strike="noStrike" dirty="0">
                          <a:solidFill>
                            <a:srgbClr val="000000"/>
                          </a:solidFill>
                          <a:effectLst/>
                          <a:latin typeface="Calibri Light" panose="020F0302020204030204" pitchFamily="34" charset="0"/>
                        </a:rPr>
                        <a:t>0.0</a:t>
                      </a:r>
                    </a:p>
                  </a:txBody>
                  <a:tcPr marL="8706" marR="8706" marT="8706"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14.2</a:t>
                      </a:r>
                    </a:p>
                  </a:txBody>
                  <a:tcPr marL="8706" marR="8706" marT="8706"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0.5</a:t>
                      </a:r>
                    </a:p>
                  </a:txBody>
                  <a:tcPr marL="8706" marR="8706" marT="8706"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0.0</a:t>
                      </a:r>
                    </a:p>
                  </a:txBody>
                  <a:tcPr marL="8706" marR="8706" marT="8706"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400" b="0" i="0" u="none" strike="noStrike" dirty="0">
                          <a:solidFill>
                            <a:srgbClr val="000000"/>
                          </a:solidFill>
                          <a:effectLst/>
                          <a:latin typeface="Calibri Light" panose="020F0302020204030204" pitchFamily="34" charset="0"/>
                        </a:rPr>
                        <a:t>461.6</a:t>
                      </a:r>
                    </a:p>
                  </a:txBody>
                  <a:tcPr marL="8706" marR="8706" marT="8706" marB="0" anchor="b">
                    <a:lnL w="6350" cap="flat" cmpd="sng" algn="ctr">
                      <a:solidFill>
                        <a:srgbClr val="000000"/>
                      </a:solidFill>
                      <a:prstDash val="dot"/>
                      <a:round/>
                      <a:headEnd type="none" w="med" len="med"/>
                      <a:tailEnd type="none" w="med" len="med"/>
                    </a:lnL>
                    <a:lnR w="12700" cap="flat" cmpd="sng" algn="ctr">
                      <a:solidFill>
                        <a:schemeClr val="bg1">
                          <a:lumMod val="50000"/>
                        </a:schemeClr>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2407675711"/>
                  </a:ext>
                </a:extLst>
              </a:tr>
              <a:tr h="174110">
                <a:tc>
                  <a:txBody>
                    <a:bodyPr/>
                    <a:lstStyle/>
                    <a:p>
                      <a:pPr algn="l" fontAlgn="b"/>
                      <a:r>
                        <a:rPr lang="en-GB" sz="1400" b="0" i="0" u="none" strike="noStrike" dirty="0">
                          <a:solidFill>
                            <a:srgbClr val="000000"/>
                          </a:solidFill>
                          <a:effectLst/>
                          <a:latin typeface="Calibri Light" panose="020F0302020204030204" pitchFamily="34" charset="0"/>
                        </a:rPr>
                        <a:t>FM</a:t>
                      </a:r>
                    </a:p>
                  </a:txBody>
                  <a:tcPr marL="8706" marR="8706" marT="8706" marB="0" anchor="b">
                    <a:lnL w="12700" cap="flat" cmpd="sng" algn="ctr">
                      <a:solidFill>
                        <a:schemeClr val="bg1">
                          <a:lumMod val="50000"/>
                        </a:schemeClr>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D9D9D9"/>
                    </a:solidFill>
                  </a:tcPr>
                </a:tc>
                <a:tc>
                  <a:txBody>
                    <a:bodyPr/>
                    <a:lstStyle/>
                    <a:p>
                      <a:pPr algn="ctr" fontAlgn="b"/>
                      <a:r>
                        <a:rPr lang="en-GB" sz="1400" b="0" i="0" u="none" strike="noStrike">
                          <a:solidFill>
                            <a:srgbClr val="000000"/>
                          </a:solidFill>
                          <a:effectLst/>
                          <a:latin typeface="Calibri Light" panose="020F0302020204030204" pitchFamily="34" charset="0"/>
                        </a:rPr>
                        <a:t>13.0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27.5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22.5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1.5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118.5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58,288.2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0.6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35.6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a:noFill/>
                    </a:lnB>
                    <a:solidFill>
                      <a:srgbClr val="FFFFFF"/>
                    </a:solidFill>
                  </a:tcPr>
                </a:tc>
                <a:tc>
                  <a:txBody>
                    <a:bodyPr/>
                    <a:lstStyle/>
                    <a:p>
                      <a:pPr algn="ctr" fontAlgn="b"/>
                      <a:r>
                        <a:rPr lang="en-GB" sz="1400" b="0" i="0" u="none" strike="noStrike" dirty="0">
                          <a:solidFill>
                            <a:srgbClr val="000000"/>
                          </a:solidFill>
                          <a:effectLst/>
                          <a:latin typeface="Calibri Light" panose="020F0302020204030204" pitchFamily="34" charset="0"/>
                        </a:rPr>
                        <a:t>58,507.4</a:t>
                      </a:r>
                    </a:p>
                  </a:txBody>
                  <a:tcPr marL="9525" marR="9525" marT="9525" marB="0" anchor="b">
                    <a:lnL w="6350" cap="flat" cmpd="sng" algn="ctr">
                      <a:solidFill>
                        <a:srgbClr val="000000"/>
                      </a:solidFill>
                      <a:prstDash val="dot"/>
                      <a:round/>
                      <a:headEnd type="none" w="med" len="med"/>
                      <a:tailEnd type="none" w="med" len="med"/>
                    </a:lnL>
                    <a:lnR w="12700" cap="flat" cmpd="sng" algn="ctr">
                      <a:solidFill>
                        <a:schemeClr val="bg1">
                          <a:lumMod val="50000"/>
                        </a:schemeClr>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1341711932"/>
                  </a:ext>
                </a:extLst>
              </a:tr>
              <a:tr h="174110">
                <a:tc>
                  <a:txBody>
                    <a:bodyPr/>
                    <a:lstStyle/>
                    <a:p>
                      <a:pPr algn="l" fontAlgn="b"/>
                      <a:r>
                        <a:rPr lang="en-GB" sz="1400" b="0" i="0" u="none" strike="noStrike" dirty="0">
                          <a:solidFill>
                            <a:srgbClr val="000000"/>
                          </a:solidFill>
                          <a:effectLst/>
                          <a:latin typeface="Calibri Light" panose="020F0302020204030204" pitchFamily="34" charset="0"/>
                        </a:rPr>
                        <a:t>Cloths&amp; Acc. Import</a:t>
                      </a:r>
                    </a:p>
                  </a:txBody>
                  <a:tcPr marL="8706" marR="8706" marT="8706" marB="0" anchor="b">
                    <a:lnL w="12700" cap="flat" cmpd="sng" algn="ctr">
                      <a:solidFill>
                        <a:schemeClr val="bg1">
                          <a:lumMod val="50000"/>
                        </a:schemeClr>
                      </a:solidFill>
                      <a:prstDash val="solid"/>
                      <a:round/>
                      <a:headEnd type="none" w="med" len="med"/>
                      <a:tailEnd type="none" w="med" len="med"/>
                    </a:lnL>
                    <a:lnR w="6350" cap="flat" cmpd="sng" algn="ctr">
                      <a:solidFill>
                        <a:srgbClr val="000000"/>
                      </a:solidFill>
                      <a:prstDash val="dot"/>
                      <a:round/>
                      <a:headEnd type="none" w="med" len="med"/>
                      <a:tailEnd type="none" w="med" len="med"/>
                    </a:lnR>
                    <a:lnT>
                      <a:noFill/>
                    </a:lnT>
                    <a:lnB w="12700" cap="flat" cmpd="sng" algn="ctr">
                      <a:solidFill>
                        <a:schemeClr val="bg1">
                          <a:lumMod val="50000"/>
                        </a:schemeClr>
                      </a:solidFill>
                      <a:prstDash val="solid"/>
                      <a:round/>
                      <a:headEnd type="none" w="med" len="med"/>
                      <a:tailEnd type="none" w="med" len="med"/>
                    </a:lnB>
                    <a:solidFill>
                      <a:srgbClr val="D9D9D9"/>
                    </a:solidFill>
                  </a:tcPr>
                </a:tc>
                <a:tc>
                  <a:txBody>
                    <a:bodyPr/>
                    <a:lstStyle/>
                    <a:p>
                      <a:pPr algn="ctr" fontAlgn="b"/>
                      <a:r>
                        <a:rPr lang="en-GB" sz="1400" b="0" i="0" u="none" strike="noStrike">
                          <a:solidFill>
                            <a:srgbClr val="000000"/>
                          </a:solidFill>
                          <a:effectLst/>
                          <a:latin typeface="Calibri Light" panose="020F0302020204030204" pitchFamily="34" charset="0"/>
                        </a:rPr>
                        <a:t>19.5</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0.4</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0.0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0.2</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20.0</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23.7</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70.8</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b"/>
                      <a:r>
                        <a:rPr lang="en-GB" sz="1400" b="0" i="0" u="none" strike="noStrike">
                          <a:solidFill>
                            <a:srgbClr val="000000"/>
                          </a:solidFill>
                          <a:effectLst/>
                          <a:latin typeface="Calibri Light" panose="020F0302020204030204" pitchFamily="34" charset="0"/>
                        </a:rPr>
                        <a:t>16.6</a:t>
                      </a:r>
                    </a:p>
                  </a:txBody>
                  <a:tcPr marL="9525" marR="9525" marT="9525"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a:noFill/>
                    </a:lnT>
                    <a:lnB w="12700" cap="flat" cmpd="sng" algn="ctr">
                      <a:solidFill>
                        <a:schemeClr val="bg1">
                          <a:lumMod val="50000"/>
                        </a:schemeClr>
                      </a:solidFill>
                      <a:prstDash val="solid"/>
                      <a:round/>
                      <a:headEnd type="none" w="med" len="med"/>
                      <a:tailEnd type="none" w="med" len="med"/>
                    </a:lnB>
                    <a:solidFill>
                      <a:srgbClr val="FFFFFF"/>
                    </a:solidFill>
                  </a:tcPr>
                </a:tc>
                <a:tc>
                  <a:txBody>
                    <a:bodyPr/>
                    <a:lstStyle/>
                    <a:p>
                      <a:pPr algn="ctr" fontAlgn="b"/>
                      <a:r>
                        <a:rPr lang="en-GB" sz="1400" b="0" i="0" u="none" strike="noStrike" dirty="0">
                          <a:solidFill>
                            <a:srgbClr val="000000"/>
                          </a:solidFill>
                          <a:effectLst/>
                          <a:latin typeface="Calibri Light" panose="020F0302020204030204" pitchFamily="34" charset="0"/>
                        </a:rPr>
                        <a:t>151.3</a:t>
                      </a:r>
                    </a:p>
                  </a:txBody>
                  <a:tcPr marL="9525" marR="9525" marT="9525" marB="0" anchor="b">
                    <a:lnL w="6350" cap="flat" cmpd="sng" algn="ctr">
                      <a:solidFill>
                        <a:srgbClr val="000000"/>
                      </a:solidFill>
                      <a:prstDash val="dot"/>
                      <a:round/>
                      <a:headEnd type="none" w="med" len="med"/>
                      <a:tailEnd type="none" w="med" len="med"/>
                    </a:lnL>
                    <a:lnR w="12700" cap="flat" cmpd="sng" algn="ctr">
                      <a:solidFill>
                        <a:schemeClr val="bg1">
                          <a:lumMod val="50000"/>
                        </a:schemeClr>
                      </a:solidFill>
                      <a:prstDash val="solid"/>
                      <a:round/>
                      <a:headEnd type="none" w="med" len="med"/>
                      <a:tailEnd type="none" w="med" len="med"/>
                    </a:lnR>
                    <a:lnT>
                      <a:noFill/>
                    </a:lnT>
                    <a:lnB w="12700" cap="flat" cmpd="sng" algn="ctr">
                      <a:solidFill>
                        <a:schemeClr val="bg1">
                          <a:lumMod val="50000"/>
                        </a:schemeClr>
                      </a:solidFill>
                      <a:prstDash val="solid"/>
                      <a:round/>
                      <a:headEnd type="none" w="med" len="med"/>
                      <a:tailEnd type="none" w="med" len="med"/>
                    </a:lnB>
                    <a:solidFill>
                      <a:srgbClr val="FFFFFF"/>
                    </a:solidFill>
                  </a:tcPr>
                </a:tc>
                <a:extLst>
                  <a:ext uri="{0D108BD9-81ED-4DB2-BD59-A6C34878D82A}">
                    <a16:rowId xmlns:a16="http://schemas.microsoft.com/office/drawing/2014/main" val="1851690474"/>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1441939135"/>
              </p:ext>
            </p:extLst>
          </p:nvPr>
        </p:nvGraphicFramePr>
        <p:xfrm>
          <a:off x="179512" y="3532908"/>
          <a:ext cx="7416824" cy="1149994"/>
        </p:xfrm>
        <a:graphic>
          <a:graphicData uri="http://schemas.openxmlformats.org/drawingml/2006/table">
            <a:tbl>
              <a:tblPr/>
              <a:tblGrid>
                <a:gridCol w="2133158">
                  <a:extLst>
                    <a:ext uri="{9D8B030D-6E8A-4147-A177-3AD203B41FA5}">
                      <a16:colId xmlns:a16="http://schemas.microsoft.com/office/drawing/2014/main" val="1907014635"/>
                    </a:ext>
                  </a:extLst>
                </a:gridCol>
                <a:gridCol w="1230666">
                  <a:extLst>
                    <a:ext uri="{9D8B030D-6E8A-4147-A177-3AD203B41FA5}">
                      <a16:colId xmlns:a16="http://schemas.microsoft.com/office/drawing/2014/main" val="2465273009"/>
                    </a:ext>
                  </a:extLst>
                </a:gridCol>
                <a:gridCol w="1312713">
                  <a:extLst>
                    <a:ext uri="{9D8B030D-6E8A-4147-A177-3AD203B41FA5}">
                      <a16:colId xmlns:a16="http://schemas.microsoft.com/office/drawing/2014/main" val="3840169574"/>
                    </a:ext>
                  </a:extLst>
                </a:gridCol>
                <a:gridCol w="886081">
                  <a:extLst>
                    <a:ext uri="{9D8B030D-6E8A-4147-A177-3AD203B41FA5}">
                      <a16:colId xmlns:a16="http://schemas.microsoft.com/office/drawing/2014/main" val="2166798694"/>
                    </a:ext>
                  </a:extLst>
                </a:gridCol>
                <a:gridCol w="886081">
                  <a:extLst>
                    <a:ext uri="{9D8B030D-6E8A-4147-A177-3AD203B41FA5}">
                      <a16:colId xmlns:a16="http://schemas.microsoft.com/office/drawing/2014/main" val="281722684"/>
                    </a:ext>
                  </a:extLst>
                </a:gridCol>
                <a:gridCol w="968125">
                  <a:extLst>
                    <a:ext uri="{9D8B030D-6E8A-4147-A177-3AD203B41FA5}">
                      <a16:colId xmlns:a16="http://schemas.microsoft.com/office/drawing/2014/main" val="3921649405"/>
                    </a:ext>
                  </a:extLst>
                </a:gridCol>
              </a:tblGrid>
              <a:tr h="256132">
                <a:tc>
                  <a:txBody>
                    <a:bodyPr/>
                    <a:lstStyle/>
                    <a:p>
                      <a:pPr algn="l" fontAlgn="t"/>
                      <a:r>
                        <a:rPr lang="en-GB" sz="1400" b="0" i="0" u="none" strike="noStrike" kern="1200">
                          <a:solidFill>
                            <a:srgbClr val="000000"/>
                          </a:solidFill>
                          <a:effectLst/>
                          <a:latin typeface="Calibri Light" panose="020F0302020204030204" pitchFamily="34" charset="0"/>
                          <a:ea typeface="+mn-ea"/>
                          <a:cs typeface="+mn-cs"/>
                        </a:rPr>
                        <a:t> </a:t>
                      </a:r>
                    </a:p>
                  </a:txBody>
                  <a:tcPr marL="6456" marR="6456" marT="6456" marB="0">
                    <a:lnL w="12700" cap="flat" cmpd="sng" algn="ctr">
                      <a:solidFill>
                        <a:schemeClr val="bg1">
                          <a:lumMod val="50000"/>
                        </a:schemeClr>
                      </a:solid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algn="ctr" fontAlgn="t"/>
                      <a:r>
                        <a:rPr lang="en-GB" sz="1400" b="0" i="0" u="none" strike="noStrike" kern="1200" dirty="0">
                          <a:solidFill>
                            <a:srgbClr val="000000"/>
                          </a:solidFill>
                          <a:effectLst/>
                          <a:latin typeface="Calibri Light" panose="020F0302020204030204" pitchFamily="34" charset="0"/>
                          <a:ea typeface="+mn-ea"/>
                          <a:cs typeface="+mn-cs"/>
                        </a:rPr>
                        <a:t>Total (tCO2e)</a:t>
                      </a:r>
                    </a:p>
                  </a:txBody>
                  <a:tcPr marL="6456" marR="6456" marT="6456" marB="0">
                    <a:lnL>
                      <a:noFill/>
                    </a:lnL>
                    <a:lnR w="6350" cap="flat" cmpd="sng" algn="ctr">
                      <a:no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t"/>
                      <a:r>
                        <a:rPr lang="en-GB" sz="1400" b="0" i="0" u="none" strike="noStrike" kern="1200" dirty="0">
                          <a:solidFill>
                            <a:srgbClr val="000000"/>
                          </a:solidFill>
                          <a:effectLst/>
                          <a:latin typeface="Calibri Light" panose="020F0302020204030204" pitchFamily="34" charset="0"/>
                          <a:ea typeface="+mn-ea"/>
                          <a:cs typeface="+mn-cs"/>
                        </a:rPr>
                        <a:t>Area (m2)</a:t>
                      </a:r>
                    </a:p>
                  </a:txBody>
                  <a:tcPr marL="6456" marR="6456" marT="6456" marB="0">
                    <a:lnL w="6350" cap="flat" cmpd="sng" algn="ctr">
                      <a:noFill/>
                      <a:prstDash val="solid"/>
                      <a:round/>
                      <a:headEnd type="none" w="med" len="med"/>
                      <a:tailEnd type="none" w="med" len="med"/>
                    </a:lnL>
                    <a:lnR>
                      <a:noFill/>
                    </a:lnR>
                    <a:lnT w="1270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t"/>
                      <a:r>
                        <a:rPr lang="en-GB" sz="1400" b="0" i="0" u="none" strike="noStrike" kern="1200">
                          <a:solidFill>
                            <a:srgbClr val="000000"/>
                          </a:solidFill>
                          <a:effectLst/>
                          <a:latin typeface="Calibri Light" panose="020F0302020204030204" pitchFamily="34" charset="0"/>
                          <a:ea typeface="+mn-ea"/>
                          <a:cs typeface="+mn-cs"/>
                        </a:rPr>
                        <a:t>Employees</a:t>
                      </a:r>
                    </a:p>
                  </a:txBody>
                  <a:tcPr marL="6456" marR="6456" marT="6456" marB="0">
                    <a:lnL>
                      <a:noFill/>
                    </a:lnL>
                    <a:lnR>
                      <a:noFill/>
                    </a:lnR>
                    <a:lnT w="1270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t"/>
                      <a:r>
                        <a:rPr lang="en-GB" sz="1400" b="0" i="0" u="none" strike="noStrike" kern="1200" dirty="0">
                          <a:solidFill>
                            <a:srgbClr val="000000"/>
                          </a:solidFill>
                          <a:effectLst/>
                          <a:latin typeface="Calibri Light" panose="020F0302020204030204" pitchFamily="34" charset="0"/>
                          <a:ea typeface="+mn-ea"/>
                          <a:cs typeface="+mn-cs"/>
                        </a:rPr>
                        <a:t>tCO2e/m2</a:t>
                      </a:r>
                    </a:p>
                  </a:txBody>
                  <a:tcPr marL="6456" marR="6456" marT="6456" marB="0">
                    <a:lnL>
                      <a:noFill/>
                    </a:lnL>
                    <a:lnR>
                      <a:noFill/>
                    </a:lnR>
                    <a:lnT w="1270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tc>
                  <a:txBody>
                    <a:bodyPr/>
                    <a:lstStyle/>
                    <a:p>
                      <a:pPr algn="ctr" fontAlgn="t"/>
                      <a:r>
                        <a:rPr lang="en-GB" sz="1400" b="0" i="0" u="none" strike="noStrike" kern="1200" dirty="0">
                          <a:solidFill>
                            <a:srgbClr val="000000"/>
                          </a:solidFill>
                          <a:effectLst/>
                          <a:latin typeface="Calibri Light" panose="020F0302020204030204" pitchFamily="34" charset="0"/>
                          <a:ea typeface="+mn-ea"/>
                          <a:cs typeface="+mn-cs"/>
                        </a:rPr>
                        <a:t>tCO2e/Emp.</a:t>
                      </a:r>
                    </a:p>
                  </a:txBody>
                  <a:tcPr marL="6456" marR="6456" marT="6456" marB="0">
                    <a:lnL>
                      <a:noFill/>
                    </a:lnL>
                    <a:lnR w="12700" cap="flat" cmpd="sng" algn="ctr">
                      <a:solidFill>
                        <a:schemeClr val="bg1">
                          <a:lumMod val="50000"/>
                        </a:schemeClr>
                      </a:solidFill>
                      <a:prstDash val="solid"/>
                      <a:round/>
                      <a:headEnd type="none" w="med" len="med"/>
                      <a:tailEnd type="none" w="med" len="med"/>
                    </a:lnR>
                    <a:lnT w="12700" cap="flat" cmpd="sng" algn="ctr">
                      <a:solidFill>
                        <a:schemeClr val="bg1">
                          <a:lumMod val="50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00B0F0"/>
                    </a:solidFill>
                  </a:tcPr>
                </a:tc>
                <a:extLst>
                  <a:ext uri="{0D108BD9-81ED-4DB2-BD59-A6C34878D82A}">
                    <a16:rowId xmlns:a16="http://schemas.microsoft.com/office/drawing/2014/main" val="2780005720"/>
                  </a:ext>
                </a:extLst>
              </a:tr>
              <a:tr h="222623">
                <a:tc>
                  <a:txBody>
                    <a:bodyPr/>
                    <a:lstStyle/>
                    <a:p>
                      <a:pPr algn="l" fontAlgn="b"/>
                      <a:r>
                        <a:rPr lang="en-GB" sz="1400" b="0" i="0" u="none" strike="noStrike" kern="1200" dirty="0">
                          <a:solidFill>
                            <a:srgbClr val="000000"/>
                          </a:solidFill>
                          <a:effectLst/>
                          <a:latin typeface="Calibri Light" panose="020F0302020204030204" pitchFamily="34" charset="0"/>
                          <a:ea typeface="+mn-ea"/>
                          <a:cs typeface="+mn-cs"/>
                        </a:rPr>
                        <a:t>Construction Company</a:t>
                      </a:r>
                    </a:p>
                  </a:txBody>
                  <a:tcPr marL="6456" marR="6456" marT="6456" marB="0" anchor="b">
                    <a:lnL w="12700" cap="flat" cmpd="sng" algn="ctr">
                      <a:solidFill>
                        <a:schemeClr val="bg1">
                          <a:lumMod val="50000"/>
                        </a:schemeClr>
                      </a:solidFill>
                      <a:prstDash val="solid"/>
                      <a:round/>
                      <a:headEnd type="none" w="med" len="med"/>
                      <a:tailEnd type="none" w="med" len="med"/>
                    </a:lnL>
                    <a:lnR w="6350" cap="flat" cmpd="sng" algn="ctr">
                      <a:noFill/>
                      <a:prstDash val="dot"/>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400" b="0" i="0" u="none" strike="noStrike" kern="1200">
                          <a:solidFill>
                            <a:srgbClr val="000000"/>
                          </a:solidFill>
                          <a:effectLst/>
                          <a:latin typeface="Calibri Light" panose="020F0302020204030204" pitchFamily="34" charset="0"/>
                          <a:ea typeface="+mn-ea"/>
                          <a:cs typeface="+mn-cs"/>
                        </a:rPr>
                        <a:t>539.6</a:t>
                      </a:r>
                    </a:p>
                  </a:txBody>
                  <a:tcPr marL="6456" marR="6456" marT="6456" marB="0" anchor="b">
                    <a:lnL w="6350" cap="flat" cmpd="sng" algn="ctr">
                      <a:noFill/>
                      <a:prstDash val="dot"/>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fontAlgn="b"/>
                      <a:r>
                        <a:rPr lang="en-GB" sz="1400" b="0" i="0" u="none" strike="noStrike" kern="1200">
                          <a:solidFill>
                            <a:srgbClr val="000000"/>
                          </a:solidFill>
                          <a:effectLst/>
                          <a:latin typeface="Calibri Light" panose="020F0302020204030204" pitchFamily="34" charset="0"/>
                          <a:ea typeface="+mn-ea"/>
                          <a:cs typeface="+mn-cs"/>
                        </a:rPr>
                        <a:t>750.0</a:t>
                      </a:r>
                    </a:p>
                  </a:txBody>
                  <a:tcPr marL="6456" marR="6456" marT="6456" marB="0" anchor="b">
                    <a:lnL w="6350" cap="flat" cmpd="sng" algn="ctr">
                      <a:noFill/>
                      <a:prstDash val="solid"/>
                      <a:round/>
                      <a:headEnd type="none" w="med" len="med"/>
                      <a:tailEnd type="none" w="med" len="med"/>
                    </a:lnL>
                    <a:lnR w="6350" cap="flat" cmpd="sng" algn="ctr">
                      <a:noFill/>
                      <a:prstDash val="dot"/>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fontAlgn="b"/>
                      <a:r>
                        <a:rPr lang="en-GB" sz="1400" b="0" i="0" u="none" strike="noStrike" kern="1200">
                          <a:solidFill>
                            <a:srgbClr val="000000"/>
                          </a:solidFill>
                          <a:effectLst/>
                          <a:latin typeface="Calibri Light" panose="020F0302020204030204" pitchFamily="34" charset="0"/>
                          <a:ea typeface="+mn-ea"/>
                          <a:cs typeface="+mn-cs"/>
                        </a:rPr>
                        <a:t>40.0</a:t>
                      </a:r>
                    </a:p>
                  </a:txBody>
                  <a:tcPr marL="6456" marR="6456" marT="6456" marB="0" anchor="b">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fontAlgn="b"/>
                      <a:r>
                        <a:rPr lang="en-GB" sz="1400" b="0" i="0" u="none" strike="noStrike" kern="1200">
                          <a:solidFill>
                            <a:srgbClr val="000000"/>
                          </a:solidFill>
                          <a:effectLst/>
                          <a:latin typeface="Calibri Light" panose="020F0302020204030204" pitchFamily="34" charset="0"/>
                          <a:ea typeface="+mn-ea"/>
                          <a:cs typeface="+mn-cs"/>
                        </a:rPr>
                        <a:t>0.7</a:t>
                      </a:r>
                    </a:p>
                  </a:txBody>
                  <a:tcPr marL="6456" marR="6456" marT="6456" marB="0" anchor="b">
                    <a:lnL w="6350" cap="flat" cmpd="sng" algn="ctr">
                      <a:noFill/>
                      <a:prstDash val="dot"/>
                      <a:round/>
                      <a:headEnd type="none" w="med" len="med"/>
                      <a:tailEnd type="none" w="med" len="med"/>
                    </a:lnL>
                    <a:lnR w="6350" cap="flat" cmpd="sng" algn="ctr">
                      <a:noFill/>
                      <a:prstDash val="dot"/>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tc>
                  <a:txBody>
                    <a:bodyPr/>
                    <a:lstStyle/>
                    <a:p>
                      <a:pPr algn="ctr" fontAlgn="b"/>
                      <a:r>
                        <a:rPr lang="en-GB" sz="1400" b="0" i="0" u="none" strike="noStrike" kern="1200">
                          <a:solidFill>
                            <a:srgbClr val="000000"/>
                          </a:solidFill>
                          <a:effectLst/>
                          <a:latin typeface="Calibri Light" panose="020F0302020204030204" pitchFamily="34" charset="0"/>
                          <a:ea typeface="+mn-ea"/>
                          <a:cs typeface="+mn-cs"/>
                        </a:rPr>
                        <a:t>13.5</a:t>
                      </a:r>
                    </a:p>
                  </a:txBody>
                  <a:tcPr marL="6456" marR="6456" marT="6456" marB="0" anchor="b">
                    <a:lnL w="6350" cap="flat" cmpd="sng" algn="ctr">
                      <a:noFill/>
                      <a:prstDash val="dot"/>
                      <a:round/>
                      <a:headEnd type="none" w="med" len="med"/>
                      <a:tailEnd type="none" w="med" len="med"/>
                    </a:lnL>
                    <a:lnR w="12700" cap="flat" cmpd="sng" algn="ctr">
                      <a:solidFill>
                        <a:schemeClr val="bg1">
                          <a:lumMod val="50000"/>
                        </a:schemeClr>
                      </a:solidFill>
                      <a:prstDash val="solid"/>
                      <a:round/>
                      <a:headEnd type="none" w="med" len="med"/>
                      <a:tailEnd type="none" w="med" len="med"/>
                    </a:lnR>
                    <a:lnT w="635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32850263"/>
                  </a:ext>
                </a:extLst>
              </a:tr>
              <a:tr h="222623">
                <a:tc>
                  <a:txBody>
                    <a:bodyPr/>
                    <a:lstStyle/>
                    <a:p>
                      <a:pPr algn="l" fontAlgn="b"/>
                      <a:r>
                        <a:rPr lang="en-GB" sz="1400" b="0" i="0" u="none" strike="noStrike" kern="1200" dirty="0">
                          <a:solidFill>
                            <a:srgbClr val="000000"/>
                          </a:solidFill>
                          <a:effectLst/>
                          <a:latin typeface="Calibri Light" panose="020F0302020204030204" pitchFamily="34" charset="0"/>
                          <a:ea typeface="+mn-ea"/>
                          <a:cs typeface="+mn-cs"/>
                        </a:rPr>
                        <a:t>Hotel</a:t>
                      </a:r>
                    </a:p>
                  </a:txBody>
                  <a:tcPr marL="6456" marR="6456" marT="6456" marB="0" anchor="b">
                    <a:lnL w="12700" cap="flat" cmpd="sng" algn="ctr">
                      <a:solidFill>
                        <a:schemeClr val="bg1">
                          <a:lumMod val="50000"/>
                        </a:schemeClr>
                      </a:solidFill>
                      <a:prstDash val="solid"/>
                      <a:round/>
                      <a:headEnd type="none" w="med" len="med"/>
                      <a:tailEnd type="none" w="med" len="med"/>
                    </a:lnL>
                    <a:lnR w="6350" cap="flat" cmpd="sng" algn="ctr">
                      <a:noFill/>
                      <a:prstDash val="dot"/>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GB" sz="1400" b="0" i="0" u="none" strike="noStrike" kern="1200" dirty="0">
                          <a:solidFill>
                            <a:srgbClr val="000000"/>
                          </a:solidFill>
                          <a:effectLst/>
                          <a:latin typeface="Calibri Light" panose="020F0302020204030204" pitchFamily="34" charset="0"/>
                          <a:ea typeface="+mn-ea"/>
                          <a:cs typeface="+mn-cs"/>
                        </a:rPr>
                        <a:t>461.6</a:t>
                      </a:r>
                    </a:p>
                  </a:txBody>
                  <a:tcPr marL="6456" marR="6456" marT="6456" marB="0" anchor="b">
                    <a:lnL w="6350" cap="flat" cmpd="sng" algn="ctr">
                      <a:noFill/>
                      <a:prstDash val="dot"/>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GB" sz="1400" b="0" i="0" u="none" strike="noStrike" kern="1200" dirty="0">
                          <a:solidFill>
                            <a:srgbClr val="000000"/>
                          </a:solidFill>
                          <a:effectLst/>
                          <a:latin typeface="Calibri Light" panose="020F0302020204030204" pitchFamily="34" charset="0"/>
                          <a:ea typeface="+mn-ea"/>
                          <a:cs typeface="+mn-cs"/>
                        </a:rPr>
                        <a:t>1,250.0</a:t>
                      </a:r>
                    </a:p>
                  </a:txBody>
                  <a:tcPr marL="6456" marR="6456" marT="6456" marB="0" anchor="b">
                    <a:lnL w="6350" cap="flat" cmpd="sng" algn="ctr">
                      <a:noFill/>
                      <a:prstDash val="solid"/>
                      <a:round/>
                      <a:headEnd type="none" w="med" len="med"/>
                      <a:tailEnd type="none" w="med" len="med"/>
                    </a:lnL>
                    <a:lnR w="6350" cap="flat" cmpd="sng" algn="ctr">
                      <a:noFill/>
                      <a:prstDash val="dot"/>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GB" sz="1400" b="0" i="0" u="none" strike="noStrike" kern="1200">
                          <a:solidFill>
                            <a:srgbClr val="000000"/>
                          </a:solidFill>
                          <a:effectLst/>
                          <a:latin typeface="Calibri Light" panose="020F0302020204030204" pitchFamily="34" charset="0"/>
                          <a:ea typeface="+mn-ea"/>
                          <a:cs typeface="+mn-cs"/>
                        </a:rPr>
                        <a:t>60.0</a:t>
                      </a:r>
                    </a:p>
                  </a:txBody>
                  <a:tcPr marL="6456" marR="6456" marT="6456" marB="0" anchor="b">
                    <a:lnL w="6350" cap="flat" cmpd="sng" algn="ctr">
                      <a:noFill/>
                      <a:prstDash val="dot"/>
                      <a:round/>
                      <a:headEnd type="none" w="med" len="med"/>
                      <a:tailEnd type="none" w="med" len="med"/>
                    </a:lnL>
                    <a:lnR w="6350" cap="flat" cmpd="sng" algn="ctr">
                      <a:noFill/>
                      <a:prstDash val="dot"/>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GB" sz="1400" b="0" i="0" u="none" strike="noStrike" kern="1200">
                          <a:solidFill>
                            <a:srgbClr val="000000"/>
                          </a:solidFill>
                          <a:effectLst/>
                          <a:latin typeface="Calibri Light" panose="020F0302020204030204" pitchFamily="34" charset="0"/>
                          <a:ea typeface="+mn-ea"/>
                          <a:cs typeface="+mn-cs"/>
                        </a:rPr>
                        <a:t>0.4</a:t>
                      </a:r>
                    </a:p>
                  </a:txBody>
                  <a:tcPr marL="6456" marR="6456" marT="6456" marB="0" anchor="b">
                    <a:lnL w="6350" cap="flat" cmpd="sng" algn="ctr">
                      <a:noFill/>
                      <a:prstDash val="dot"/>
                      <a:round/>
                      <a:headEnd type="none" w="med" len="med"/>
                      <a:tailEnd type="none" w="med" len="med"/>
                    </a:lnL>
                    <a:lnR w="6350" cap="flat" cmpd="sng" algn="ctr">
                      <a:noFill/>
                      <a:prstDash val="dot"/>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GB" sz="1400" b="0" i="0" u="none" strike="noStrike" kern="1200">
                          <a:solidFill>
                            <a:srgbClr val="000000"/>
                          </a:solidFill>
                          <a:effectLst/>
                          <a:latin typeface="Calibri Light" panose="020F0302020204030204" pitchFamily="34" charset="0"/>
                          <a:ea typeface="+mn-ea"/>
                          <a:cs typeface="+mn-cs"/>
                        </a:rPr>
                        <a:t>7.7</a:t>
                      </a:r>
                    </a:p>
                  </a:txBody>
                  <a:tcPr marL="6456" marR="6456" marT="6456" marB="0" anchor="b">
                    <a:lnL w="6350" cap="flat" cmpd="sng" algn="ctr">
                      <a:noFill/>
                      <a:prstDash val="dot"/>
                      <a:round/>
                      <a:headEnd type="none" w="med" len="med"/>
                      <a:tailEnd type="none" w="med" len="med"/>
                    </a:lnL>
                    <a:lnR w="12700" cap="flat" cmpd="sng" algn="ctr">
                      <a:solidFill>
                        <a:schemeClr val="bg1">
                          <a:lumMod val="5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969811995"/>
                  </a:ext>
                </a:extLst>
              </a:tr>
              <a:tr h="222623">
                <a:tc>
                  <a:txBody>
                    <a:bodyPr/>
                    <a:lstStyle/>
                    <a:p>
                      <a:pPr algn="l" fontAlgn="b"/>
                      <a:r>
                        <a:rPr lang="en-GB" sz="1400" b="0" i="0" u="none" strike="noStrike" kern="1200" dirty="0">
                          <a:solidFill>
                            <a:srgbClr val="000000"/>
                          </a:solidFill>
                          <a:effectLst/>
                          <a:latin typeface="Calibri Light" panose="020F0302020204030204" pitchFamily="34" charset="0"/>
                          <a:ea typeface="+mn-ea"/>
                          <a:cs typeface="+mn-cs"/>
                        </a:rPr>
                        <a:t>FM</a:t>
                      </a:r>
                    </a:p>
                  </a:txBody>
                  <a:tcPr marL="6456" marR="6456" marT="6456" marB="0" anchor="b">
                    <a:lnL w="12700" cap="flat" cmpd="sng" algn="ctr">
                      <a:solidFill>
                        <a:schemeClr val="bg1">
                          <a:lumMod val="50000"/>
                        </a:schemeClr>
                      </a:solidFill>
                      <a:prstDash val="solid"/>
                      <a:round/>
                      <a:headEnd type="none" w="med" len="med"/>
                      <a:tailEnd type="none" w="med" len="med"/>
                    </a:lnL>
                    <a:lnR w="6350" cap="flat" cmpd="sng" algn="ctr">
                      <a:noFill/>
                      <a:prstDash val="dot"/>
                      <a:round/>
                      <a:headEnd type="none" w="med" len="med"/>
                      <a:tailEnd type="none" w="med" len="med"/>
                    </a:lnR>
                    <a:lnT>
                      <a:noFill/>
                    </a:lnT>
                    <a:lnB>
                      <a:noFill/>
                    </a:lnB>
                    <a:lnTlToBr w="12700" cmpd="sng">
                      <a:noFill/>
                      <a:prstDash val="solid"/>
                    </a:lnTlToBr>
                    <a:lnBlToTr w="12700" cmpd="sng">
                      <a:noFill/>
                      <a:prstDash val="solid"/>
                    </a:lnBlToTr>
                    <a:solidFill>
                      <a:srgbClr val="D9D9D9"/>
                    </a:solidFill>
                  </a:tcPr>
                </a:tc>
                <a:tc>
                  <a:txBody>
                    <a:bodyPr/>
                    <a:lstStyle/>
                    <a:p>
                      <a:pPr algn="ctr" fontAlgn="b"/>
                      <a:r>
                        <a:rPr lang="en-US" sz="1400" b="0" i="0" u="none" strike="noStrike" dirty="0">
                          <a:solidFill>
                            <a:srgbClr val="000000"/>
                          </a:solidFill>
                          <a:effectLst/>
                          <a:latin typeface="Calibri Light" panose="020F0302020204030204" pitchFamily="34" charset="0"/>
                        </a:rPr>
                        <a:t>58,507.4</a:t>
                      </a:r>
                      <a:endParaRPr lang="en-GB" sz="1400" b="0" i="0" u="none" strike="noStrike" dirty="0">
                        <a:solidFill>
                          <a:srgbClr val="000000"/>
                        </a:solidFill>
                        <a:effectLst/>
                        <a:latin typeface="Calibri Light" panose="020F0302020204030204" pitchFamily="34" charset="0"/>
                      </a:endParaRPr>
                    </a:p>
                  </a:txBody>
                  <a:tcPr marL="9525" marR="9525" marT="9525" marB="0" anchor="b">
                    <a:lnL w="6350" cap="flat" cmpd="sng" algn="ctr">
                      <a:noFill/>
                      <a:prstDash val="dot"/>
                      <a:round/>
                      <a:headEnd type="none" w="med" len="med"/>
                      <a:tailEnd type="none" w="med" len="med"/>
                    </a:lnL>
                    <a:lnR w="635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GB" sz="1400" b="0" i="0" u="none" strike="noStrike" dirty="0">
                          <a:solidFill>
                            <a:srgbClr val="000000"/>
                          </a:solidFill>
                          <a:effectLst/>
                          <a:latin typeface="Calibri Light" panose="020F0302020204030204" pitchFamily="34" charset="0"/>
                        </a:rPr>
                        <a:t>550.0</a:t>
                      </a:r>
                    </a:p>
                  </a:txBody>
                  <a:tcPr marL="9525" marR="9525" marT="9525" marB="0" anchor="b">
                    <a:lnL w="6350" cap="flat" cmpd="sng" algn="ctr">
                      <a:noFill/>
                      <a:prstDash val="solid"/>
                      <a:round/>
                      <a:headEnd type="none" w="med" len="med"/>
                      <a:tailEnd type="none" w="med" len="med"/>
                    </a:lnL>
                    <a:lnR w="6350" cap="flat" cmpd="sng" algn="ctr">
                      <a:noFill/>
                      <a:prstDash val="dot"/>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solidFill>
                            <a:srgbClr val="000000"/>
                          </a:solidFill>
                          <a:effectLst/>
                          <a:latin typeface="Calibri Light" panose="020F0302020204030204" pitchFamily="34" charset="0"/>
                        </a:rPr>
                        <a:t>15.0</a:t>
                      </a:r>
                      <a:endParaRPr lang="en-GB" sz="1400" b="0" i="0" u="none" strike="noStrike" dirty="0">
                        <a:solidFill>
                          <a:srgbClr val="000000"/>
                        </a:solidFill>
                        <a:effectLst/>
                        <a:latin typeface="Calibri Light" panose="020F0302020204030204" pitchFamily="34" charset="0"/>
                      </a:endParaRPr>
                    </a:p>
                  </a:txBody>
                  <a:tcPr marL="9525" marR="9525" marT="9525" marB="0" anchor="b">
                    <a:lnL w="6350" cap="flat" cmpd="sng" algn="ctr">
                      <a:noFill/>
                      <a:prstDash val="dot"/>
                      <a:round/>
                      <a:headEnd type="none" w="med" len="med"/>
                      <a:tailEnd type="none" w="med" len="med"/>
                    </a:lnL>
                    <a:lnR w="6350" cap="flat" cmpd="sng" algn="ctr">
                      <a:noFill/>
                      <a:prstDash val="dot"/>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solidFill>
                            <a:srgbClr val="000000"/>
                          </a:solidFill>
                          <a:effectLst/>
                          <a:latin typeface="Calibri Light" panose="020F0302020204030204" pitchFamily="34" charset="0"/>
                        </a:rPr>
                        <a:t>106.4</a:t>
                      </a:r>
                      <a:endParaRPr lang="en-GB" sz="1400" b="0" i="0" u="none" strike="noStrike" dirty="0">
                        <a:solidFill>
                          <a:srgbClr val="000000"/>
                        </a:solidFill>
                        <a:effectLst/>
                        <a:latin typeface="Calibri Light" panose="020F0302020204030204" pitchFamily="34" charset="0"/>
                      </a:endParaRPr>
                    </a:p>
                  </a:txBody>
                  <a:tcPr marL="9525" marR="9525" marT="9525" marB="0" anchor="b">
                    <a:lnL w="6350" cap="flat" cmpd="sng" algn="ctr">
                      <a:noFill/>
                      <a:prstDash val="dot"/>
                      <a:round/>
                      <a:headEnd type="none" w="med" len="med"/>
                      <a:tailEnd type="none" w="med" len="med"/>
                    </a:lnL>
                    <a:lnR w="6350" cap="flat" cmpd="sng" algn="ctr">
                      <a:noFill/>
                      <a:prstDash val="dot"/>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p>
                      <a:pPr algn="ctr" fontAlgn="b"/>
                      <a:r>
                        <a:rPr lang="en-US" sz="1400" b="0" i="0" u="none" strike="noStrike" dirty="0">
                          <a:solidFill>
                            <a:srgbClr val="000000"/>
                          </a:solidFill>
                          <a:effectLst/>
                          <a:latin typeface="Calibri Light" panose="020F0302020204030204" pitchFamily="34" charset="0"/>
                        </a:rPr>
                        <a:t>3,900.5</a:t>
                      </a:r>
                      <a:endParaRPr lang="en-GB" sz="1400" b="0" i="0" u="none" strike="noStrike" dirty="0">
                        <a:solidFill>
                          <a:srgbClr val="000000"/>
                        </a:solidFill>
                        <a:effectLst/>
                        <a:latin typeface="Calibri Light" panose="020F0302020204030204" pitchFamily="34" charset="0"/>
                      </a:endParaRPr>
                    </a:p>
                  </a:txBody>
                  <a:tcPr marL="9525" marR="9525" marT="9525" marB="0" anchor="b">
                    <a:lnL w="6350" cap="flat" cmpd="sng" algn="ctr">
                      <a:noFill/>
                      <a:prstDash val="dot"/>
                      <a:round/>
                      <a:headEnd type="none" w="med" len="med"/>
                      <a:tailEnd type="none" w="med" len="med"/>
                    </a:lnL>
                    <a:lnR w="12700" cap="flat" cmpd="sng" algn="ctr">
                      <a:solidFill>
                        <a:schemeClr val="bg1">
                          <a:lumMod val="5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661300041"/>
                  </a:ext>
                </a:extLst>
              </a:tr>
              <a:tr h="225731">
                <a:tc>
                  <a:txBody>
                    <a:bodyPr/>
                    <a:lstStyle/>
                    <a:p>
                      <a:pPr algn="l" fontAlgn="b"/>
                      <a:r>
                        <a:rPr lang="en-GB" sz="1400" b="0" i="0" u="none" strike="noStrike" kern="1200" dirty="0">
                          <a:solidFill>
                            <a:srgbClr val="000000"/>
                          </a:solidFill>
                          <a:effectLst/>
                          <a:latin typeface="Calibri Light" panose="020F0302020204030204" pitchFamily="34" charset="0"/>
                          <a:ea typeface="+mn-ea"/>
                          <a:cs typeface="+mn-cs"/>
                        </a:rPr>
                        <a:t>Cloths&amp; Acc. Import</a:t>
                      </a:r>
                    </a:p>
                  </a:txBody>
                  <a:tcPr marL="6456" marR="6456" marT="6456" marB="0" anchor="b">
                    <a:lnL w="12700" cap="flat" cmpd="sng" algn="ctr">
                      <a:solidFill>
                        <a:schemeClr val="bg1">
                          <a:lumMod val="50000"/>
                        </a:schemeClr>
                      </a:solidFill>
                      <a:prstDash val="solid"/>
                      <a:round/>
                      <a:headEnd type="none" w="med" len="med"/>
                      <a:tailEnd type="none" w="med" len="med"/>
                    </a:lnL>
                    <a:lnR w="6350" cap="flat" cmpd="sng" algn="ctr">
                      <a:noFill/>
                      <a:prstDash val="dot"/>
                      <a:round/>
                      <a:headEnd type="none" w="med" len="med"/>
                      <a:tailEnd type="none" w="med" len="med"/>
                    </a:lnR>
                    <a:lnT>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algn="ctr" fontAlgn="b"/>
                      <a:r>
                        <a:rPr lang="en-GB" sz="1400" b="0" i="0" u="none" strike="noStrike">
                          <a:solidFill>
                            <a:schemeClr val="tx1"/>
                          </a:solidFill>
                          <a:effectLst/>
                          <a:latin typeface="Calibri Light" panose="020F0302020204030204" pitchFamily="34" charset="0"/>
                        </a:rPr>
                        <a:t>151.3</a:t>
                      </a:r>
                    </a:p>
                  </a:txBody>
                  <a:tcPr marL="9525" marR="9525" marT="9525" marB="0" anchor="b">
                    <a:lnL w="6350" cap="flat" cmpd="sng" algn="ctr">
                      <a:noFill/>
                      <a:prstDash val="dot"/>
                      <a:round/>
                      <a:headEnd type="none" w="med" len="med"/>
                      <a:tailEnd type="none" w="med" len="med"/>
                    </a:lnL>
                    <a:lnR w="6350" cap="flat" cmpd="sng" algn="ctr">
                      <a:noFill/>
                      <a:prstDash val="solid"/>
                      <a:round/>
                      <a:headEnd type="none" w="med" len="med"/>
                      <a:tailEnd type="none" w="med" len="med"/>
                    </a:lnR>
                    <a:lnT>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GB" sz="1400" b="0" i="0" u="none" strike="noStrike" dirty="0">
                          <a:solidFill>
                            <a:schemeClr val="tx1"/>
                          </a:solidFill>
                          <a:effectLst/>
                          <a:latin typeface="Calibri Light" panose="020F0302020204030204" pitchFamily="34" charset="0"/>
                        </a:rPr>
                        <a:t>850.0</a:t>
                      </a:r>
                    </a:p>
                  </a:txBody>
                  <a:tcPr marL="9525" marR="9525" marT="9525" marB="0" anchor="b">
                    <a:lnL w="6350" cap="flat" cmpd="sng" algn="ctr">
                      <a:noFill/>
                      <a:prstDash val="solid"/>
                      <a:round/>
                      <a:headEnd type="none" w="med" len="med"/>
                      <a:tailEnd type="none" w="med" len="med"/>
                    </a:lnL>
                    <a:lnR w="6350" cap="flat" cmpd="sng" algn="ctr">
                      <a:noFill/>
                      <a:prstDash val="dot"/>
                      <a:round/>
                      <a:headEnd type="none" w="med" len="med"/>
                      <a:tailEnd type="none" w="med" len="med"/>
                    </a:lnR>
                    <a:lnT>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GB" sz="1400" b="0" i="0" u="none" strike="noStrike">
                          <a:solidFill>
                            <a:schemeClr val="tx1"/>
                          </a:solidFill>
                          <a:effectLst/>
                          <a:latin typeface="Calibri Light" panose="020F0302020204030204" pitchFamily="34" charset="0"/>
                        </a:rPr>
                        <a:t>25.0</a:t>
                      </a:r>
                    </a:p>
                  </a:txBody>
                  <a:tcPr marL="9525" marR="9525" marT="9525" marB="0" anchor="b">
                    <a:lnL w="6350" cap="flat" cmpd="sng" algn="ctr">
                      <a:noFill/>
                      <a:prstDash val="dot"/>
                      <a:round/>
                      <a:headEnd type="none" w="med" len="med"/>
                      <a:tailEnd type="none" w="med" len="med"/>
                    </a:lnL>
                    <a:lnR w="6350" cap="flat" cmpd="sng" algn="ctr">
                      <a:noFill/>
                      <a:prstDash val="dot"/>
                      <a:round/>
                      <a:headEnd type="none" w="med" len="med"/>
                      <a:tailEnd type="none" w="med" len="med"/>
                    </a:lnR>
                    <a:lnT>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GB" sz="1400" b="0" i="0" u="none" strike="noStrike">
                          <a:solidFill>
                            <a:schemeClr val="tx1"/>
                          </a:solidFill>
                          <a:effectLst/>
                          <a:latin typeface="Calibri Light" panose="020F0302020204030204" pitchFamily="34" charset="0"/>
                        </a:rPr>
                        <a:t>0.2</a:t>
                      </a:r>
                    </a:p>
                  </a:txBody>
                  <a:tcPr marL="9525" marR="9525" marT="9525" marB="0" anchor="b">
                    <a:lnL w="6350" cap="flat" cmpd="sng" algn="ctr">
                      <a:noFill/>
                      <a:prstDash val="dot"/>
                      <a:round/>
                      <a:headEnd type="none" w="med" len="med"/>
                      <a:tailEnd type="none" w="med" len="med"/>
                    </a:lnL>
                    <a:lnR w="6350" cap="flat" cmpd="sng" algn="ctr">
                      <a:noFill/>
                      <a:prstDash val="dot"/>
                      <a:round/>
                      <a:headEnd type="none" w="med" len="med"/>
                      <a:tailEnd type="none" w="med" len="med"/>
                    </a:lnR>
                    <a:lnT>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ctr" fontAlgn="b"/>
                      <a:r>
                        <a:rPr lang="en-GB" sz="1400" b="0" i="0" u="none" strike="noStrike" dirty="0">
                          <a:solidFill>
                            <a:schemeClr val="tx1"/>
                          </a:solidFill>
                          <a:effectLst/>
                          <a:latin typeface="Calibri Light" panose="020F0302020204030204" pitchFamily="34" charset="0"/>
                        </a:rPr>
                        <a:t>6.1</a:t>
                      </a:r>
                    </a:p>
                  </a:txBody>
                  <a:tcPr marL="9525" marR="9525" marT="9525" marB="0" anchor="b">
                    <a:lnL w="6350" cap="flat" cmpd="sng" algn="ctr">
                      <a:noFill/>
                      <a:prstDash val="dot"/>
                      <a:round/>
                      <a:headEnd type="none" w="med" len="med"/>
                      <a:tailEnd type="none" w="med" len="med"/>
                    </a:lnL>
                    <a:lnR w="12700" cap="flat" cmpd="sng" algn="ctr">
                      <a:solidFill>
                        <a:schemeClr val="bg1">
                          <a:lumMod val="50000"/>
                        </a:schemeClr>
                      </a:solidFill>
                      <a:prstDash val="solid"/>
                      <a:round/>
                      <a:headEnd type="none" w="med" len="med"/>
                      <a:tailEnd type="none" w="med" len="med"/>
                    </a:lnR>
                    <a:lnT>
                      <a:noFill/>
                    </a:lnT>
                    <a:lnB w="12700" cap="flat" cmpd="sng" algn="ctr">
                      <a:solidFill>
                        <a:schemeClr val="bg1">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827877501"/>
                  </a:ext>
                </a:extLst>
              </a:tr>
            </a:tbl>
          </a:graphicData>
        </a:graphic>
      </p:graphicFrame>
      <p:sp>
        <p:nvSpPr>
          <p:cNvPr id="2" name="Slide Number Placeholder 1"/>
          <p:cNvSpPr>
            <a:spLocks noGrp="1"/>
          </p:cNvSpPr>
          <p:nvPr>
            <p:ph type="sldNum" sz="quarter" idx="12"/>
          </p:nvPr>
        </p:nvSpPr>
        <p:spPr/>
        <p:txBody>
          <a:bodyPr/>
          <a:lstStyle/>
          <a:p>
            <a:fld id="{3DF53439-851E-44AD-84B1-B6BFC3D0C743}" type="slidenum">
              <a:rPr lang="el-GR" smtClean="0"/>
              <a:t>73</a:t>
            </a:fld>
            <a:endParaRPr lang="el-GR" dirty="0"/>
          </a:p>
        </p:txBody>
      </p:sp>
    </p:spTree>
    <p:extLst>
      <p:ext uri="{BB962C8B-B14F-4D97-AF65-F5344CB8AC3E}">
        <p14:creationId xmlns:p14="http://schemas.microsoft.com/office/powerpoint/2010/main" val="18472352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4139952" y="2708920"/>
            <a:ext cx="6721699" cy="58506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4288" tIns="32144" rIns="0" bIns="32144" numCol="1" anchor="b" anchorCtr="0" compatLnSpc="1">
            <a:prstTxWarp prst="textNoShape">
              <a:avLst/>
            </a:prstTxWarp>
          </a:bodyPr>
          <a:lstStyle>
            <a:lvl1pPr algn="ctr" rtl="0" fontAlgn="base">
              <a:spcBef>
                <a:spcPct val="0"/>
              </a:spcBef>
              <a:spcAft>
                <a:spcPct val="0"/>
              </a:spcAft>
              <a:defRPr sz="8000">
                <a:solidFill>
                  <a:schemeClr val="tx1"/>
                </a:solidFill>
                <a:latin typeface="+mj-lt"/>
                <a:ea typeface="+mj-ea"/>
                <a:cs typeface="+mj-cs"/>
                <a:sym typeface="Helvetica Light" charset="0"/>
              </a:defRPr>
            </a:lvl1pPr>
            <a:lvl2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2pPr>
            <a:lvl3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3pPr>
            <a:lvl4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4pPr>
            <a:lvl5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5pPr>
            <a:lvl6pPr marL="455554"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6pPr>
            <a:lvl7pPr marL="911108"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7pPr>
            <a:lvl8pPr marL="1366662"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8pPr>
            <a:lvl9pPr marL="1822216"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9pPr>
          </a:lstStyle>
          <a:p>
            <a:pPr algn="r"/>
            <a:endParaRPr lang="en-US" sz="2500" kern="0" cap="small" dirty="0">
              <a:solidFill>
                <a:schemeClr val="bg1">
                  <a:lumMod val="50000"/>
                </a:schemeClr>
              </a:solidFill>
              <a:latin typeface="Myriad Pro Light" charset="0"/>
              <a:sym typeface="Myriad Pro Light" charset="0"/>
            </a:endParaRPr>
          </a:p>
        </p:txBody>
      </p:sp>
      <p:grpSp>
        <p:nvGrpSpPr>
          <p:cNvPr id="4" name="Group 3"/>
          <p:cNvGrpSpPr/>
          <p:nvPr/>
        </p:nvGrpSpPr>
        <p:grpSpPr>
          <a:xfrm>
            <a:off x="0" y="0"/>
            <a:ext cx="9144000" cy="836712"/>
            <a:chOff x="0" y="0"/>
            <a:chExt cx="9144000" cy="836712"/>
          </a:xfrm>
        </p:grpSpPr>
        <p:grpSp>
          <p:nvGrpSpPr>
            <p:cNvPr id="5" name="Group 4"/>
            <p:cNvGrpSpPr/>
            <p:nvPr/>
          </p:nvGrpSpPr>
          <p:grpSpPr>
            <a:xfrm>
              <a:off x="0" y="0"/>
              <a:ext cx="9144000" cy="836712"/>
              <a:chOff x="0" y="0"/>
              <a:chExt cx="9144000" cy="836712"/>
            </a:xfrm>
          </p:grpSpPr>
          <p:sp>
            <p:nvSpPr>
              <p:cNvPr id="7" name="Rectangle 6"/>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The Carbon Footprint of 5 companies</a:t>
                </a:r>
              </a:p>
            </p:txBody>
          </p:sp>
          <p:sp>
            <p:nvSpPr>
              <p:cNvPr id="8" name="Rectangle 7"/>
              <p:cNvSpPr/>
              <p:nvPr/>
            </p:nvSpPr>
            <p:spPr>
              <a:xfrm>
                <a:off x="323528" y="0"/>
                <a:ext cx="216024" cy="83671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2277" y="980728"/>
            <a:ext cx="4584589" cy="2755631"/>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572000" y="980728"/>
            <a:ext cx="4584589" cy="2755631"/>
          </a:xfrm>
          <a:prstGeom prst="rect">
            <a:avLst/>
          </a:prstGeom>
        </p:spPr>
      </p:pic>
      <p:sp>
        <p:nvSpPr>
          <p:cNvPr id="10" name="Slide Number Placeholder 9"/>
          <p:cNvSpPr>
            <a:spLocks noGrp="1"/>
          </p:cNvSpPr>
          <p:nvPr>
            <p:ph type="sldNum" sz="quarter" idx="12"/>
          </p:nvPr>
        </p:nvSpPr>
        <p:spPr/>
        <p:txBody>
          <a:bodyPr/>
          <a:lstStyle/>
          <a:p>
            <a:fld id="{3DF53439-851E-44AD-84B1-B6BFC3D0C743}" type="slidenum">
              <a:rPr lang="el-GR" smtClean="0"/>
              <a:t>74</a:t>
            </a:fld>
            <a:endParaRPr lang="el-GR" dirty="0"/>
          </a:p>
        </p:txBody>
      </p:sp>
      <p:pic>
        <p:nvPicPr>
          <p:cNvPr id="13" name="Picture 12"/>
          <p:cNvPicPr>
            <a:picLocks noChangeAspect="1"/>
          </p:cNvPicPr>
          <p:nvPr/>
        </p:nvPicPr>
        <p:blipFill>
          <a:blip r:embed="rId6"/>
          <a:stretch>
            <a:fillRect/>
          </a:stretch>
        </p:blipFill>
        <p:spPr>
          <a:xfrm>
            <a:off x="4572000" y="3717032"/>
            <a:ext cx="4528206" cy="2731936"/>
          </a:xfrm>
          <a:prstGeom prst="rect">
            <a:avLst/>
          </a:prstGeom>
        </p:spPr>
      </p:pic>
      <p:pic>
        <p:nvPicPr>
          <p:cNvPr id="2" name="Picture 1"/>
          <p:cNvPicPr>
            <a:picLocks noChangeAspect="1"/>
          </p:cNvPicPr>
          <p:nvPr/>
        </p:nvPicPr>
        <p:blipFill rotWithShape="1">
          <a:blip r:embed="rId7"/>
          <a:srcRect r="6655"/>
          <a:stretch/>
        </p:blipFill>
        <p:spPr>
          <a:xfrm>
            <a:off x="292550" y="3736359"/>
            <a:ext cx="4279450" cy="2712609"/>
          </a:xfrm>
          <a:prstGeom prst="rect">
            <a:avLst/>
          </a:prstGeom>
        </p:spPr>
      </p:pic>
    </p:spTree>
    <p:extLst>
      <p:ext uri="{BB962C8B-B14F-4D97-AF65-F5344CB8AC3E}">
        <p14:creationId xmlns:p14="http://schemas.microsoft.com/office/powerpoint/2010/main" val="21486263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4139952" y="2708920"/>
            <a:ext cx="6721699" cy="58506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4288" tIns="32144" rIns="0" bIns="32144" numCol="1" anchor="b" anchorCtr="0" compatLnSpc="1">
            <a:prstTxWarp prst="textNoShape">
              <a:avLst/>
            </a:prstTxWarp>
          </a:bodyPr>
          <a:lstStyle>
            <a:lvl1pPr algn="ctr" rtl="0" fontAlgn="base">
              <a:spcBef>
                <a:spcPct val="0"/>
              </a:spcBef>
              <a:spcAft>
                <a:spcPct val="0"/>
              </a:spcAft>
              <a:defRPr sz="8000">
                <a:solidFill>
                  <a:schemeClr val="tx1"/>
                </a:solidFill>
                <a:latin typeface="+mj-lt"/>
                <a:ea typeface="+mj-ea"/>
                <a:cs typeface="+mj-cs"/>
                <a:sym typeface="Helvetica Light" charset="0"/>
              </a:defRPr>
            </a:lvl1pPr>
            <a:lvl2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2pPr>
            <a:lvl3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3pPr>
            <a:lvl4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4pPr>
            <a:lvl5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5pPr>
            <a:lvl6pPr marL="455554"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6pPr>
            <a:lvl7pPr marL="911108"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7pPr>
            <a:lvl8pPr marL="1366662"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8pPr>
            <a:lvl9pPr marL="1822216"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9pPr>
          </a:lstStyle>
          <a:p>
            <a:pPr algn="r"/>
            <a:endParaRPr lang="en-US" sz="2500" kern="0" cap="small" dirty="0">
              <a:solidFill>
                <a:schemeClr val="bg1">
                  <a:lumMod val="50000"/>
                </a:schemeClr>
              </a:solidFill>
              <a:latin typeface="Myriad Pro Light" charset="0"/>
              <a:sym typeface="Myriad Pro Light" charset="0"/>
            </a:endParaRPr>
          </a:p>
        </p:txBody>
      </p:sp>
      <p:grpSp>
        <p:nvGrpSpPr>
          <p:cNvPr id="4" name="Group 3"/>
          <p:cNvGrpSpPr/>
          <p:nvPr/>
        </p:nvGrpSpPr>
        <p:grpSpPr>
          <a:xfrm>
            <a:off x="0" y="0"/>
            <a:ext cx="9144000" cy="836712"/>
            <a:chOff x="0" y="0"/>
            <a:chExt cx="9144000" cy="836712"/>
          </a:xfrm>
        </p:grpSpPr>
        <p:grpSp>
          <p:nvGrpSpPr>
            <p:cNvPr id="5" name="Group 4"/>
            <p:cNvGrpSpPr/>
            <p:nvPr/>
          </p:nvGrpSpPr>
          <p:grpSpPr>
            <a:xfrm>
              <a:off x="0" y="0"/>
              <a:ext cx="9144000" cy="836712"/>
              <a:chOff x="0" y="0"/>
              <a:chExt cx="9144000" cy="836712"/>
            </a:xfrm>
          </p:grpSpPr>
          <p:sp>
            <p:nvSpPr>
              <p:cNvPr id="7" name="Rectangle 6"/>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The Carbon Footprint of 5 companies</a:t>
                </a:r>
              </a:p>
            </p:txBody>
          </p:sp>
          <p:sp>
            <p:nvSpPr>
              <p:cNvPr id="8" name="Rectangle 7"/>
              <p:cNvSpPr/>
              <p:nvPr/>
            </p:nvSpPr>
            <p:spPr>
              <a:xfrm>
                <a:off x="323528" y="0"/>
                <a:ext cx="216024" cy="83671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2" name="Slide Number Placeholder 1"/>
          <p:cNvSpPr>
            <a:spLocks noGrp="1"/>
          </p:cNvSpPr>
          <p:nvPr>
            <p:ph type="sldNum" sz="quarter" idx="12"/>
          </p:nvPr>
        </p:nvSpPr>
        <p:spPr/>
        <p:txBody>
          <a:bodyPr/>
          <a:lstStyle/>
          <a:p>
            <a:fld id="{3DF53439-851E-44AD-84B1-B6BFC3D0C743}" type="slidenum">
              <a:rPr lang="el-GR" smtClean="0"/>
              <a:t>75</a:t>
            </a:fld>
            <a:endParaRPr lang="el-GR" dirty="0"/>
          </a:p>
        </p:txBody>
      </p:sp>
      <p:pic>
        <p:nvPicPr>
          <p:cNvPr id="3" name="Picture 2"/>
          <p:cNvPicPr>
            <a:picLocks noChangeAspect="1"/>
          </p:cNvPicPr>
          <p:nvPr/>
        </p:nvPicPr>
        <p:blipFill>
          <a:blip r:embed="rId4"/>
          <a:stretch>
            <a:fillRect/>
          </a:stretch>
        </p:blipFill>
        <p:spPr>
          <a:xfrm>
            <a:off x="635001" y="1916832"/>
            <a:ext cx="8051799" cy="4032448"/>
          </a:xfrm>
          <a:prstGeom prst="rect">
            <a:avLst/>
          </a:prstGeom>
        </p:spPr>
      </p:pic>
      <p:sp>
        <p:nvSpPr>
          <p:cNvPr id="12" name="TextBox 11">
            <a:hlinkClick r:id="rId5"/>
          </p:cNvPr>
          <p:cNvSpPr txBox="1"/>
          <p:nvPr/>
        </p:nvSpPr>
        <p:spPr>
          <a:xfrm>
            <a:off x="6835283" y="6403694"/>
            <a:ext cx="1152128" cy="369332"/>
          </a:xfrm>
          <a:prstGeom prst="rect">
            <a:avLst/>
          </a:prstGeom>
          <a:noFill/>
        </p:spPr>
        <p:txBody>
          <a:bodyPr wrap="square" rtlCol="0">
            <a:spAutoFit/>
          </a:bodyPr>
          <a:lstStyle/>
          <a:p>
            <a:r>
              <a:rPr lang="en-US" dirty="0">
                <a:solidFill>
                  <a:srgbClr val="00B050"/>
                </a:solidFill>
              </a:rPr>
              <a:t>MOE Tool</a:t>
            </a:r>
            <a:endParaRPr lang="en-GB" dirty="0">
              <a:solidFill>
                <a:srgbClr val="00B050"/>
              </a:solidFill>
            </a:endParaRPr>
          </a:p>
        </p:txBody>
      </p:sp>
      <p:sp>
        <p:nvSpPr>
          <p:cNvPr id="9" name="Rectangle 8"/>
          <p:cNvSpPr/>
          <p:nvPr/>
        </p:nvSpPr>
        <p:spPr>
          <a:xfrm>
            <a:off x="462341" y="6403694"/>
            <a:ext cx="5570011" cy="369332"/>
          </a:xfrm>
          <a:prstGeom prst="rect">
            <a:avLst/>
          </a:prstGeom>
        </p:spPr>
        <p:txBody>
          <a:bodyPr wrap="square">
            <a:spAutoFit/>
          </a:bodyPr>
          <a:lstStyle/>
          <a:p>
            <a:r>
              <a:rPr lang="en-GB" dirty="0">
                <a:solidFill>
                  <a:srgbClr val="00B050"/>
                </a:solidFill>
              </a:rPr>
              <a:t>http://climatechange.moe.gov.lb/newsghgreporting</a:t>
            </a:r>
          </a:p>
        </p:txBody>
      </p:sp>
    </p:spTree>
    <p:extLst>
      <p:ext uri="{BB962C8B-B14F-4D97-AF65-F5344CB8AC3E}">
        <p14:creationId xmlns:p14="http://schemas.microsoft.com/office/powerpoint/2010/main" val="177834485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4139952" y="2708920"/>
            <a:ext cx="6721699" cy="58506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4288" tIns="32144" rIns="0" bIns="32144" numCol="1" anchor="b" anchorCtr="0" compatLnSpc="1">
            <a:prstTxWarp prst="textNoShape">
              <a:avLst/>
            </a:prstTxWarp>
          </a:bodyPr>
          <a:lstStyle>
            <a:lvl1pPr algn="ctr" rtl="0" fontAlgn="base">
              <a:spcBef>
                <a:spcPct val="0"/>
              </a:spcBef>
              <a:spcAft>
                <a:spcPct val="0"/>
              </a:spcAft>
              <a:defRPr sz="8000">
                <a:solidFill>
                  <a:schemeClr val="tx1"/>
                </a:solidFill>
                <a:latin typeface="+mj-lt"/>
                <a:ea typeface="+mj-ea"/>
                <a:cs typeface="+mj-cs"/>
                <a:sym typeface="Helvetica Light" charset="0"/>
              </a:defRPr>
            </a:lvl1pPr>
            <a:lvl2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2pPr>
            <a:lvl3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3pPr>
            <a:lvl4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4pPr>
            <a:lvl5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5pPr>
            <a:lvl6pPr marL="455554"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6pPr>
            <a:lvl7pPr marL="911108"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7pPr>
            <a:lvl8pPr marL="1366662"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8pPr>
            <a:lvl9pPr marL="1822216"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9pPr>
          </a:lstStyle>
          <a:p>
            <a:pPr algn="r"/>
            <a:endParaRPr lang="en-US" sz="2500" kern="0" cap="small" dirty="0">
              <a:solidFill>
                <a:schemeClr val="bg1">
                  <a:lumMod val="50000"/>
                </a:schemeClr>
              </a:solidFill>
              <a:latin typeface="Myriad Pro Light" charset="0"/>
              <a:sym typeface="Myriad Pro Light" charset="0"/>
            </a:endParaRPr>
          </a:p>
        </p:txBody>
      </p:sp>
      <p:grpSp>
        <p:nvGrpSpPr>
          <p:cNvPr id="4" name="Group 3"/>
          <p:cNvGrpSpPr/>
          <p:nvPr/>
        </p:nvGrpSpPr>
        <p:grpSpPr>
          <a:xfrm>
            <a:off x="0" y="0"/>
            <a:ext cx="9144000" cy="836712"/>
            <a:chOff x="0" y="0"/>
            <a:chExt cx="9144000" cy="836712"/>
          </a:xfrm>
        </p:grpSpPr>
        <p:grpSp>
          <p:nvGrpSpPr>
            <p:cNvPr id="5" name="Group 4"/>
            <p:cNvGrpSpPr/>
            <p:nvPr/>
          </p:nvGrpSpPr>
          <p:grpSpPr>
            <a:xfrm>
              <a:off x="0" y="0"/>
              <a:ext cx="9144000" cy="836712"/>
              <a:chOff x="0" y="0"/>
              <a:chExt cx="9144000" cy="836712"/>
            </a:xfrm>
          </p:grpSpPr>
          <p:sp>
            <p:nvSpPr>
              <p:cNvPr id="7" name="Rectangle 6"/>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The Carbon Footprint of 5 companies</a:t>
                </a:r>
              </a:p>
            </p:txBody>
          </p:sp>
          <p:sp>
            <p:nvSpPr>
              <p:cNvPr id="8" name="Rectangle 7"/>
              <p:cNvSpPr/>
              <p:nvPr/>
            </p:nvSpPr>
            <p:spPr>
              <a:xfrm>
                <a:off x="323528" y="0"/>
                <a:ext cx="216024" cy="83671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2" name="Slide Number Placeholder 1"/>
          <p:cNvSpPr>
            <a:spLocks noGrp="1"/>
          </p:cNvSpPr>
          <p:nvPr>
            <p:ph type="sldNum" sz="quarter" idx="12"/>
          </p:nvPr>
        </p:nvSpPr>
        <p:spPr/>
        <p:txBody>
          <a:bodyPr/>
          <a:lstStyle/>
          <a:p>
            <a:fld id="{3DF53439-851E-44AD-84B1-B6BFC3D0C743}" type="slidenum">
              <a:rPr lang="el-GR" smtClean="0"/>
              <a:t>76</a:t>
            </a:fld>
            <a:endParaRPr lang="el-GR" dirty="0"/>
          </a:p>
        </p:txBody>
      </p:sp>
      <p:sp>
        <p:nvSpPr>
          <p:cNvPr id="12" name="TextBox 11">
            <a:hlinkClick r:id="rId4"/>
          </p:cNvPr>
          <p:cNvSpPr txBox="1"/>
          <p:nvPr/>
        </p:nvSpPr>
        <p:spPr>
          <a:xfrm>
            <a:off x="6835283" y="6403694"/>
            <a:ext cx="1152128" cy="369332"/>
          </a:xfrm>
          <a:prstGeom prst="rect">
            <a:avLst/>
          </a:prstGeom>
          <a:noFill/>
        </p:spPr>
        <p:txBody>
          <a:bodyPr wrap="square" rtlCol="0">
            <a:spAutoFit/>
          </a:bodyPr>
          <a:lstStyle/>
          <a:p>
            <a:r>
              <a:rPr lang="en-US" dirty="0">
                <a:solidFill>
                  <a:srgbClr val="00B050"/>
                </a:solidFill>
              </a:rPr>
              <a:t>MOE Tool</a:t>
            </a:r>
            <a:endParaRPr lang="en-GB" dirty="0">
              <a:solidFill>
                <a:srgbClr val="00B050"/>
              </a:solidFill>
            </a:endParaRPr>
          </a:p>
        </p:txBody>
      </p:sp>
      <p:sp>
        <p:nvSpPr>
          <p:cNvPr id="9" name="Rectangle 8"/>
          <p:cNvSpPr/>
          <p:nvPr/>
        </p:nvSpPr>
        <p:spPr>
          <a:xfrm>
            <a:off x="462341" y="6403694"/>
            <a:ext cx="5570011" cy="369332"/>
          </a:xfrm>
          <a:prstGeom prst="rect">
            <a:avLst/>
          </a:prstGeom>
        </p:spPr>
        <p:txBody>
          <a:bodyPr wrap="square">
            <a:spAutoFit/>
          </a:bodyPr>
          <a:lstStyle/>
          <a:p>
            <a:r>
              <a:rPr lang="en-GB" dirty="0">
                <a:solidFill>
                  <a:srgbClr val="00B050"/>
                </a:solidFill>
              </a:rPr>
              <a:t>http://climatechange.moe.gov.lb/newsghgreporting</a:t>
            </a:r>
          </a:p>
        </p:txBody>
      </p:sp>
      <p:pic>
        <p:nvPicPr>
          <p:cNvPr id="10" name="Picture 9"/>
          <p:cNvPicPr>
            <a:picLocks noChangeAspect="1"/>
          </p:cNvPicPr>
          <p:nvPr/>
        </p:nvPicPr>
        <p:blipFill rotWithShape="1">
          <a:blip r:embed="rId5"/>
          <a:srcRect l="3539" t="8463" r="1962" b="6096"/>
          <a:stretch/>
        </p:blipFill>
        <p:spPr>
          <a:xfrm>
            <a:off x="323528" y="1484784"/>
            <a:ext cx="8640960" cy="4392488"/>
          </a:xfrm>
          <a:prstGeom prst="rect">
            <a:avLst/>
          </a:prstGeom>
        </p:spPr>
      </p:pic>
      <p:sp>
        <p:nvSpPr>
          <p:cNvPr id="11" name="Rectangle 10"/>
          <p:cNvSpPr/>
          <p:nvPr/>
        </p:nvSpPr>
        <p:spPr>
          <a:xfrm>
            <a:off x="2627784" y="5085184"/>
            <a:ext cx="2736304" cy="27262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3630677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3995936" y="3626234"/>
            <a:ext cx="6721699" cy="58506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4288" tIns="32144" rIns="0" bIns="32144" numCol="1" anchor="b" anchorCtr="0" compatLnSpc="1">
            <a:prstTxWarp prst="textNoShape">
              <a:avLst/>
            </a:prstTxWarp>
          </a:bodyPr>
          <a:lstStyle>
            <a:lvl1pPr algn="ctr" rtl="0" fontAlgn="base">
              <a:spcBef>
                <a:spcPct val="0"/>
              </a:spcBef>
              <a:spcAft>
                <a:spcPct val="0"/>
              </a:spcAft>
              <a:defRPr sz="8000">
                <a:solidFill>
                  <a:schemeClr val="tx1"/>
                </a:solidFill>
                <a:latin typeface="+mj-lt"/>
                <a:ea typeface="+mj-ea"/>
                <a:cs typeface="+mj-cs"/>
                <a:sym typeface="Helvetica Light" charset="0"/>
              </a:defRPr>
            </a:lvl1pPr>
            <a:lvl2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2pPr>
            <a:lvl3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3pPr>
            <a:lvl4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4pPr>
            <a:lvl5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5pPr>
            <a:lvl6pPr marL="455554"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6pPr>
            <a:lvl7pPr marL="911108"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7pPr>
            <a:lvl8pPr marL="1366662"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8pPr>
            <a:lvl9pPr marL="1822216"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9pPr>
          </a:lstStyle>
          <a:p>
            <a:pPr algn="r"/>
            <a:endParaRPr lang="en-US" sz="2500" kern="0" cap="small" dirty="0">
              <a:solidFill>
                <a:schemeClr val="bg1">
                  <a:lumMod val="50000"/>
                </a:schemeClr>
              </a:solidFill>
              <a:latin typeface="Myriad Pro Light" charset="0"/>
              <a:sym typeface="Myriad Pro Light" charset="0"/>
            </a:endParaRPr>
          </a:p>
        </p:txBody>
      </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1172" r="-1172"/>
          <a:stretch/>
        </p:blipFill>
        <p:spPr>
          <a:xfrm>
            <a:off x="2036445" y="1136442"/>
            <a:ext cx="5983909" cy="5564650"/>
          </a:xfrm>
          <a:prstGeom prst="rect">
            <a:avLst/>
          </a:prstGeo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1107" y="1004675"/>
            <a:ext cx="7021786" cy="5828184"/>
          </a:xfrm>
          <a:prstGeom prst="rect">
            <a:avLst/>
          </a:prstGeom>
        </p:spPr>
      </p:pic>
      <p:grpSp>
        <p:nvGrpSpPr>
          <p:cNvPr id="7" name="Group 6"/>
          <p:cNvGrpSpPr/>
          <p:nvPr/>
        </p:nvGrpSpPr>
        <p:grpSpPr>
          <a:xfrm>
            <a:off x="0" y="0"/>
            <a:ext cx="9144000" cy="836712"/>
            <a:chOff x="0" y="0"/>
            <a:chExt cx="9144000" cy="836712"/>
          </a:xfrm>
        </p:grpSpPr>
        <p:grpSp>
          <p:nvGrpSpPr>
            <p:cNvPr id="8" name="Group 7"/>
            <p:cNvGrpSpPr/>
            <p:nvPr/>
          </p:nvGrpSpPr>
          <p:grpSpPr>
            <a:xfrm>
              <a:off x="0" y="0"/>
              <a:ext cx="9144000" cy="836712"/>
              <a:chOff x="0" y="0"/>
              <a:chExt cx="9144000" cy="836712"/>
            </a:xfrm>
          </p:grpSpPr>
          <p:sp>
            <p:nvSpPr>
              <p:cNvPr id="10" name="Rectangle 9"/>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Monthly GHG Audit</a:t>
                </a:r>
              </a:p>
            </p:txBody>
          </p:sp>
          <p:sp>
            <p:nvSpPr>
              <p:cNvPr id="11" name="Rectangle 10"/>
              <p:cNvSpPr/>
              <p:nvPr/>
            </p:nvSpPr>
            <p:spPr>
              <a:xfrm>
                <a:off x="323528" y="0"/>
                <a:ext cx="216024" cy="83671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2" name="Slide Number Placeholder 1"/>
          <p:cNvSpPr>
            <a:spLocks noGrp="1"/>
          </p:cNvSpPr>
          <p:nvPr>
            <p:ph type="sldNum" sz="quarter" idx="12"/>
          </p:nvPr>
        </p:nvSpPr>
        <p:spPr/>
        <p:txBody>
          <a:bodyPr/>
          <a:lstStyle/>
          <a:p>
            <a:fld id="{3DF53439-851E-44AD-84B1-B6BFC3D0C743}" type="slidenum">
              <a:rPr lang="el-GR" smtClean="0"/>
              <a:t>77</a:t>
            </a:fld>
            <a:endParaRPr lang="el-GR" dirty="0"/>
          </a:p>
        </p:txBody>
      </p:sp>
    </p:spTree>
    <p:extLst>
      <p:ext uri="{BB962C8B-B14F-4D97-AF65-F5344CB8AC3E}">
        <p14:creationId xmlns:p14="http://schemas.microsoft.com/office/powerpoint/2010/main" val="310593949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9144000" cy="836712"/>
            <a:chOff x="0" y="0"/>
            <a:chExt cx="9144000" cy="836712"/>
          </a:xfrm>
        </p:grpSpPr>
        <p:grpSp>
          <p:nvGrpSpPr>
            <p:cNvPr id="5" name="Group 4"/>
            <p:cNvGrpSpPr/>
            <p:nvPr/>
          </p:nvGrpSpPr>
          <p:grpSpPr>
            <a:xfrm>
              <a:off x="0" y="0"/>
              <a:ext cx="9144000" cy="836712"/>
              <a:chOff x="0" y="0"/>
              <a:chExt cx="9144000" cy="836712"/>
            </a:xfrm>
          </p:grpSpPr>
          <p:sp>
            <p:nvSpPr>
              <p:cNvPr id="7" name="Rectangle 6"/>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Reduction Initiatives</a:t>
                </a:r>
              </a:p>
            </p:txBody>
          </p:sp>
          <p:sp>
            <p:nvSpPr>
              <p:cNvPr id="8" name="Rectangle 7"/>
              <p:cNvSpPr/>
              <p:nvPr/>
            </p:nvSpPr>
            <p:spPr>
              <a:xfrm>
                <a:off x="323528" y="0"/>
                <a:ext cx="216024" cy="83671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6" name="Picture 5"/>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9" name="Rectangle 8"/>
          <p:cNvSpPr/>
          <p:nvPr/>
        </p:nvSpPr>
        <p:spPr>
          <a:xfrm>
            <a:off x="539552" y="1268760"/>
            <a:ext cx="5933198" cy="2609436"/>
          </a:xfrm>
          <a:prstGeom prst="rect">
            <a:avLst/>
          </a:prstGeom>
        </p:spPr>
        <p:txBody>
          <a:bodyPr wrap="square" lIns="64520" tIns="32260" rIns="64520" bIns="32260">
            <a:spAutoFit/>
          </a:bodyPr>
          <a:lstStyle/>
          <a:p>
            <a:pPr marL="241950" indent="-241950">
              <a:spcBef>
                <a:spcPts val="423"/>
              </a:spcBef>
              <a:spcAft>
                <a:spcPts val="423"/>
              </a:spcAft>
              <a:buFont typeface="Arial" panose="020B0604020202020204" pitchFamily="34" charset="0"/>
              <a:buChar char="•"/>
            </a:pPr>
            <a:r>
              <a:rPr lang="en-US" sz="2200" i="1" dirty="0">
                <a:ea typeface="Times New Roman" panose="02020603050405020304" pitchFamily="18" charset="0"/>
              </a:rPr>
              <a:t>Link the GHG to the real costs of the company</a:t>
            </a:r>
          </a:p>
          <a:p>
            <a:pPr marL="241950" indent="-241950">
              <a:spcBef>
                <a:spcPts val="423"/>
              </a:spcBef>
              <a:spcAft>
                <a:spcPts val="423"/>
              </a:spcAft>
              <a:buFont typeface="Arial" panose="020B0604020202020204" pitchFamily="34" charset="0"/>
              <a:buChar char="•"/>
            </a:pPr>
            <a:r>
              <a:rPr lang="en-US" sz="2200" i="1" dirty="0">
                <a:ea typeface="Times New Roman" panose="02020603050405020304" pitchFamily="18" charset="0"/>
              </a:rPr>
              <a:t>Monthly Variation to check your process</a:t>
            </a:r>
          </a:p>
          <a:p>
            <a:pPr marL="241950" indent="-241950">
              <a:spcBef>
                <a:spcPts val="423"/>
              </a:spcBef>
              <a:spcAft>
                <a:spcPts val="423"/>
              </a:spcAft>
              <a:buFont typeface="Arial" panose="020B0604020202020204" pitchFamily="34" charset="0"/>
              <a:buChar char="•"/>
            </a:pPr>
            <a:r>
              <a:rPr lang="en-US" sz="2200" i="1" dirty="0">
                <a:ea typeface="Times New Roman" panose="02020603050405020304" pitchFamily="18" charset="0"/>
              </a:rPr>
              <a:t>Modify the process</a:t>
            </a:r>
          </a:p>
          <a:p>
            <a:pPr marL="241950" indent="-241950">
              <a:spcBef>
                <a:spcPts val="423"/>
              </a:spcBef>
              <a:spcAft>
                <a:spcPts val="423"/>
              </a:spcAft>
              <a:buFont typeface="Arial" panose="020B0604020202020204" pitchFamily="34" charset="0"/>
              <a:buChar char="•"/>
            </a:pPr>
            <a:r>
              <a:rPr lang="en-US" sz="2200" i="1" dirty="0">
                <a:ea typeface="Times New Roman" panose="02020603050405020304" pitchFamily="18" charset="0"/>
              </a:rPr>
              <a:t>Energy, paper audits</a:t>
            </a:r>
          </a:p>
          <a:p>
            <a:pPr marL="241950" indent="-241950">
              <a:spcBef>
                <a:spcPts val="423"/>
              </a:spcBef>
              <a:spcAft>
                <a:spcPts val="423"/>
              </a:spcAft>
              <a:buFont typeface="Arial" panose="020B0604020202020204" pitchFamily="34" charset="0"/>
              <a:buChar char="•"/>
            </a:pPr>
            <a:r>
              <a:rPr lang="en-US" sz="2200" i="1" dirty="0">
                <a:ea typeface="Times New Roman" panose="02020603050405020304" pitchFamily="18" charset="0"/>
              </a:rPr>
              <a:t>Implementations: Local Loans (NEEREA…)</a:t>
            </a:r>
          </a:p>
          <a:p>
            <a:pPr marL="241950" indent="-241950">
              <a:spcBef>
                <a:spcPts val="423"/>
              </a:spcBef>
              <a:spcAft>
                <a:spcPts val="423"/>
              </a:spcAft>
              <a:buFont typeface="Arial" panose="020B0604020202020204" pitchFamily="34" charset="0"/>
              <a:buChar char="•"/>
            </a:pPr>
            <a:r>
              <a:rPr lang="en-US" sz="2200" i="1" dirty="0">
                <a:ea typeface="Times New Roman" panose="02020603050405020304" pitchFamily="18" charset="0"/>
              </a:rPr>
              <a:t>Rely on more RE</a:t>
            </a:r>
          </a:p>
        </p:txBody>
      </p:sp>
      <p:sp>
        <p:nvSpPr>
          <p:cNvPr id="2" name="Rectangle 1"/>
          <p:cNvSpPr/>
          <p:nvPr/>
        </p:nvSpPr>
        <p:spPr>
          <a:xfrm>
            <a:off x="539552" y="4728046"/>
            <a:ext cx="7992888" cy="1815882"/>
          </a:xfrm>
          <a:prstGeom prst="rect">
            <a:avLst/>
          </a:prstGeom>
        </p:spPr>
        <p:txBody>
          <a:bodyPr wrap="square">
            <a:spAutoFit/>
          </a:bodyPr>
          <a:lstStyle/>
          <a:p>
            <a:pPr algn="just"/>
            <a:r>
              <a:rPr lang="en-GB" sz="1600" dirty="0">
                <a:latin typeface="+mj-lt"/>
              </a:rPr>
              <a:t>National Energy Efficiency and Renewable Energy Action" (NEEREA) is a national financing mechanism initiated by the Central Bank of Lebanon (</a:t>
            </a:r>
            <a:r>
              <a:rPr lang="en-GB" sz="1600" dirty="0" err="1">
                <a:latin typeface="+mj-lt"/>
              </a:rPr>
              <a:t>Banque</a:t>
            </a:r>
            <a:r>
              <a:rPr lang="en-GB" sz="1600" dirty="0">
                <a:latin typeface="+mj-lt"/>
              </a:rPr>
              <a:t> du </a:t>
            </a:r>
            <a:r>
              <a:rPr lang="en-GB" sz="1600" dirty="0" err="1">
                <a:latin typeface="+mj-lt"/>
              </a:rPr>
              <a:t>Liban</a:t>
            </a:r>
            <a:r>
              <a:rPr lang="en-GB" sz="1600" dirty="0">
                <a:latin typeface="+mj-lt"/>
              </a:rPr>
              <a:t>-BDL) dedicated to the financing of green energy projects in Lebanon. </a:t>
            </a:r>
            <a:r>
              <a:rPr lang="en-GB" sz="1600" dirty="0"/>
              <a:t>It offers loans for energy efficiency, renewable energy and green buildings projects with interest rates as low as 0% and repayment period as long as 14 years. The NEEREA initiative receives the technical support of the LCEC by virtue of the memorandum of understanding signed between the Central Bank of Lebanon and the United Nations Development Programme (UNDP).</a:t>
            </a:r>
            <a:endParaRPr lang="en-US" sz="1600" dirty="0">
              <a:latin typeface="+mj-lt"/>
            </a:endParaRPr>
          </a:p>
        </p:txBody>
      </p:sp>
      <p:sp>
        <p:nvSpPr>
          <p:cNvPr id="3" name="Slide Number Placeholder 2"/>
          <p:cNvSpPr>
            <a:spLocks noGrp="1"/>
          </p:cNvSpPr>
          <p:nvPr>
            <p:ph type="sldNum" sz="quarter" idx="12"/>
          </p:nvPr>
        </p:nvSpPr>
        <p:spPr/>
        <p:txBody>
          <a:bodyPr/>
          <a:lstStyle/>
          <a:p>
            <a:fld id="{3DF53439-851E-44AD-84B1-B6BFC3D0C743}" type="slidenum">
              <a:rPr lang="el-GR" smtClean="0"/>
              <a:t>78</a:t>
            </a:fld>
            <a:endParaRPr lang="el-GR" dirty="0"/>
          </a:p>
        </p:txBody>
      </p:sp>
    </p:spTree>
    <p:extLst>
      <p:ext uri="{BB962C8B-B14F-4D97-AF65-F5344CB8AC3E}">
        <p14:creationId xmlns:p14="http://schemas.microsoft.com/office/powerpoint/2010/main" val="18899953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836712"/>
            <a:chOff x="0" y="0"/>
            <a:chExt cx="9144000" cy="836712"/>
          </a:xfrm>
        </p:grpSpPr>
        <p:sp>
          <p:nvSpPr>
            <p:cNvPr id="12" name="Rectangle 11"/>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Reducing CO</a:t>
              </a:r>
              <a:r>
                <a:rPr lang="en-US" sz="2800" b="1" baseline="-25000" dirty="0"/>
                <a:t>2</a:t>
              </a:r>
            </a:p>
          </p:txBody>
        </p:sp>
        <p:sp>
          <p:nvSpPr>
            <p:cNvPr id="13" name="Rectangle 12"/>
            <p:cNvSpPr/>
            <p:nvPr/>
          </p:nvSpPr>
          <p:spPr>
            <a:xfrm>
              <a:off x="323528" y="0"/>
              <a:ext cx="216024" cy="83671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4" name="Picture 13"/>
          <p:cNvPicPr>
            <a:picLocks noChangeAspect="1"/>
          </p:cNvPicPr>
          <p:nvPr/>
        </p:nvPicPr>
        <p:blipFill rotWithShape="1">
          <a:blip r:embed="rId2"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l="13775" t="2801" r="16138" b="-848"/>
          <a:stretch/>
        </p:blipFill>
        <p:spPr>
          <a:xfrm>
            <a:off x="1259632" y="1124744"/>
            <a:ext cx="6866477" cy="5400600"/>
          </a:xfrm>
          <a:prstGeom prst="rect">
            <a:avLst/>
          </a:prstGeom>
        </p:spPr>
      </p:pic>
      <p:sp>
        <p:nvSpPr>
          <p:cNvPr id="3" name="Slide Number Placeholder 2"/>
          <p:cNvSpPr>
            <a:spLocks noGrp="1"/>
          </p:cNvSpPr>
          <p:nvPr>
            <p:ph type="sldNum" sz="quarter" idx="12"/>
          </p:nvPr>
        </p:nvSpPr>
        <p:spPr/>
        <p:txBody>
          <a:bodyPr/>
          <a:lstStyle/>
          <a:p>
            <a:fld id="{3DF53439-851E-44AD-84B1-B6BFC3D0C743}" type="slidenum">
              <a:rPr lang="el-GR" smtClean="0"/>
              <a:t>79</a:t>
            </a:fld>
            <a:endParaRPr lang="el-GR" dirty="0"/>
          </a:p>
        </p:txBody>
      </p:sp>
    </p:spTree>
    <p:extLst>
      <p:ext uri="{BB962C8B-B14F-4D97-AF65-F5344CB8AC3E}">
        <p14:creationId xmlns:p14="http://schemas.microsoft.com/office/powerpoint/2010/main" val="12144041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3645024"/>
            <a:ext cx="4176464" cy="576063"/>
          </a:xfrm>
        </p:spPr>
        <p:txBody>
          <a:bodyPr>
            <a:normAutofit lnSpcReduction="10000"/>
          </a:bodyPr>
          <a:lstStyle/>
          <a:p>
            <a:pPr marL="0" indent="0">
              <a:buNone/>
            </a:pPr>
            <a:r>
              <a:rPr lang="en-GB" dirty="0"/>
              <a:t>Simultaneous pursuit of</a:t>
            </a:r>
          </a:p>
        </p:txBody>
      </p:sp>
      <p:graphicFrame>
        <p:nvGraphicFramePr>
          <p:cNvPr id="4" name="Diagram 3"/>
          <p:cNvGraphicFramePr/>
          <p:nvPr>
            <p:extLst>
              <p:ext uri="{D42A27DB-BD31-4B8C-83A1-F6EECF244321}">
                <p14:modId xmlns:p14="http://schemas.microsoft.com/office/powerpoint/2010/main" val="1556216910"/>
              </p:ext>
            </p:extLst>
          </p:nvPr>
        </p:nvGraphicFramePr>
        <p:xfrm>
          <a:off x="4355976" y="2075606"/>
          <a:ext cx="4896544" cy="35136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4" name="Group 13"/>
          <p:cNvGrpSpPr/>
          <p:nvPr/>
        </p:nvGrpSpPr>
        <p:grpSpPr>
          <a:xfrm>
            <a:off x="0" y="0"/>
            <a:ext cx="9144000" cy="836712"/>
            <a:chOff x="0" y="0"/>
            <a:chExt cx="9144000" cy="836712"/>
          </a:xfrm>
        </p:grpSpPr>
        <p:sp>
          <p:nvSpPr>
            <p:cNvPr id="15" name="Rectangle 14"/>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Sustainability goals</a:t>
              </a:r>
            </a:p>
          </p:txBody>
        </p:sp>
        <p:sp>
          <p:nvSpPr>
            <p:cNvPr id="16" name="Rectangle 15"/>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9" name="Picture 18"/>
          <p:cNvPicPr>
            <a:picLocks noChangeAspect="1"/>
          </p:cNvPicPr>
          <p:nvPr/>
        </p:nvPicPr>
        <p:blipFill rotWithShape="1">
          <a:blip r:embed="rId7"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5" name="Slide Number Placeholder 4"/>
          <p:cNvSpPr>
            <a:spLocks noGrp="1"/>
          </p:cNvSpPr>
          <p:nvPr>
            <p:ph type="sldNum" sz="quarter" idx="12"/>
          </p:nvPr>
        </p:nvSpPr>
        <p:spPr/>
        <p:txBody>
          <a:bodyPr/>
          <a:lstStyle/>
          <a:p>
            <a:fld id="{3DF53439-851E-44AD-84B1-B6BFC3D0C743}" type="slidenum">
              <a:rPr lang="el-GR" smtClean="0"/>
              <a:t>8</a:t>
            </a:fld>
            <a:endParaRPr lang="el-GR" dirty="0"/>
          </a:p>
        </p:txBody>
      </p:sp>
    </p:spTree>
    <p:extLst>
      <p:ext uri="{BB962C8B-B14F-4D97-AF65-F5344CB8AC3E}">
        <p14:creationId xmlns:p14="http://schemas.microsoft.com/office/powerpoint/2010/main" val="29078833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836712"/>
            <a:chOff x="0" y="0"/>
            <a:chExt cx="9144000" cy="836712"/>
          </a:xfrm>
        </p:grpSpPr>
        <p:sp>
          <p:nvSpPr>
            <p:cNvPr id="12" name="Rectangle 11"/>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Reducing CO</a:t>
              </a:r>
              <a:r>
                <a:rPr lang="en-US" sz="2800" b="1" baseline="-25000" dirty="0"/>
                <a:t>2</a:t>
              </a:r>
            </a:p>
          </p:txBody>
        </p:sp>
        <p:sp>
          <p:nvSpPr>
            <p:cNvPr id="13" name="Rectangle 12"/>
            <p:cNvSpPr/>
            <p:nvPr/>
          </p:nvSpPr>
          <p:spPr>
            <a:xfrm>
              <a:off x="323528" y="0"/>
              <a:ext cx="216024" cy="83671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4" name="Picture 13"/>
          <p:cNvPicPr>
            <a:picLocks noChangeAspect="1"/>
          </p:cNvPicPr>
          <p:nvPr/>
        </p:nvPicPr>
        <p:blipFill rotWithShape="1">
          <a:blip r:embed="rId2"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172" r="-1172"/>
          <a:stretch/>
        </p:blipFill>
        <p:spPr>
          <a:xfrm>
            <a:off x="333796" y="1050781"/>
            <a:ext cx="4128374" cy="3821441"/>
          </a:xfrm>
          <a:prstGeom prst="rect">
            <a:avLst/>
          </a:prstGeom>
        </p:spPr>
      </p:pic>
      <p:pic>
        <p:nvPicPr>
          <p:cNvPr id="9" name="Picture 8"/>
          <p:cNvPicPr>
            <a:picLocks noChangeAspect="1"/>
          </p:cNvPicPr>
          <p:nvPr/>
        </p:nvPicPr>
        <p:blipFill rotWithShape="1">
          <a:blip r:embed="rId5"/>
          <a:srcRect l="13473" t="22439" r="41145" b="23422"/>
          <a:stretch/>
        </p:blipFill>
        <p:spPr>
          <a:xfrm>
            <a:off x="4932040" y="1083427"/>
            <a:ext cx="3966559" cy="2660497"/>
          </a:xfrm>
          <a:prstGeom prst="rect">
            <a:avLst/>
          </a:prstGeom>
        </p:spPr>
      </p:pic>
      <p:pic>
        <p:nvPicPr>
          <p:cNvPr id="10" name="Picture 9"/>
          <p:cNvPicPr>
            <a:picLocks noChangeAspect="1"/>
          </p:cNvPicPr>
          <p:nvPr/>
        </p:nvPicPr>
        <p:blipFill rotWithShape="1">
          <a:blip r:embed="rId6"/>
          <a:srcRect l="61069" t="53233" r="12920" b="24406"/>
          <a:stretch/>
        </p:blipFill>
        <p:spPr>
          <a:xfrm>
            <a:off x="5215744" y="3894856"/>
            <a:ext cx="3384376" cy="1635742"/>
          </a:xfrm>
          <a:prstGeom prst="rect">
            <a:avLst/>
          </a:prstGeom>
        </p:spPr>
      </p:pic>
      <p:sp>
        <p:nvSpPr>
          <p:cNvPr id="16" name="Rectangle 15"/>
          <p:cNvSpPr/>
          <p:nvPr/>
        </p:nvSpPr>
        <p:spPr>
          <a:xfrm>
            <a:off x="447312" y="5645383"/>
            <a:ext cx="8029716" cy="1200329"/>
          </a:xfrm>
          <a:prstGeom prst="rect">
            <a:avLst/>
          </a:prstGeom>
        </p:spPr>
        <p:txBody>
          <a:bodyPr wrap="square">
            <a:spAutoFit/>
          </a:bodyPr>
          <a:lstStyle/>
          <a:p>
            <a:pPr algn="l"/>
            <a:r>
              <a:rPr lang="en-GB" sz="2400" dirty="0">
                <a:solidFill>
                  <a:srgbClr val="0070C0"/>
                </a:solidFill>
              </a:rPr>
              <a:t>http://portals.clevelandclinic.org/ungc2016/Environment/ClimateResilience/tabid/9669/Default.aspx#294351511-carbon-mitigation</a:t>
            </a:r>
          </a:p>
        </p:txBody>
      </p:sp>
      <p:sp>
        <p:nvSpPr>
          <p:cNvPr id="2" name="Slide Number Placeholder 1"/>
          <p:cNvSpPr>
            <a:spLocks noGrp="1"/>
          </p:cNvSpPr>
          <p:nvPr>
            <p:ph type="sldNum" sz="quarter" idx="12"/>
          </p:nvPr>
        </p:nvSpPr>
        <p:spPr/>
        <p:txBody>
          <a:bodyPr/>
          <a:lstStyle/>
          <a:p>
            <a:fld id="{3DF53439-851E-44AD-84B1-B6BFC3D0C743}" type="slidenum">
              <a:rPr lang="el-GR" smtClean="0"/>
              <a:t>80</a:t>
            </a:fld>
            <a:endParaRPr lang="el-GR" dirty="0"/>
          </a:p>
        </p:txBody>
      </p:sp>
    </p:spTree>
    <p:extLst>
      <p:ext uri="{BB962C8B-B14F-4D97-AF65-F5344CB8AC3E}">
        <p14:creationId xmlns:p14="http://schemas.microsoft.com/office/powerpoint/2010/main" val="6752730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http://inel.files.wordpress.com/2007/03/walkersreducingourfootprint.jpg?w=550"/>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0603" y="1556792"/>
            <a:ext cx="56642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descr="http://static.guim.co.uk/sys-images/Guardian/Pix/pictures/2012/1/19/1326973103244/Carbon-emissions-label-sh-008.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60347" y="1844824"/>
            <a:ext cx="330200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7" descr="http://www.terrapass.com/images/blogposts/walkers-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785747" y="4436368"/>
            <a:ext cx="3048000" cy="15594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1" name="Group 10"/>
          <p:cNvGrpSpPr/>
          <p:nvPr/>
        </p:nvGrpSpPr>
        <p:grpSpPr>
          <a:xfrm>
            <a:off x="0" y="0"/>
            <a:ext cx="9144000" cy="836712"/>
            <a:chOff x="0" y="0"/>
            <a:chExt cx="9144000" cy="836712"/>
          </a:xfrm>
        </p:grpSpPr>
        <p:sp>
          <p:nvSpPr>
            <p:cNvPr id="12" name="Rectangle 11"/>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Reducing CO</a:t>
              </a:r>
              <a:r>
                <a:rPr lang="en-US" sz="2800" b="1" baseline="-25000" dirty="0"/>
                <a:t>2</a:t>
              </a:r>
            </a:p>
          </p:txBody>
        </p:sp>
        <p:sp>
          <p:nvSpPr>
            <p:cNvPr id="13" name="Rectangle 12"/>
            <p:cNvSpPr/>
            <p:nvPr/>
          </p:nvSpPr>
          <p:spPr>
            <a:xfrm>
              <a:off x="323528" y="0"/>
              <a:ext cx="216024" cy="83671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4" name="Picture 13"/>
          <p:cNvPicPr>
            <a:picLocks noChangeAspect="1"/>
          </p:cNvPicPr>
          <p:nvPr/>
        </p:nvPicPr>
        <p:blipFill rotWithShape="1">
          <a:blip r:embed="rId5"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5" name="Picture 14"/>
          <p:cNvPicPr>
            <a:picLocks noChangeAspect="1"/>
          </p:cNvPicPr>
          <p:nvPr/>
        </p:nvPicPr>
        <p:blipFill rotWithShape="1">
          <a:blip r:embed="rId6"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2" name="Slide Number Placeholder 1"/>
          <p:cNvSpPr>
            <a:spLocks noGrp="1"/>
          </p:cNvSpPr>
          <p:nvPr>
            <p:ph type="sldNum" sz="quarter" idx="12"/>
          </p:nvPr>
        </p:nvSpPr>
        <p:spPr/>
        <p:txBody>
          <a:bodyPr/>
          <a:lstStyle/>
          <a:p>
            <a:fld id="{3DF53439-851E-44AD-84B1-B6BFC3D0C743}" type="slidenum">
              <a:rPr lang="el-GR" smtClean="0"/>
              <a:t>81</a:t>
            </a:fld>
            <a:endParaRPr lang="el-GR" dirty="0"/>
          </a:p>
        </p:txBody>
      </p:sp>
    </p:spTree>
    <p:extLst>
      <p:ext uri="{BB962C8B-B14F-4D97-AF65-F5344CB8AC3E}">
        <p14:creationId xmlns:p14="http://schemas.microsoft.com/office/powerpoint/2010/main" val="17435462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836712"/>
            <a:chOff x="0" y="0"/>
            <a:chExt cx="9144000" cy="836712"/>
          </a:xfrm>
        </p:grpSpPr>
        <p:sp>
          <p:nvSpPr>
            <p:cNvPr id="12" name="Rectangle 11"/>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Reducing CO</a:t>
              </a:r>
              <a:r>
                <a:rPr lang="en-US" sz="2800" b="1" baseline="-25000" dirty="0"/>
                <a:t>2</a:t>
              </a:r>
            </a:p>
          </p:txBody>
        </p:sp>
        <p:sp>
          <p:nvSpPr>
            <p:cNvPr id="13" name="Rectangle 12"/>
            <p:cNvSpPr/>
            <p:nvPr/>
          </p:nvSpPr>
          <p:spPr>
            <a:xfrm>
              <a:off x="323528" y="0"/>
              <a:ext cx="216024" cy="83671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4" name="Picture 13"/>
          <p:cNvPicPr>
            <a:picLocks noChangeAspect="1"/>
          </p:cNvPicPr>
          <p:nvPr/>
        </p:nvPicPr>
        <p:blipFill rotWithShape="1">
          <a:blip r:embed="rId2"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5" name="Picture 14"/>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pic>
        <p:nvPicPr>
          <p:cNvPr id="2" name="Picture 1"/>
          <p:cNvPicPr>
            <a:picLocks noChangeAspect="1"/>
          </p:cNvPicPr>
          <p:nvPr/>
        </p:nvPicPr>
        <p:blipFill>
          <a:blip r:embed="rId4" cstate="email">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a:ext>
            </a:extLst>
          </a:blip>
          <a:stretch>
            <a:fillRect/>
          </a:stretch>
        </p:blipFill>
        <p:spPr>
          <a:xfrm>
            <a:off x="550852" y="1021646"/>
            <a:ext cx="7956376" cy="5628839"/>
          </a:xfrm>
          <a:prstGeom prst="rect">
            <a:avLst/>
          </a:prstGeom>
        </p:spPr>
      </p:pic>
      <p:sp>
        <p:nvSpPr>
          <p:cNvPr id="3" name="Slide Number Placeholder 2"/>
          <p:cNvSpPr>
            <a:spLocks noGrp="1"/>
          </p:cNvSpPr>
          <p:nvPr>
            <p:ph type="sldNum" sz="quarter" idx="12"/>
          </p:nvPr>
        </p:nvSpPr>
        <p:spPr/>
        <p:txBody>
          <a:bodyPr/>
          <a:lstStyle/>
          <a:p>
            <a:fld id="{3DF53439-851E-44AD-84B1-B6BFC3D0C743}" type="slidenum">
              <a:rPr lang="el-GR" smtClean="0"/>
              <a:t>82</a:t>
            </a:fld>
            <a:endParaRPr lang="el-GR" dirty="0"/>
          </a:p>
        </p:txBody>
      </p:sp>
    </p:spTree>
    <p:extLst>
      <p:ext uri="{BB962C8B-B14F-4D97-AF65-F5344CB8AC3E}">
        <p14:creationId xmlns:p14="http://schemas.microsoft.com/office/powerpoint/2010/main" val="171872731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txBox="1">
            <a:spLocks noChangeArrowheads="1"/>
          </p:cNvSpPr>
          <p:nvPr/>
        </p:nvSpPr>
        <p:spPr bwMode="auto">
          <a:xfrm>
            <a:off x="3986553" y="2996952"/>
            <a:ext cx="7178099" cy="585065"/>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64288" tIns="32144" rIns="0" bIns="32144" numCol="1" anchor="b" anchorCtr="0" compatLnSpc="1">
            <a:prstTxWarp prst="textNoShape">
              <a:avLst/>
            </a:prstTxWarp>
          </a:bodyPr>
          <a:lstStyle>
            <a:lvl1pPr algn="ctr" rtl="0" fontAlgn="base">
              <a:spcBef>
                <a:spcPct val="0"/>
              </a:spcBef>
              <a:spcAft>
                <a:spcPct val="0"/>
              </a:spcAft>
              <a:defRPr sz="8000">
                <a:solidFill>
                  <a:schemeClr val="tx1"/>
                </a:solidFill>
                <a:latin typeface="+mj-lt"/>
                <a:ea typeface="+mj-ea"/>
                <a:cs typeface="+mj-cs"/>
                <a:sym typeface="Helvetica Light" charset="0"/>
              </a:defRPr>
            </a:lvl1pPr>
            <a:lvl2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2pPr>
            <a:lvl3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3pPr>
            <a:lvl4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4pPr>
            <a:lvl5pPr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5pPr>
            <a:lvl6pPr marL="455554"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6pPr>
            <a:lvl7pPr marL="911108"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7pPr>
            <a:lvl8pPr marL="1366662"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8pPr>
            <a:lvl9pPr marL="1822216" algn="ctr" rtl="0" fontAlgn="base">
              <a:spcBef>
                <a:spcPct val="0"/>
              </a:spcBef>
              <a:spcAft>
                <a:spcPct val="0"/>
              </a:spcAft>
              <a:defRPr sz="8000">
                <a:solidFill>
                  <a:schemeClr val="tx1"/>
                </a:solidFill>
                <a:latin typeface="Helvetica Light" charset="0"/>
                <a:ea typeface="ヒラギノ角ゴ ProN W3" charset="0"/>
                <a:cs typeface="ヒラギノ角ゴ ProN W3" charset="0"/>
                <a:sym typeface="Helvetica Light" charset="0"/>
              </a:defRPr>
            </a:lvl9pPr>
          </a:lstStyle>
          <a:p>
            <a:pPr algn="r"/>
            <a:endParaRPr lang="en-US" sz="2500" kern="0" cap="small" dirty="0">
              <a:solidFill>
                <a:schemeClr val="bg1">
                  <a:lumMod val="50000"/>
                </a:schemeClr>
              </a:solidFill>
              <a:latin typeface="Myriad Pro Light" charset="0"/>
              <a:sym typeface="Myriad Pro Light" charset="0"/>
            </a:endParaRPr>
          </a:p>
        </p:txBody>
      </p:sp>
      <p:sp>
        <p:nvSpPr>
          <p:cNvPr id="14" name="Footer Placeholder 4"/>
          <p:cNvSpPr txBox="1">
            <a:spLocks/>
          </p:cNvSpPr>
          <p:nvPr/>
        </p:nvSpPr>
        <p:spPr>
          <a:xfrm>
            <a:off x="7575603" y="6592572"/>
            <a:ext cx="1553662" cy="274047"/>
          </a:xfrm>
          <a:prstGeom prst="rect">
            <a:avLst/>
          </a:prstGeom>
        </p:spPr>
        <p:txBody>
          <a:bodyPr lIns="64288" tIns="32144" rIns="64288" bIns="32144"/>
          <a:lstStyle>
            <a:defPPr>
              <a:defRPr lang="en-US"/>
            </a:defPPr>
            <a:lvl1pPr algn="ctr" rtl="0" fontAlgn="base">
              <a:spcBef>
                <a:spcPct val="0"/>
              </a:spcBef>
              <a:spcAft>
                <a:spcPct val="0"/>
              </a:spcAft>
              <a:defRPr sz="3600" kern="1200">
                <a:solidFill>
                  <a:schemeClr val="tx1"/>
                </a:solidFill>
                <a:latin typeface="Helvetica Light" charset="0"/>
                <a:ea typeface="ヒラギノ角ゴ ProN W3" charset="0"/>
                <a:cs typeface="ヒラギノ角ゴ ProN W3" charset="0"/>
                <a:sym typeface="Helvetica Light" charset="0"/>
              </a:defRPr>
            </a:lvl1pPr>
            <a:lvl2pPr marL="457200" algn="ctr" rtl="0" fontAlgn="base">
              <a:spcBef>
                <a:spcPct val="0"/>
              </a:spcBef>
              <a:spcAft>
                <a:spcPct val="0"/>
              </a:spcAft>
              <a:defRPr sz="3600" kern="1200">
                <a:solidFill>
                  <a:schemeClr val="tx1"/>
                </a:solidFill>
                <a:latin typeface="Helvetica Light" charset="0"/>
                <a:ea typeface="ヒラギノ角ゴ ProN W3" charset="0"/>
                <a:cs typeface="ヒラギノ角ゴ ProN W3" charset="0"/>
                <a:sym typeface="Helvetica Light" charset="0"/>
              </a:defRPr>
            </a:lvl2pPr>
            <a:lvl3pPr marL="914400" algn="ctr" rtl="0" fontAlgn="base">
              <a:spcBef>
                <a:spcPct val="0"/>
              </a:spcBef>
              <a:spcAft>
                <a:spcPct val="0"/>
              </a:spcAft>
              <a:defRPr sz="3600" kern="1200">
                <a:solidFill>
                  <a:schemeClr val="tx1"/>
                </a:solidFill>
                <a:latin typeface="Helvetica Light" charset="0"/>
                <a:ea typeface="ヒラギノ角ゴ ProN W3" charset="0"/>
                <a:cs typeface="ヒラギノ角ゴ ProN W3" charset="0"/>
                <a:sym typeface="Helvetica Light" charset="0"/>
              </a:defRPr>
            </a:lvl3pPr>
            <a:lvl4pPr marL="1371600" algn="ctr" rtl="0" fontAlgn="base">
              <a:spcBef>
                <a:spcPct val="0"/>
              </a:spcBef>
              <a:spcAft>
                <a:spcPct val="0"/>
              </a:spcAft>
              <a:defRPr sz="3600" kern="1200">
                <a:solidFill>
                  <a:schemeClr val="tx1"/>
                </a:solidFill>
                <a:latin typeface="Helvetica Light" charset="0"/>
                <a:ea typeface="ヒラギノ角ゴ ProN W3" charset="0"/>
                <a:cs typeface="ヒラギノ角ゴ ProN W3" charset="0"/>
                <a:sym typeface="Helvetica Light" charset="0"/>
              </a:defRPr>
            </a:lvl4pPr>
            <a:lvl5pPr marL="1828800" algn="ctr" rtl="0" fontAlgn="base">
              <a:spcBef>
                <a:spcPct val="0"/>
              </a:spcBef>
              <a:spcAft>
                <a:spcPct val="0"/>
              </a:spcAft>
              <a:defRPr sz="3600" kern="1200">
                <a:solidFill>
                  <a:schemeClr val="tx1"/>
                </a:solidFill>
                <a:latin typeface="Helvetica Light" charset="0"/>
                <a:ea typeface="ヒラギノ角ゴ ProN W3" charset="0"/>
                <a:cs typeface="ヒラギノ角ゴ ProN W3" charset="0"/>
                <a:sym typeface="Helvetica Light" charset="0"/>
              </a:defRPr>
            </a:lvl5pPr>
            <a:lvl6pPr marL="2286000" algn="l" defTabSz="457200" rtl="0" eaLnBrk="1" latinLnBrk="0" hangingPunct="1">
              <a:defRPr sz="3600" kern="1200">
                <a:solidFill>
                  <a:schemeClr val="tx1"/>
                </a:solidFill>
                <a:latin typeface="Helvetica Light" charset="0"/>
                <a:ea typeface="ヒラギノ角ゴ ProN W3" charset="0"/>
                <a:cs typeface="ヒラギノ角ゴ ProN W3" charset="0"/>
                <a:sym typeface="Helvetica Light" charset="0"/>
              </a:defRPr>
            </a:lvl6pPr>
            <a:lvl7pPr marL="2743200" algn="l" defTabSz="457200" rtl="0" eaLnBrk="1" latinLnBrk="0" hangingPunct="1">
              <a:defRPr sz="3600" kern="1200">
                <a:solidFill>
                  <a:schemeClr val="tx1"/>
                </a:solidFill>
                <a:latin typeface="Helvetica Light" charset="0"/>
                <a:ea typeface="ヒラギノ角ゴ ProN W3" charset="0"/>
                <a:cs typeface="ヒラギノ角ゴ ProN W3" charset="0"/>
                <a:sym typeface="Helvetica Light" charset="0"/>
              </a:defRPr>
            </a:lvl7pPr>
            <a:lvl8pPr marL="3200400" algn="l" defTabSz="457200" rtl="0" eaLnBrk="1" latinLnBrk="0" hangingPunct="1">
              <a:defRPr sz="3600" kern="1200">
                <a:solidFill>
                  <a:schemeClr val="tx1"/>
                </a:solidFill>
                <a:latin typeface="Helvetica Light" charset="0"/>
                <a:ea typeface="ヒラギノ角ゴ ProN W3" charset="0"/>
                <a:cs typeface="ヒラギノ角ゴ ProN W3" charset="0"/>
                <a:sym typeface="Helvetica Light" charset="0"/>
              </a:defRPr>
            </a:lvl8pPr>
            <a:lvl9pPr marL="3657600" algn="l" defTabSz="457200" rtl="0" eaLnBrk="1" latinLnBrk="0" hangingPunct="1">
              <a:defRPr sz="3600" kern="1200">
                <a:solidFill>
                  <a:schemeClr val="tx1"/>
                </a:solidFill>
                <a:latin typeface="Helvetica Light" charset="0"/>
                <a:ea typeface="ヒラギノ角ゴ ProN W3" charset="0"/>
                <a:cs typeface="ヒラギノ角ゴ ProN W3" charset="0"/>
                <a:sym typeface="Helvetica Light" charset="0"/>
              </a:defRPr>
            </a:lvl9pPr>
          </a:lstStyle>
          <a:p>
            <a:r>
              <a:rPr lang="en-US" sz="1000" b="1" dirty="0">
                <a:solidFill>
                  <a:schemeClr val="bg1">
                    <a:lumMod val="50000"/>
                  </a:schemeClr>
                </a:solidFill>
              </a:rPr>
              <a:t>www.V4Advisors.com</a:t>
            </a:r>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3528" y="1229095"/>
            <a:ext cx="8621217" cy="5236344"/>
          </a:xfrm>
          <a:prstGeom prst="rect">
            <a:avLst/>
          </a:prstGeom>
        </p:spPr>
      </p:pic>
      <p:grpSp>
        <p:nvGrpSpPr>
          <p:cNvPr id="6" name="Group 5"/>
          <p:cNvGrpSpPr/>
          <p:nvPr/>
        </p:nvGrpSpPr>
        <p:grpSpPr>
          <a:xfrm>
            <a:off x="0" y="0"/>
            <a:ext cx="9144000" cy="836712"/>
            <a:chOff x="0" y="0"/>
            <a:chExt cx="9144000" cy="836712"/>
          </a:xfrm>
        </p:grpSpPr>
        <p:grpSp>
          <p:nvGrpSpPr>
            <p:cNvPr id="7" name="Group 6"/>
            <p:cNvGrpSpPr/>
            <p:nvPr/>
          </p:nvGrpSpPr>
          <p:grpSpPr>
            <a:xfrm>
              <a:off x="0" y="0"/>
              <a:ext cx="9144000" cy="836712"/>
              <a:chOff x="0" y="0"/>
              <a:chExt cx="9144000" cy="836712"/>
            </a:xfrm>
          </p:grpSpPr>
          <p:sp>
            <p:nvSpPr>
              <p:cNvPr id="10" name="Rectangle 9"/>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Importance of the GHG Audit</a:t>
                </a:r>
              </a:p>
            </p:txBody>
          </p:sp>
          <p:sp>
            <p:nvSpPr>
              <p:cNvPr id="11" name="Rectangle 10"/>
              <p:cNvSpPr/>
              <p:nvPr/>
            </p:nvSpPr>
            <p:spPr>
              <a:xfrm>
                <a:off x="323528" y="0"/>
                <a:ext cx="216024" cy="836712"/>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pSp>
      <p:sp>
        <p:nvSpPr>
          <p:cNvPr id="2" name="Slide Number Placeholder 1"/>
          <p:cNvSpPr>
            <a:spLocks noGrp="1"/>
          </p:cNvSpPr>
          <p:nvPr>
            <p:ph type="sldNum" sz="quarter" idx="12"/>
          </p:nvPr>
        </p:nvSpPr>
        <p:spPr/>
        <p:txBody>
          <a:bodyPr/>
          <a:lstStyle/>
          <a:p>
            <a:fld id="{3DF53439-851E-44AD-84B1-B6BFC3D0C743}" type="slidenum">
              <a:rPr lang="el-GR" smtClean="0"/>
              <a:t>83</a:t>
            </a:fld>
            <a:endParaRPr lang="el-GR" dirty="0"/>
          </a:p>
        </p:txBody>
      </p:sp>
    </p:spTree>
    <p:extLst>
      <p:ext uri="{BB962C8B-B14F-4D97-AF65-F5344CB8AC3E}">
        <p14:creationId xmlns:p14="http://schemas.microsoft.com/office/powerpoint/2010/main" val="16029942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2132856"/>
            <a:ext cx="7632848" cy="0"/>
          </a:xfrm>
          <a:prstGeom prst="line">
            <a:avLst/>
          </a:prstGeom>
          <a:ln w="38100">
            <a:solidFill>
              <a:srgbClr val="0099FF"/>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619672" y="1700808"/>
            <a:ext cx="6013176" cy="461665"/>
          </a:xfrm>
          <a:prstGeom prst="rect">
            <a:avLst/>
          </a:prstGeom>
          <a:noFill/>
        </p:spPr>
        <p:txBody>
          <a:bodyPr wrap="square" rtlCol="0">
            <a:spAutoFit/>
          </a:bodyPr>
          <a:lstStyle/>
          <a:p>
            <a:r>
              <a:rPr lang="en-GB" sz="2400" dirty="0"/>
              <a:t>Key learning points </a:t>
            </a:r>
          </a:p>
        </p:txBody>
      </p:sp>
      <p:sp>
        <p:nvSpPr>
          <p:cNvPr id="3" name="Slide Number Placeholder 2"/>
          <p:cNvSpPr>
            <a:spLocks noGrp="1"/>
          </p:cNvSpPr>
          <p:nvPr>
            <p:ph type="sldNum" sz="quarter" idx="12"/>
          </p:nvPr>
        </p:nvSpPr>
        <p:spPr/>
        <p:txBody>
          <a:bodyPr/>
          <a:lstStyle/>
          <a:p>
            <a:fld id="{3DF53439-851E-44AD-84B1-B6BFC3D0C743}" type="slidenum">
              <a:rPr lang="el-GR" smtClean="0"/>
              <a:t>84</a:t>
            </a:fld>
            <a:endParaRPr lang="el-GR" dirty="0"/>
          </a:p>
        </p:txBody>
      </p:sp>
    </p:spTree>
    <p:extLst>
      <p:ext uri="{BB962C8B-B14F-4D97-AF65-F5344CB8AC3E}">
        <p14:creationId xmlns:p14="http://schemas.microsoft.com/office/powerpoint/2010/main" val="222276293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852936"/>
            <a:ext cx="6444208" cy="129614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cap="small" dirty="0"/>
              <a:t>Module 5</a:t>
            </a:r>
          </a:p>
          <a:p>
            <a:pPr algn="ctr"/>
            <a:r>
              <a:rPr lang="en-GB" sz="2800" cap="small" dirty="0"/>
              <a:t>Carbon footprint strategy </a:t>
            </a:r>
            <a:r>
              <a:rPr lang="en-US" sz="2800" b="1" cap="small" dirty="0"/>
              <a:t> </a:t>
            </a:r>
          </a:p>
        </p:txBody>
      </p:sp>
      <p:sp>
        <p:nvSpPr>
          <p:cNvPr id="11" name="Rectangle 10"/>
          <p:cNvSpPr/>
          <p:nvPr/>
        </p:nvSpPr>
        <p:spPr>
          <a:xfrm>
            <a:off x="-1" y="4005064"/>
            <a:ext cx="3536625" cy="144016"/>
          </a:xfrm>
          <a:prstGeom prst="rect">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244345"/>
            <a:ext cx="7632848" cy="0"/>
          </a:xfrm>
          <a:prstGeom prst="line">
            <a:avLst/>
          </a:prstGeom>
          <a:ln w="38100">
            <a:solidFill>
              <a:srgbClr val="66FF33"/>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403648" y="4699302"/>
            <a:ext cx="5040560" cy="461665"/>
          </a:xfrm>
          <a:prstGeom prst="rect">
            <a:avLst/>
          </a:prstGeom>
          <a:noFill/>
        </p:spPr>
        <p:txBody>
          <a:bodyPr wrap="square" rtlCol="0">
            <a:spAutoFit/>
          </a:bodyPr>
          <a:lstStyle/>
          <a:p>
            <a:r>
              <a:rPr lang="en-GB" sz="2400" b="1" dirty="0"/>
              <a:t>An action plan for the future</a:t>
            </a:r>
          </a:p>
        </p:txBody>
      </p:sp>
      <p:sp>
        <p:nvSpPr>
          <p:cNvPr id="2" name="Slide Number Placeholder 1"/>
          <p:cNvSpPr>
            <a:spLocks noGrp="1"/>
          </p:cNvSpPr>
          <p:nvPr>
            <p:ph type="sldNum" sz="quarter" idx="12"/>
          </p:nvPr>
        </p:nvSpPr>
        <p:spPr/>
        <p:txBody>
          <a:bodyPr/>
          <a:lstStyle/>
          <a:p>
            <a:fld id="{3DF53439-851E-44AD-84B1-B6BFC3D0C743}" type="slidenum">
              <a:rPr lang="el-GR" smtClean="0"/>
              <a:t>85</a:t>
            </a:fld>
            <a:endParaRPr lang="el-GR" dirty="0"/>
          </a:p>
        </p:txBody>
      </p:sp>
    </p:spTree>
    <p:extLst>
      <p:ext uri="{BB962C8B-B14F-4D97-AF65-F5344CB8AC3E}">
        <p14:creationId xmlns:p14="http://schemas.microsoft.com/office/powerpoint/2010/main" val="122958134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2132856"/>
            <a:ext cx="7632848" cy="0"/>
          </a:xfrm>
          <a:prstGeom prst="line">
            <a:avLst/>
          </a:prstGeom>
          <a:ln w="38100">
            <a:solidFill>
              <a:srgbClr val="66FF33"/>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619672" y="1700808"/>
            <a:ext cx="6013176" cy="2308324"/>
          </a:xfrm>
          <a:prstGeom prst="rect">
            <a:avLst/>
          </a:prstGeom>
          <a:noFill/>
        </p:spPr>
        <p:txBody>
          <a:bodyPr wrap="square" rtlCol="0">
            <a:spAutoFit/>
          </a:bodyPr>
          <a:lstStyle/>
          <a:p>
            <a:r>
              <a:rPr lang="en-GB" sz="2400" dirty="0"/>
              <a:t>Key Questions</a:t>
            </a:r>
          </a:p>
          <a:p>
            <a:endParaRPr lang="en-GB" sz="2400" dirty="0"/>
          </a:p>
          <a:p>
            <a:endParaRPr lang="en-GB" sz="2400" dirty="0"/>
          </a:p>
          <a:p>
            <a:r>
              <a:rPr lang="en-GB" sz="2400" dirty="0"/>
              <a:t>What are the key components of a Carbon footprint strategy?</a:t>
            </a:r>
          </a:p>
          <a:p>
            <a:r>
              <a:rPr lang="en-GB" sz="2400" dirty="0"/>
              <a:t>What steps do I need to take internally?</a:t>
            </a:r>
          </a:p>
        </p:txBody>
      </p:sp>
      <p:sp>
        <p:nvSpPr>
          <p:cNvPr id="4" name="Action Button: Movie 3">
            <a:hlinkClick r:id="" action="ppaction://noaction" highlightClick="1"/>
          </p:cNvPr>
          <p:cNvSpPr/>
          <p:nvPr/>
        </p:nvSpPr>
        <p:spPr>
          <a:xfrm>
            <a:off x="7812360" y="6021288"/>
            <a:ext cx="1008112" cy="720080"/>
          </a:xfrm>
          <a:prstGeom prst="actionButtonMovi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0" y="6453336"/>
            <a:ext cx="9432032" cy="369332"/>
          </a:xfrm>
          <a:prstGeom prst="rect">
            <a:avLst/>
          </a:prstGeom>
        </p:spPr>
        <p:txBody>
          <a:bodyPr wrap="square">
            <a:spAutoFit/>
          </a:bodyPr>
          <a:lstStyle/>
          <a:p>
            <a:r>
              <a:rPr lang="en-GB" dirty="0"/>
              <a:t>Il </a:t>
            </a:r>
            <a:r>
              <a:rPr lang="en-GB" dirty="0" err="1"/>
              <a:t>Suffit</a:t>
            </a:r>
            <a:r>
              <a:rPr lang="en-GB" dirty="0"/>
              <a:t> </a:t>
            </a:r>
            <a:r>
              <a:rPr lang="en-GB" dirty="0" err="1"/>
              <a:t>D’ouvrir</a:t>
            </a:r>
            <a:r>
              <a:rPr lang="en-GB" dirty="0"/>
              <a:t> Les </a:t>
            </a:r>
            <a:r>
              <a:rPr lang="en-GB" dirty="0" err="1"/>
              <a:t>Yeux</a:t>
            </a:r>
            <a:r>
              <a:rPr lang="en-GB" dirty="0"/>
              <a:t> : COP22 </a:t>
            </a:r>
            <a:r>
              <a:rPr lang="en-GB" sz="1600" dirty="0"/>
              <a:t>- https://www.youtube.com/watch?v=cPUwtDjIaPk</a:t>
            </a:r>
            <a:endParaRPr lang="en-GB" dirty="0"/>
          </a:p>
        </p:txBody>
      </p:sp>
      <p:sp>
        <p:nvSpPr>
          <p:cNvPr id="5" name="Slide Number Placeholder 4"/>
          <p:cNvSpPr>
            <a:spLocks noGrp="1"/>
          </p:cNvSpPr>
          <p:nvPr>
            <p:ph type="sldNum" sz="quarter" idx="12"/>
          </p:nvPr>
        </p:nvSpPr>
        <p:spPr/>
        <p:txBody>
          <a:bodyPr/>
          <a:lstStyle/>
          <a:p>
            <a:fld id="{3DF53439-851E-44AD-84B1-B6BFC3D0C743}" type="slidenum">
              <a:rPr lang="el-GR" smtClean="0"/>
              <a:t>86</a:t>
            </a:fld>
            <a:endParaRPr lang="el-GR" dirty="0"/>
          </a:p>
        </p:txBody>
      </p:sp>
    </p:spTree>
    <p:extLst>
      <p:ext uri="{BB962C8B-B14F-4D97-AF65-F5344CB8AC3E}">
        <p14:creationId xmlns:p14="http://schemas.microsoft.com/office/powerpoint/2010/main" val="9514776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146" name="Picture 2"/>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 y="0"/>
            <a:ext cx="91439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3DF53439-851E-44AD-84B1-B6BFC3D0C743}" type="slidenum">
              <a:rPr lang="el-GR" smtClean="0"/>
              <a:t>87</a:t>
            </a:fld>
            <a:endParaRPr lang="el-GR" dirty="0"/>
          </a:p>
        </p:txBody>
      </p:sp>
    </p:spTree>
    <p:extLst>
      <p:ext uri="{BB962C8B-B14F-4D97-AF65-F5344CB8AC3E}">
        <p14:creationId xmlns:p14="http://schemas.microsoft.com/office/powerpoint/2010/main" val="33911790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0" y="0"/>
            <a:ext cx="9144000" cy="836712"/>
            <a:chOff x="0" y="0"/>
            <a:chExt cx="9144000" cy="836712"/>
          </a:xfrm>
        </p:grpSpPr>
        <p:sp>
          <p:nvSpPr>
            <p:cNvPr id="12" name="Rectangle 11"/>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Carbon Footprint Strategy</a:t>
              </a:r>
            </a:p>
          </p:txBody>
        </p:sp>
        <p:sp>
          <p:nvSpPr>
            <p:cNvPr id="13" name="Rectangle 12"/>
            <p:cNvSpPr/>
            <p:nvPr/>
          </p:nvSpPr>
          <p:spPr>
            <a:xfrm>
              <a:off x="323528" y="0"/>
              <a:ext cx="216024" cy="836712"/>
            </a:xfrm>
            <a:prstGeom prst="rect">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pic>
        <p:nvPicPr>
          <p:cNvPr id="9" name="Picture 8"/>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1904156" y="1124744"/>
            <a:ext cx="5335688" cy="5350040"/>
          </a:xfrm>
          <a:prstGeom prst="rect">
            <a:avLst/>
          </a:prstGeom>
        </p:spPr>
      </p:pic>
      <p:sp>
        <p:nvSpPr>
          <p:cNvPr id="2" name="Slide Number Placeholder 1"/>
          <p:cNvSpPr>
            <a:spLocks noGrp="1"/>
          </p:cNvSpPr>
          <p:nvPr>
            <p:ph type="sldNum" sz="quarter" idx="12"/>
          </p:nvPr>
        </p:nvSpPr>
        <p:spPr/>
        <p:txBody>
          <a:bodyPr/>
          <a:lstStyle/>
          <a:p>
            <a:fld id="{3DF53439-851E-44AD-84B1-B6BFC3D0C743}" type="slidenum">
              <a:rPr lang="el-GR" smtClean="0"/>
              <a:t>88</a:t>
            </a:fld>
            <a:endParaRPr lang="el-GR" dirty="0"/>
          </a:p>
        </p:txBody>
      </p:sp>
    </p:spTree>
    <p:extLst>
      <p:ext uri="{BB962C8B-B14F-4D97-AF65-F5344CB8AC3E}">
        <p14:creationId xmlns:p14="http://schemas.microsoft.com/office/powerpoint/2010/main" val="42502842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412776"/>
            <a:ext cx="8229600" cy="2619672"/>
          </a:xfrm>
        </p:spPr>
        <p:txBody>
          <a:bodyPr>
            <a:normAutofit/>
          </a:bodyPr>
          <a:lstStyle/>
          <a:p>
            <a:pPr marL="0" indent="0">
              <a:buNone/>
            </a:pPr>
            <a:r>
              <a:rPr lang="en-GB" sz="2800" b="1" dirty="0"/>
              <a:t>New growth and job opportunities</a:t>
            </a:r>
            <a:endParaRPr lang="en-GB" sz="2800" dirty="0"/>
          </a:p>
          <a:p>
            <a:r>
              <a:rPr lang="en-GB" sz="2400" dirty="0"/>
              <a:t>Better eco-design, waste prevention and reuse can bring net savings for EU businesses of up to EUR 600 billion </a:t>
            </a:r>
          </a:p>
          <a:p>
            <a:r>
              <a:rPr lang="en-GB" sz="2400" dirty="0"/>
              <a:t>Reduction of total annual greenhouse gas emissions</a:t>
            </a:r>
          </a:p>
          <a:p>
            <a:r>
              <a:rPr lang="en-GB" sz="2400" dirty="0"/>
              <a:t>Increased resource productivity by 30% by 2030 could boost GDP by nearly 1%, while creating 2 million additional jobs</a:t>
            </a:r>
          </a:p>
        </p:txBody>
      </p:sp>
      <p:sp>
        <p:nvSpPr>
          <p:cNvPr id="5" name="Rectangle 4"/>
          <p:cNvSpPr/>
          <p:nvPr/>
        </p:nvSpPr>
        <p:spPr>
          <a:xfrm>
            <a:off x="-6074" y="6381328"/>
            <a:ext cx="9126116" cy="369332"/>
          </a:xfrm>
          <a:prstGeom prst="rect">
            <a:avLst/>
          </a:prstGeom>
        </p:spPr>
        <p:txBody>
          <a:bodyPr wrap="square">
            <a:spAutoFit/>
          </a:bodyPr>
          <a:lstStyle/>
          <a:p>
            <a:r>
              <a:rPr lang="en-GB" dirty="0"/>
              <a:t>Visit: </a:t>
            </a:r>
            <a:r>
              <a:rPr lang="en-GB" dirty="0">
                <a:hlinkClick r:id="rId3"/>
              </a:rPr>
              <a:t>http://</a:t>
            </a:r>
            <a:r>
              <a:rPr lang="en-GB" dirty="0" err="1">
                <a:hlinkClick r:id="rId3"/>
              </a:rPr>
              <a:t>ec.europa.eu</a:t>
            </a:r>
            <a:r>
              <a:rPr lang="en-GB" dirty="0">
                <a:hlinkClick r:id="rId3"/>
              </a:rPr>
              <a:t>/environment/circular-economy/</a:t>
            </a:r>
            <a:endParaRPr lang="en-GB" dirty="0"/>
          </a:p>
        </p:txBody>
      </p:sp>
      <p:pic>
        <p:nvPicPr>
          <p:cNvPr id="6" name="Picture 2" descr="Closing the loop"/>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297499" y="4221088"/>
            <a:ext cx="4531118" cy="160306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0" y="0"/>
            <a:ext cx="9144000" cy="836712"/>
            <a:chOff x="0" y="0"/>
            <a:chExt cx="9144000" cy="836712"/>
          </a:xfrm>
        </p:grpSpPr>
        <p:sp>
          <p:nvSpPr>
            <p:cNvPr id="13" name="Rectangle 12"/>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‘Waste’ CAN be Turned into a Resource </a:t>
              </a:r>
            </a:p>
          </p:txBody>
        </p:sp>
        <p:sp>
          <p:nvSpPr>
            <p:cNvPr id="14" name="Rectangle 13"/>
            <p:cNvSpPr/>
            <p:nvPr/>
          </p:nvSpPr>
          <p:spPr>
            <a:xfrm>
              <a:off x="323528" y="0"/>
              <a:ext cx="216024" cy="836712"/>
            </a:xfrm>
            <a:prstGeom prst="rect">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5" name="Picture 14"/>
          <p:cNvPicPr>
            <a:picLocks noChangeAspect="1"/>
          </p:cNvPicPr>
          <p:nvPr/>
        </p:nvPicPr>
        <p:blipFill rotWithShape="1">
          <a:blip r:embed="rId5"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7" name="Picture 16"/>
          <p:cNvPicPr>
            <a:picLocks noChangeAspect="1"/>
          </p:cNvPicPr>
          <p:nvPr/>
        </p:nvPicPr>
        <p:blipFill rotWithShape="1">
          <a:blip r:embed="rId6"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2" name="Slide Number Placeholder 1"/>
          <p:cNvSpPr>
            <a:spLocks noGrp="1"/>
          </p:cNvSpPr>
          <p:nvPr>
            <p:ph type="sldNum" sz="quarter" idx="12"/>
          </p:nvPr>
        </p:nvSpPr>
        <p:spPr/>
        <p:txBody>
          <a:bodyPr/>
          <a:lstStyle/>
          <a:p>
            <a:fld id="{3DF53439-851E-44AD-84B1-B6BFC3D0C743}" type="slidenum">
              <a:rPr lang="el-GR" smtClean="0"/>
              <a:t>89</a:t>
            </a:fld>
            <a:endParaRPr lang="el-GR" dirty="0"/>
          </a:p>
        </p:txBody>
      </p:sp>
    </p:spTree>
    <p:extLst>
      <p:ext uri="{BB962C8B-B14F-4D97-AF65-F5344CB8AC3E}">
        <p14:creationId xmlns:p14="http://schemas.microsoft.com/office/powerpoint/2010/main" val="26021144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1600200"/>
            <a:ext cx="7992888" cy="4525963"/>
          </a:xfrm>
        </p:spPr>
        <p:txBody>
          <a:bodyPr>
            <a:normAutofit lnSpcReduction="10000"/>
          </a:bodyPr>
          <a:lstStyle/>
          <a:p>
            <a:pPr marL="0" indent="0">
              <a:buNone/>
            </a:pPr>
            <a:r>
              <a:rPr lang="en-GB" dirty="0"/>
              <a:t>Sustainability: The ability or capacity of something to be maintained or to sustain itself, to support, or endure. </a:t>
            </a:r>
          </a:p>
          <a:p>
            <a:pPr marL="0" indent="0">
              <a:buNone/>
            </a:pPr>
            <a:endParaRPr lang="en-GB" dirty="0"/>
          </a:p>
          <a:p>
            <a:pPr marL="0" indent="0">
              <a:buNone/>
            </a:pPr>
            <a:r>
              <a:rPr lang="en-GB" dirty="0"/>
              <a:t>Sustainable development: The development that meets the needs of the present without compromising the ability of future generations to meet their own needs.</a:t>
            </a:r>
            <a:r>
              <a:rPr lang="en-GB" sz="2000" dirty="0"/>
              <a:t> </a:t>
            </a:r>
            <a:r>
              <a:rPr lang="en-GB" sz="2400" dirty="0"/>
              <a:t>(</a:t>
            </a:r>
            <a:r>
              <a:rPr lang="en-GB" sz="2400" dirty="0" err="1"/>
              <a:t>Gro</a:t>
            </a:r>
            <a:r>
              <a:rPr lang="en-GB" sz="2400" dirty="0"/>
              <a:t> </a:t>
            </a:r>
            <a:r>
              <a:rPr lang="en-GB" sz="2400" dirty="0" err="1"/>
              <a:t>Brundtland</a:t>
            </a:r>
            <a:r>
              <a:rPr lang="en-GB" sz="2400" dirty="0"/>
              <a:t>, World Commission on Environment and Development (</a:t>
            </a:r>
            <a:r>
              <a:rPr lang="en-GB" sz="2400" dirty="0" err="1"/>
              <a:t>WCED</a:t>
            </a:r>
            <a:r>
              <a:rPr lang="en-GB" sz="2400" dirty="0"/>
              <a:t>), 1987)</a:t>
            </a:r>
            <a:endParaRPr lang="en-GB" sz="3600" dirty="0"/>
          </a:p>
        </p:txBody>
      </p:sp>
      <p:grpSp>
        <p:nvGrpSpPr>
          <p:cNvPr id="10" name="Group 9"/>
          <p:cNvGrpSpPr/>
          <p:nvPr/>
        </p:nvGrpSpPr>
        <p:grpSpPr>
          <a:xfrm>
            <a:off x="0" y="0"/>
            <a:ext cx="9144000" cy="836712"/>
            <a:chOff x="0" y="0"/>
            <a:chExt cx="9144000" cy="836712"/>
          </a:xfrm>
        </p:grpSpPr>
        <p:sp>
          <p:nvSpPr>
            <p:cNvPr id="11" name="Rectangle 10"/>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Sustainability &amp; Sustainable Development</a:t>
              </a:r>
            </a:p>
          </p:txBody>
        </p:sp>
        <p:sp>
          <p:nvSpPr>
            <p:cNvPr id="12" name="Rectangle 11"/>
            <p:cNvSpPr/>
            <p:nvPr/>
          </p:nvSpPr>
          <p:spPr>
            <a:xfrm>
              <a:off x="323528" y="0"/>
              <a:ext cx="216024" cy="836712"/>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4" name="Slide Number Placeholder 3"/>
          <p:cNvSpPr>
            <a:spLocks noGrp="1"/>
          </p:cNvSpPr>
          <p:nvPr>
            <p:ph type="sldNum" sz="quarter" idx="12"/>
          </p:nvPr>
        </p:nvSpPr>
        <p:spPr/>
        <p:txBody>
          <a:bodyPr/>
          <a:lstStyle/>
          <a:p>
            <a:fld id="{3DF53439-851E-44AD-84B1-B6BFC3D0C743}" type="slidenum">
              <a:rPr lang="el-GR" smtClean="0"/>
              <a:t>9</a:t>
            </a:fld>
            <a:endParaRPr lang="el-GR" dirty="0"/>
          </a:p>
        </p:txBody>
      </p:sp>
    </p:spTree>
    <p:extLst>
      <p:ext uri="{BB962C8B-B14F-4D97-AF65-F5344CB8AC3E}">
        <p14:creationId xmlns:p14="http://schemas.microsoft.com/office/powerpoint/2010/main" val="324157300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864" y="1484784"/>
            <a:ext cx="8229600" cy="4525963"/>
          </a:xfrm>
        </p:spPr>
        <p:txBody>
          <a:bodyPr>
            <a:normAutofit fontScale="77500" lnSpcReduction="20000"/>
          </a:bodyPr>
          <a:lstStyle/>
          <a:p>
            <a:pPr marL="0" indent="0">
              <a:buNone/>
            </a:pPr>
            <a:r>
              <a:rPr lang="en-GB" sz="3600" b="1" dirty="0"/>
              <a:t>Good Performance Measures: </a:t>
            </a:r>
          </a:p>
          <a:p>
            <a:pPr marL="0" indent="0">
              <a:buNone/>
            </a:pPr>
            <a:endParaRPr lang="en-GB" dirty="0"/>
          </a:p>
          <a:p>
            <a:r>
              <a:rPr lang="en-GB" dirty="0"/>
              <a:t>Provide a way to see if our strategy is working</a:t>
            </a:r>
          </a:p>
          <a:p>
            <a:r>
              <a:rPr lang="en-GB" dirty="0"/>
              <a:t>Focus on what matters most to success</a:t>
            </a:r>
          </a:p>
          <a:p>
            <a:r>
              <a:rPr lang="en-GB" dirty="0"/>
              <a:t>Allow measurement of accomplishments, not just of tasks </a:t>
            </a:r>
          </a:p>
          <a:p>
            <a:r>
              <a:rPr lang="en-GB" dirty="0"/>
              <a:t>Provide a common language for communication</a:t>
            </a:r>
          </a:p>
          <a:p>
            <a:r>
              <a:rPr lang="en-GB" dirty="0"/>
              <a:t>Are explicitly defined in terms of owner, unit of measure, collection frequency, data quality, expected value (targets), and thresholds</a:t>
            </a:r>
          </a:p>
          <a:p>
            <a:r>
              <a:rPr lang="en-GB" dirty="0"/>
              <a:t>Measure the right things</a:t>
            </a:r>
          </a:p>
          <a:p>
            <a:r>
              <a:rPr lang="en-GB" dirty="0"/>
              <a:t>Ensure data collection accuracy</a:t>
            </a:r>
          </a:p>
        </p:txBody>
      </p:sp>
      <p:grpSp>
        <p:nvGrpSpPr>
          <p:cNvPr id="11" name="Group 10"/>
          <p:cNvGrpSpPr/>
          <p:nvPr/>
        </p:nvGrpSpPr>
        <p:grpSpPr>
          <a:xfrm>
            <a:off x="0" y="0"/>
            <a:ext cx="9144000" cy="836712"/>
            <a:chOff x="0" y="0"/>
            <a:chExt cx="9144000" cy="836712"/>
          </a:xfrm>
        </p:grpSpPr>
        <p:sp>
          <p:nvSpPr>
            <p:cNvPr id="12" name="Rectangle 11"/>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Performance Measures</a:t>
              </a:r>
            </a:p>
          </p:txBody>
        </p:sp>
        <p:sp>
          <p:nvSpPr>
            <p:cNvPr id="13" name="Rectangle 12"/>
            <p:cNvSpPr/>
            <p:nvPr/>
          </p:nvSpPr>
          <p:spPr>
            <a:xfrm>
              <a:off x="323528" y="0"/>
              <a:ext cx="216024" cy="836712"/>
            </a:xfrm>
            <a:prstGeom prst="rect">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2" name="Slide Number Placeholder 1"/>
          <p:cNvSpPr>
            <a:spLocks noGrp="1"/>
          </p:cNvSpPr>
          <p:nvPr>
            <p:ph type="sldNum" sz="quarter" idx="12"/>
          </p:nvPr>
        </p:nvSpPr>
        <p:spPr/>
        <p:txBody>
          <a:bodyPr/>
          <a:lstStyle/>
          <a:p>
            <a:fld id="{3DF53439-851E-44AD-84B1-B6BFC3D0C743}" type="slidenum">
              <a:rPr lang="el-GR" smtClean="0"/>
              <a:t>90</a:t>
            </a:fld>
            <a:endParaRPr lang="el-GR" dirty="0"/>
          </a:p>
        </p:txBody>
      </p:sp>
    </p:spTree>
    <p:extLst>
      <p:ext uri="{BB962C8B-B14F-4D97-AF65-F5344CB8AC3E}">
        <p14:creationId xmlns:p14="http://schemas.microsoft.com/office/powerpoint/2010/main" val="25400802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ontent Placeholder 3"/>
          <p:cNvGraphicFramePr>
            <a:graphicFrameLocks/>
          </p:cNvGraphicFramePr>
          <p:nvPr>
            <p:extLst>
              <p:ext uri="{D42A27DB-BD31-4B8C-83A1-F6EECF244321}">
                <p14:modId xmlns:p14="http://schemas.microsoft.com/office/powerpoint/2010/main" val="2197548088"/>
              </p:ext>
            </p:extLst>
          </p:nvPr>
        </p:nvGraphicFramePr>
        <p:xfrm>
          <a:off x="72008" y="1253736"/>
          <a:ext cx="4139952" cy="2103256"/>
        </p:xfrm>
        <a:graphic>
          <a:graphicData uri="http://schemas.openxmlformats.org/drawingml/2006/table">
            <a:tbl>
              <a:tblPr firstRow="1" bandRow="1">
                <a:solidFill>
                  <a:schemeClr val="accent4">
                    <a:lumMod val="40000"/>
                    <a:lumOff val="60000"/>
                  </a:schemeClr>
                </a:solidFill>
                <a:tableStyleId>{5940675A-B579-460E-94D1-54222C63F5DA}</a:tableStyleId>
              </a:tblPr>
              <a:tblGrid>
                <a:gridCol w="1034988">
                  <a:extLst>
                    <a:ext uri="{9D8B030D-6E8A-4147-A177-3AD203B41FA5}">
                      <a16:colId xmlns:a16="http://schemas.microsoft.com/office/drawing/2014/main" val="20000"/>
                    </a:ext>
                  </a:extLst>
                </a:gridCol>
                <a:gridCol w="1034988">
                  <a:extLst>
                    <a:ext uri="{9D8B030D-6E8A-4147-A177-3AD203B41FA5}">
                      <a16:colId xmlns:a16="http://schemas.microsoft.com/office/drawing/2014/main" val="20001"/>
                    </a:ext>
                  </a:extLst>
                </a:gridCol>
                <a:gridCol w="1034988">
                  <a:extLst>
                    <a:ext uri="{9D8B030D-6E8A-4147-A177-3AD203B41FA5}">
                      <a16:colId xmlns:a16="http://schemas.microsoft.com/office/drawing/2014/main" val="20002"/>
                    </a:ext>
                  </a:extLst>
                </a:gridCol>
                <a:gridCol w="1034988">
                  <a:extLst>
                    <a:ext uri="{9D8B030D-6E8A-4147-A177-3AD203B41FA5}">
                      <a16:colId xmlns:a16="http://schemas.microsoft.com/office/drawing/2014/main" val="20003"/>
                    </a:ext>
                  </a:extLst>
                </a:gridCol>
              </a:tblGrid>
              <a:tr h="409032">
                <a:tc gridSpan="4">
                  <a:txBody>
                    <a:bodyPr/>
                    <a:lstStyle/>
                    <a:p>
                      <a:pPr algn="ctr"/>
                      <a:r>
                        <a:rPr lang="en-GB" b="1" dirty="0"/>
                        <a:t>Environment</a:t>
                      </a:r>
                    </a:p>
                    <a:p>
                      <a:pPr algn="ctr"/>
                      <a:r>
                        <a:rPr lang="en-GB" b="1" dirty="0"/>
                        <a:t>Objective: </a:t>
                      </a:r>
                    </a:p>
                  </a:txBody>
                  <a:tcPr>
                    <a:solidFill>
                      <a:srgbClr val="00B050">
                        <a:alpha val="50196"/>
                      </a:srgbClr>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645112">
                <a:tc>
                  <a:txBody>
                    <a:bodyPr/>
                    <a:lstStyle/>
                    <a:p>
                      <a:pPr algn="ctr"/>
                      <a:r>
                        <a:rPr lang="en-GB" sz="1500" dirty="0"/>
                        <a:t>Area/Issue</a:t>
                      </a:r>
                    </a:p>
                  </a:txBody>
                  <a:tcPr>
                    <a:solidFill>
                      <a:srgbClr val="00B050">
                        <a:alpha val="50196"/>
                      </a:srgbClr>
                    </a:solidFill>
                  </a:tcPr>
                </a:tc>
                <a:tc>
                  <a:txBody>
                    <a:bodyPr/>
                    <a:lstStyle/>
                    <a:p>
                      <a:pPr algn="ctr"/>
                      <a:r>
                        <a:rPr lang="en-GB" sz="1500" dirty="0"/>
                        <a:t>Measures</a:t>
                      </a:r>
                    </a:p>
                    <a:p>
                      <a:pPr algn="ctr"/>
                      <a:r>
                        <a:rPr lang="en-GB" sz="1500" dirty="0" err="1"/>
                        <a:t>KPIs</a:t>
                      </a:r>
                      <a:endParaRPr lang="en-GB" sz="1500" dirty="0"/>
                    </a:p>
                  </a:txBody>
                  <a:tcPr>
                    <a:solidFill>
                      <a:srgbClr val="00B050">
                        <a:alpha val="50196"/>
                      </a:srgbClr>
                    </a:solidFill>
                  </a:tcPr>
                </a:tc>
                <a:tc>
                  <a:txBody>
                    <a:bodyPr/>
                    <a:lstStyle/>
                    <a:p>
                      <a:pPr algn="ctr"/>
                      <a:r>
                        <a:rPr lang="en-GB" sz="1500" dirty="0"/>
                        <a:t>Targets</a:t>
                      </a:r>
                    </a:p>
                  </a:txBody>
                  <a:tcPr>
                    <a:solidFill>
                      <a:srgbClr val="00B050">
                        <a:alpha val="50196"/>
                      </a:srgbClr>
                    </a:solidFill>
                  </a:tcPr>
                </a:tc>
                <a:tc>
                  <a:txBody>
                    <a:bodyPr/>
                    <a:lstStyle/>
                    <a:p>
                      <a:pPr algn="ctr"/>
                      <a:r>
                        <a:rPr lang="en-GB" sz="1500" dirty="0"/>
                        <a:t>Initiatives</a:t>
                      </a:r>
                    </a:p>
                  </a:txBody>
                  <a:tcPr>
                    <a:solidFill>
                      <a:srgbClr val="00B050">
                        <a:alpha val="50196"/>
                      </a:srgbClr>
                    </a:solidFill>
                  </a:tcPr>
                </a:tc>
                <a:extLst>
                  <a:ext uri="{0D108BD9-81ED-4DB2-BD59-A6C34878D82A}">
                    <a16:rowId xmlns:a16="http://schemas.microsoft.com/office/drawing/2014/main" val="10001"/>
                  </a:ext>
                </a:extLst>
              </a:tr>
              <a:tr h="409032">
                <a:tc>
                  <a:txBody>
                    <a:bodyPr/>
                    <a:lstStyle/>
                    <a:p>
                      <a:endParaRPr lang="en-GB"/>
                    </a:p>
                  </a:txBody>
                  <a:tcPr>
                    <a:solidFill>
                      <a:srgbClr val="00B050">
                        <a:alpha val="50196"/>
                      </a:srgbClr>
                    </a:solidFill>
                  </a:tcPr>
                </a:tc>
                <a:tc>
                  <a:txBody>
                    <a:bodyPr/>
                    <a:lstStyle/>
                    <a:p>
                      <a:endParaRPr lang="en-GB" dirty="0"/>
                    </a:p>
                  </a:txBody>
                  <a:tcPr>
                    <a:solidFill>
                      <a:srgbClr val="00B050">
                        <a:alpha val="50196"/>
                      </a:srgbClr>
                    </a:solidFill>
                  </a:tcPr>
                </a:tc>
                <a:tc>
                  <a:txBody>
                    <a:bodyPr/>
                    <a:lstStyle/>
                    <a:p>
                      <a:endParaRPr lang="en-GB"/>
                    </a:p>
                  </a:txBody>
                  <a:tcPr>
                    <a:solidFill>
                      <a:srgbClr val="00B050">
                        <a:alpha val="50196"/>
                      </a:srgbClr>
                    </a:solidFill>
                  </a:tcPr>
                </a:tc>
                <a:tc>
                  <a:txBody>
                    <a:bodyPr/>
                    <a:lstStyle/>
                    <a:p>
                      <a:endParaRPr lang="en-GB"/>
                    </a:p>
                  </a:txBody>
                  <a:tcPr>
                    <a:solidFill>
                      <a:srgbClr val="00B050">
                        <a:alpha val="50196"/>
                      </a:srgbClr>
                    </a:solidFill>
                  </a:tcPr>
                </a:tc>
                <a:extLst>
                  <a:ext uri="{0D108BD9-81ED-4DB2-BD59-A6C34878D82A}">
                    <a16:rowId xmlns:a16="http://schemas.microsoft.com/office/drawing/2014/main" val="10002"/>
                  </a:ext>
                </a:extLst>
              </a:tr>
              <a:tr h="409032">
                <a:tc>
                  <a:txBody>
                    <a:bodyPr/>
                    <a:lstStyle/>
                    <a:p>
                      <a:endParaRPr lang="en-GB"/>
                    </a:p>
                  </a:txBody>
                  <a:tcPr>
                    <a:solidFill>
                      <a:srgbClr val="00B050">
                        <a:alpha val="50196"/>
                      </a:srgbClr>
                    </a:solidFill>
                  </a:tcPr>
                </a:tc>
                <a:tc>
                  <a:txBody>
                    <a:bodyPr/>
                    <a:lstStyle/>
                    <a:p>
                      <a:endParaRPr lang="en-GB"/>
                    </a:p>
                  </a:txBody>
                  <a:tcPr>
                    <a:solidFill>
                      <a:srgbClr val="00B050">
                        <a:alpha val="50196"/>
                      </a:srgbClr>
                    </a:solidFill>
                  </a:tcPr>
                </a:tc>
                <a:tc>
                  <a:txBody>
                    <a:bodyPr/>
                    <a:lstStyle/>
                    <a:p>
                      <a:endParaRPr lang="en-GB"/>
                    </a:p>
                  </a:txBody>
                  <a:tcPr>
                    <a:solidFill>
                      <a:srgbClr val="00B050">
                        <a:alpha val="50196"/>
                      </a:srgbClr>
                    </a:solidFill>
                  </a:tcPr>
                </a:tc>
                <a:tc>
                  <a:txBody>
                    <a:bodyPr/>
                    <a:lstStyle/>
                    <a:p>
                      <a:endParaRPr lang="en-GB" dirty="0"/>
                    </a:p>
                  </a:txBody>
                  <a:tcPr>
                    <a:solidFill>
                      <a:srgbClr val="00B050">
                        <a:alpha val="50196"/>
                      </a:srgbClr>
                    </a:solidFill>
                  </a:tcPr>
                </a:tc>
                <a:extLst>
                  <a:ext uri="{0D108BD9-81ED-4DB2-BD59-A6C34878D82A}">
                    <a16:rowId xmlns:a16="http://schemas.microsoft.com/office/drawing/2014/main" val="10003"/>
                  </a:ext>
                </a:extLst>
              </a:tr>
            </a:tbl>
          </a:graphicData>
        </a:graphic>
      </p:graphicFrame>
      <p:sp>
        <p:nvSpPr>
          <p:cNvPr id="11" name="Up-Down Arrow 10"/>
          <p:cNvSpPr/>
          <p:nvPr/>
        </p:nvSpPr>
        <p:spPr>
          <a:xfrm>
            <a:off x="1079610" y="3429000"/>
            <a:ext cx="360040" cy="1008112"/>
          </a:xfrm>
          <a:prstGeom prst="up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Up-Down Arrow 11"/>
          <p:cNvSpPr/>
          <p:nvPr/>
        </p:nvSpPr>
        <p:spPr>
          <a:xfrm>
            <a:off x="7301395" y="3429000"/>
            <a:ext cx="360040" cy="1008112"/>
          </a:xfrm>
          <a:prstGeom prst="up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Left-Right Arrow 14"/>
          <p:cNvSpPr/>
          <p:nvPr/>
        </p:nvSpPr>
        <p:spPr>
          <a:xfrm>
            <a:off x="4283968" y="2204864"/>
            <a:ext cx="576064" cy="288032"/>
          </a:xfrm>
          <a:prstGeom prst="lef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Left-Right Arrow 15"/>
          <p:cNvSpPr/>
          <p:nvPr/>
        </p:nvSpPr>
        <p:spPr>
          <a:xfrm>
            <a:off x="4277059" y="5661248"/>
            <a:ext cx="576064" cy="288032"/>
          </a:xfrm>
          <a:prstGeom prst="leftRight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6" name="Group 25"/>
          <p:cNvGrpSpPr/>
          <p:nvPr/>
        </p:nvGrpSpPr>
        <p:grpSpPr>
          <a:xfrm>
            <a:off x="0" y="0"/>
            <a:ext cx="9144000" cy="836712"/>
            <a:chOff x="0" y="0"/>
            <a:chExt cx="9144000" cy="836712"/>
          </a:xfrm>
        </p:grpSpPr>
        <p:sp>
          <p:nvSpPr>
            <p:cNvPr id="27" name="Rectangle 26"/>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Strategy Exercise</a:t>
              </a:r>
            </a:p>
          </p:txBody>
        </p:sp>
        <p:sp>
          <p:nvSpPr>
            <p:cNvPr id="28" name="Rectangle 27"/>
            <p:cNvSpPr/>
            <p:nvPr/>
          </p:nvSpPr>
          <p:spPr>
            <a:xfrm>
              <a:off x="323528" y="0"/>
              <a:ext cx="216024" cy="836712"/>
            </a:xfrm>
            <a:prstGeom prst="rect">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graphicFrame>
        <p:nvGraphicFramePr>
          <p:cNvPr id="19" name="Content Placeholder 3"/>
          <p:cNvGraphicFramePr>
            <a:graphicFrameLocks/>
          </p:cNvGraphicFramePr>
          <p:nvPr>
            <p:extLst>
              <p:ext uri="{D42A27DB-BD31-4B8C-83A1-F6EECF244321}">
                <p14:modId xmlns:p14="http://schemas.microsoft.com/office/powerpoint/2010/main" val="2651342343"/>
              </p:ext>
            </p:extLst>
          </p:nvPr>
        </p:nvGraphicFramePr>
        <p:xfrm>
          <a:off x="4941087" y="1210220"/>
          <a:ext cx="4139952" cy="2103256"/>
        </p:xfrm>
        <a:graphic>
          <a:graphicData uri="http://schemas.openxmlformats.org/drawingml/2006/table">
            <a:tbl>
              <a:tblPr firstRow="1" bandRow="1">
                <a:tableStyleId>{5940675A-B579-460E-94D1-54222C63F5DA}</a:tableStyleId>
              </a:tblPr>
              <a:tblGrid>
                <a:gridCol w="1034988">
                  <a:extLst>
                    <a:ext uri="{9D8B030D-6E8A-4147-A177-3AD203B41FA5}">
                      <a16:colId xmlns:a16="http://schemas.microsoft.com/office/drawing/2014/main" val="20000"/>
                    </a:ext>
                  </a:extLst>
                </a:gridCol>
                <a:gridCol w="1034988">
                  <a:extLst>
                    <a:ext uri="{9D8B030D-6E8A-4147-A177-3AD203B41FA5}">
                      <a16:colId xmlns:a16="http://schemas.microsoft.com/office/drawing/2014/main" val="20001"/>
                    </a:ext>
                  </a:extLst>
                </a:gridCol>
                <a:gridCol w="1034988">
                  <a:extLst>
                    <a:ext uri="{9D8B030D-6E8A-4147-A177-3AD203B41FA5}">
                      <a16:colId xmlns:a16="http://schemas.microsoft.com/office/drawing/2014/main" val="20002"/>
                    </a:ext>
                  </a:extLst>
                </a:gridCol>
                <a:gridCol w="1034988">
                  <a:extLst>
                    <a:ext uri="{9D8B030D-6E8A-4147-A177-3AD203B41FA5}">
                      <a16:colId xmlns:a16="http://schemas.microsoft.com/office/drawing/2014/main" val="20003"/>
                    </a:ext>
                  </a:extLst>
                </a:gridCol>
              </a:tblGrid>
              <a:tr h="409032">
                <a:tc gridSpan="4">
                  <a:txBody>
                    <a:bodyPr/>
                    <a:lstStyle/>
                    <a:p>
                      <a:pPr algn="ctr"/>
                      <a:r>
                        <a:rPr lang="en-GB" b="1" dirty="0"/>
                        <a:t>Social</a:t>
                      </a:r>
                    </a:p>
                    <a:p>
                      <a:pPr marL="0" marR="0" indent="0" algn="ctr" defTabSz="914400" rtl="0" eaLnBrk="1" fontAlgn="auto" latinLnBrk="0" hangingPunct="1">
                        <a:lnSpc>
                          <a:spcPct val="100000"/>
                        </a:lnSpc>
                        <a:spcBef>
                          <a:spcPts val="0"/>
                        </a:spcBef>
                        <a:spcAft>
                          <a:spcPts val="0"/>
                        </a:spcAft>
                        <a:buClrTx/>
                        <a:buSzTx/>
                        <a:buFontTx/>
                        <a:buNone/>
                        <a:tabLst/>
                        <a:defRPr/>
                      </a:pPr>
                      <a:r>
                        <a:rPr lang="en-GB" b="1" dirty="0"/>
                        <a:t>Objective: </a:t>
                      </a:r>
                    </a:p>
                  </a:txBody>
                  <a:tcPr>
                    <a:solidFill>
                      <a:schemeClr val="accent5">
                        <a:lumMod val="60000"/>
                        <a:lumOff val="40000"/>
                      </a:schemeClr>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645112">
                <a:tc>
                  <a:txBody>
                    <a:bodyPr/>
                    <a:lstStyle/>
                    <a:p>
                      <a:pPr algn="ctr"/>
                      <a:r>
                        <a:rPr lang="en-GB" sz="1500" dirty="0"/>
                        <a:t>Area/Issue</a:t>
                      </a:r>
                    </a:p>
                  </a:txBody>
                  <a:tcPr>
                    <a:solidFill>
                      <a:schemeClr val="accent5">
                        <a:lumMod val="60000"/>
                        <a:lumOff val="40000"/>
                      </a:schemeClr>
                    </a:solidFill>
                  </a:tcPr>
                </a:tc>
                <a:tc>
                  <a:txBody>
                    <a:bodyPr/>
                    <a:lstStyle/>
                    <a:p>
                      <a:pPr algn="ctr"/>
                      <a:r>
                        <a:rPr lang="en-GB" sz="1500" dirty="0"/>
                        <a:t>Measures</a:t>
                      </a:r>
                    </a:p>
                    <a:p>
                      <a:pPr algn="ctr"/>
                      <a:r>
                        <a:rPr lang="en-GB" sz="1500" dirty="0" err="1"/>
                        <a:t>KPIs</a:t>
                      </a:r>
                      <a:endParaRPr lang="en-GB" sz="1500" dirty="0"/>
                    </a:p>
                  </a:txBody>
                  <a:tcPr>
                    <a:solidFill>
                      <a:schemeClr val="accent5">
                        <a:lumMod val="60000"/>
                        <a:lumOff val="40000"/>
                      </a:schemeClr>
                    </a:solidFill>
                  </a:tcPr>
                </a:tc>
                <a:tc>
                  <a:txBody>
                    <a:bodyPr/>
                    <a:lstStyle/>
                    <a:p>
                      <a:pPr algn="ctr"/>
                      <a:r>
                        <a:rPr lang="en-GB" sz="1500" dirty="0"/>
                        <a:t>Targets</a:t>
                      </a:r>
                    </a:p>
                  </a:txBody>
                  <a:tcPr>
                    <a:solidFill>
                      <a:schemeClr val="accent5">
                        <a:lumMod val="60000"/>
                        <a:lumOff val="40000"/>
                      </a:schemeClr>
                    </a:solidFill>
                  </a:tcPr>
                </a:tc>
                <a:tc>
                  <a:txBody>
                    <a:bodyPr/>
                    <a:lstStyle/>
                    <a:p>
                      <a:pPr algn="ctr"/>
                      <a:r>
                        <a:rPr lang="en-GB" sz="1500" dirty="0"/>
                        <a:t>Initiatives</a:t>
                      </a:r>
                    </a:p>
                  </a:txBody>
                  <a:tcPr>
                    <a:solidFill>
                      <a:schemeClr val="accent5">
                        <a:lumMod val="60000"/>
                        <a:lumOff val="40000"/>
                      </a:schemeClr>
                    </a:solidFill>
                  </a:tcPr>
                </a:tc>
                <a:extLst>
                  <a:ext uri="{0D108BD9-81ED-4DB2-BD59-A6C34878D82A}">
                    <a16:rowId xmlns:a16="http://schemas.microsoft.com/office/drawing/2014/main" val="10001"/>
                  </a:ext>
                </a:extLst>
              </a:tr>
              <a:tr h="409032">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dirty="0"/>
                    </a:p>
                  </a:txBody>
                  <a:tcPr>
                    <a:solidFill>
                      <a:schemeClr val="accent5">
                        <a:lumMod val="60000"/>
                        <a:lumOff val="40000"/>
                      </a:schemeClr>
                    </a:solidFill>
                  </a:tcPr>
                </a:tc>
                <a:extLst>
                  <a:ext uri="{0D108BD9-81ED-4DB2-BD59-A6C34878D82A}">
                    <a16:rowId xmlns:a16="http://schemas.microsoft.com/office/drawing/2014/main" val="10002"/>
                  </a:ext>
                </a:extLst>
              </a:tr>
              <a:tr h="409032">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a:p>
                  </a:txBody>
                  <a:tcPr>
                    <a:solidFill>
                      <a:schemeClr val="accent5">
                        <a:lumMod val="60000"/>
                        <a:lumOff val="40000"/>
                      </a:schemeClr>
                    </a:solidFill>
                  </a:tcPr>
                </a:tc>
                <a:tc>
                  <a:txBody>
                    <a:bodyPr/>
                    <a:lstStyle/>
                    <a:p>
                      <a:endParaRPr lang="en-GB" dirty="0"/>
                    </a:p>
                  </a:txBody>
                  <a:tcPr>
                    <a:solidFill>
                      <a:schemeClr val="accent5">
                        <a:lumMod val="60000"/>
                        <a:lumOff val="40000"/>
                      </a:schemeClr>
                    </a:solidFill>
                  </a:tcPr>
                </a:tc>
                <a:extLst>
                  <a:ext uri="{0D108BD9-81ED-4DB2-BD59-A6C34878D82A}">
                    <a16:rowId xmlns:a16="http://schemas.microsoft.com/office/drawing/2014/main" val="10003"/>
                  </a:ext>
                </a:extLst>
              </a:tr>
            </a:tbl>
          </a:graphicData>
        </a:graphic>
      </p:graphicFrame>
      <p:graphicFrame>
        <p:nvGraphicFramePr>
          <p:cNvPr id="20" name="Content Placeholder 3"/>
          <p:cNvGraphicFramePr>
            <a:graphicFrameLocks/>
          </p:cNvGraphicFramePr>
          <p:nvPr>
            <p:extLst>
              <p:ext uri="{D42A27DB-BD31-4B8C-83A1-F6EECF244321}">
                <p14:modId xmlns:p14="http://schemas.microsoft.com/office/powerpoint/2010/main" val="2643108342"/>
              </p:ext>
            </p:extLst>
          </p:nvPr>
        </p:nvGraphicFramePr>
        <p:xfrm>
          <a:off x="72008" y="4437112"/>
          <a:ext cx="4139952" cy="2103256"/>
        </p:xfrm>
        <a:graphic>
          <a:graphicData uri="http://schemas.openxmlformats.org/drawingml/2006/table">
            <a:tbl>
              <a:tblPr firstRow="1" bandRow="1">
                <a:tableStyleId>{5940675A-B579-460E-94D1-54222C63F5DA}</a:tableStyleId>
              </a:tblPr>
              <a:tblGrid>
                <a:gridCol w="1034988">
                  <a:extLst>
                    <a:ext uri="{9D8B030D-6E8A-4147-A177-3AD203B41FA5}">
                      <a16:colId xmlns:a16="http://schemas.microsoft.com/office/drawing/2014/main" val="20000"/>
                    </a:ext>
                  </a:extLst>
                </a:gridCol>
                <a:gridCol w="1034988">
                  <a:extLst>
                    <a:ext uri="{9D8B030D-6E8A-4147-A177-3AD203B41FA5}">
                      <a16:colId xmlns:a16="http://schemas.microsoft.com/office/drawing/2014/main" val="20001"/>
                    </a:ext>
                  </a:extLst>
                </a:gridCol>
                <a:gridCol w="1034988">
                  <a:extLst>
                    <a:ext uri="{9D8B030D-6E8A-4147-A177-3AD203B41FA5}">
                      <a16:colId xmlns:a16="http://schemas.microsoft.com/office/drawing/2014/main" val="20002"/>
                    </a:ext>
                  </a:extLst>
                </a:gridCol>
                <a:gridCol w="1034988">
                  <a:extLst>
                    <a:ext uri="{9D8B030D-6E8A-4147-A177-3AD203B41FA5}">
                      <a16:colId xmlns:a16="http://schemas.microsoft.com/office/drawing/2014/main" val="20003"/>
                    </a:ext>
                  </a:extLst>
                </a:gridCol>
              </a:tblGrid>
              <a:tr h="409032">
                <a:tc gridSpan="4">
                  <a:txBody>
                    <a:bodyPr/>
                    <a:lstStyle/>
                    <a:p>
                      <a:pPr algn="ctr"/>
                      <a:r>
                        <a:rPr lang="en-GB" b="1" dirty="0"/>
                        <a:t>Workplace</a:t>
                      </a:r>
                    </a:p>
                    <a:p>
                      <a:pPr marL="0" marR="0" indent="0" algn="ctr" defTabSz="914400" rtl="0" eaLnBrk="1" fontAlgn="auto" latinLnBrk="0" hangingPunct="1">
                        <a:lnSpc>
                          <a:spcPct val="100000"/>
                        </a:lnSpc>
                        <a:spcBef>
                          <a:spcPts val="0"/>
                        </a:spcBef>
                        <a:spcAft>
                          <a:spcPts val="0"/>
                        </a:spcAft>
                        <a:buClrTx/>
                        <a:buSzTx/>
                        <a:buFontTx/>
                        <a:buNone/>
                        <a:tabLst/>
                        <a:defRPr/>
                      </a:pPr>
                      <a:r>
                        <a:rPr lang="en-GB" b="1" dirty="0"/>
                        <a:t>Objective: </a:t>
                      </a:r>
                    </a:p>
                  </a:txBody>
                  <a:tcPr>
                    <a:solidFill>
                      <a:srgbClr val="FFFF66"/>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645112">
                <a:tc>
                  <a:txBody>
                    <a:bodyPr/>
                    <a:lstStyle/>
                    <a:p>
                      <a:pPr algn="ctr"/>
                      <a:r>
                        <a:rPr lang="en-GB" sz="1500" dirty="0"/>
                        <a:t>Area/Issue</a:t>
                      </a:r>
                    </a:p>
                  </a:txBody>
                  <a:tcPr>
                    <a:solidFill>
                      <a:srgbClr val="FFFF66"/>
                    </a:solidFill>
                  </a:tcPr>
                </a:tc>
                <a:tc>
                  <a:txBody>
                    <a:bodyPr/>
                    <a:lstStyle/>
                    <a:p>
                      <a:pPr algn="ctr"/>
                      <a:r>
                        <a:rPr lang="en-GB" sz="1500" dirty="0"/>
                        <a:t>Measures</a:t>
                      </a:r>
                    </a:p>
                    <a:p>
                      <a:pPr algn="ctr"/>
                      <a:r>
                        <a:rPr lang="en-GB" sz="1500" dirty="0" err="1"/>
                        <a:t>KPIs</a:t>
                      </a:r>
                      <a:endParaRPr lang="en-GB" sz="1500" dirty="0"/>
                    </a:p>
                  </a:txBody>
                  <a:tcPr>
                    <a:solidFill>
                      <a:srgbClr val="FFFF66"/>
                    </a:solidFill>
                  </a:tcPr>
                </a:tc>
                <a:tc>
                  <a:txBody>
                    <a:bodyPr/>
                    <a:lstStyle/>
                    <a:p>
                      <a:pPr algn="ctr"/>
                      <a:r>
                        <a:rPr lang="en-GB" sz="1500" dirty="0"/>
                        <a:t>Targets</a:t>
                      </a:r>
                    </a:p>
                  </a:txBody>
                  <a:tcPr>
                    <a:solidFill>
                      <a:srgbClr val="FFFF66"/>
                    </a:solidFill>
                  </a:tcPr>
                </a:tc>
                <a:tc>
                  <a:txBody>
                    <a:bodyPr/>
                    <a:lstStyle/>
                    <a:p>
                      <a:pPr algn="ctr"/>
                      <a:r>
                        <a:rPr lang="en-GB" sz="1500" dirty="0"/>
                        <a:t>Initiatives</a:t>
                      </a:r>
                    </a:p>
                  </a:txBody>
                  <a:tcPr>
                    <a:solidFill>
                      <a:srgbClr val="FFFF66"/>
                    </a:solidFill>
                  </a:tcPr>
                </a:tc>
                <a:extLst>
                  <a:ext uri="{0D108BD9-81ED-4DB2-BD59-A6C34878D82A}">
                    <a16:rowId xmlns:a16="http://schemas.microsoft.com/office/drawing/2014/main" val="10001"/>
                  </a:ext>
                </a:extLst>
              </a:tr>
              <a:tr h="409032">
                <a:tc>
                  <a:txBody>
                    <a:bodyPr/>
                    <a:lstStyle/>
                    <a:p>
                      <a:endParaRPr lang="en-GB"/>
                    </a:p>
                  </a:txBody>
                  <a:tcPr>
                    <a:solidFill>
                      <a:srgbClr val="FFFF66"/>
                    </a:solidFill>
                  </a:tcPr>
                </a:tc>
                <a:tc>
                  <a:txBody>
                    <a:bodyPr/>
                    <a:lstStyle/>
                    <a:p>
                      <a:endParaRPr lang="en-GB"/>
                    </a:p>
                  </a:txBody>
                  <a:tcPr>
                    <a:solidFill>
                      <a:srgbClr val="FFFF66"/>
                    </a:solidFill>
                  </a:tcPr>
                </a:tc>
                <a:tc>
                  <a:txBody>
                    <a:bodyPr/>
                    <a:lstStyle/>
                    <a:p>
                      <a:endParaRPr lang="en-GB"/>
                    </a:p>
                  </a:txBody>
                  <a:tcPr>
                    <a:solidFill>
                      <a:srgbClr val="FFFF66"/>
                    </a:solidFill>
                  </a:tcPr>
                </a:tc>
                <a:tc>
                  <a:txBody>
                    <a:bodyPr/>
                    <a:lstStyle/>
                    <a:p>
                      <a:endParaRPr lang="en-GB"/>
                    </a:p>
                  </a:txBody>
                  <a:tcPr>
                    <a:solidFill>
                      <a:srgbClr val="FFFF66"/>
                    </a:solidFill>
                  </a:tcPr>
                </a:tc>
                <a:extLst>
                  <a:ext uri="{0D108BD9-81ED-4DB2-BD59-A6C34878D82A}">
                    <a16:rowId xmlns:a16="http://schemas.microsoft.com/office/drawing/2014/main" val="10002"/>
                  </a:ext>
                </a:extLst>
              </a:tr>
              <a:tr h="409032">
                <a:tc>
                  <a:txBody>
                    <a:bodyPr/>
                    <a:lstStyle/>
                    <a:p>
                      <a:endParaRPr lang="en-GB"/>
                    </a:p>
                  </a:txBody>
                  <a:tcPr>
                    <a:solidFill>
                      <a:srgbClr val="FFFF66"/>
                    </a:solidFill>
                  </a:tcPr>
                </a:tc>
                <a:tc>
                  <a:txBody>
                    <a:bodyPr/>
                    <a:lstStyle/>
                    <a:p>
                      <a:endParaRPr lang="en-GB"/>
                    </a:p>
                  </a:txBody>
                  <a:tcPr>
                    <a:solidFill>
                      <a:srgbClr val="FFFF66"/>
                    </a:solidFill>
                  </a:tcPr>
                </a:tc>
                <a:tc>
                  <a:txBody>
                    <a:bodyPr/>
                    <a:lstStyle/>
                    <a:p>
                      <a:endParaRPr lang="en-GB"/>
                    </a:p>
                  </a:txBody>
                  <a:tcPr>
                    <a:solidFill>
                      <a:srgbClr val="FFFF66"/>
                    </a:solidFill>
                  </a:tcPr>
                </a:tc>
                <a:tc>
                  <a:txBody>
                    <a:bodyPr/>
                    <a:lstStyle/>
                    <a:p>
                      <a:endParaRPr lang="en-GB" dirty="0"/>
                    </a:p>
                  </a:txBody>
                  <a:tcPr>
                    <a:solidFill>
                      <a:srgbClr val="FFFF66"/>
                    </a:solidFill>
                  </a:tcPr>
                </a:tc>
                <a:extLst>
                  <a:ext uri="{0D108BD9-81ED-4DB2-BD59-A6C34878D82A}">
                    <a16:rowId xmlns:a16="http://schemas.microsoft.com/office/drawing/2014/main" val="10003"/>
                  </a:ext>
                </a:extLst>
              </a:tr>
            </a:tbl>
          </a:graphicData>
        </a:graphic>
      </p:graphicFrame>
      <p:graphicFrame>
        <p:nvGraphicFramePr>
          <p:cNvPr id="21" name="Content Placeholder 3"/>
          <p:cNvGraphicFramePr>
            <a:graphicFrameLocks/>
          </p:cNvGraphicFramePr>
          <p:nvPr>
            <p:extLst>
              <p:ext uri="{D42A27DB-BD31-4B8C-83A1-F6EECF244321}">
                <p14:modId xmlns:p14="http://schemas.microsoft.com/office/powerpoint/2010/main" val="74767810"/>
              </p:ext>
            </p:extLst>
          </p:nvPr>
        </p:nvGraphicFramePr>
        <p:xfrm>
          <a:off x="4932040" y="4437112"/>
          <a:ext cx="4139952" cy="2103256"/>
        </p:xfrm>
        <a:graphic>
          <a:graphicData uri="http://schemas.openxmlformats.org/drawingml/2006/table">
            <a:tbl>
              <a:tblPr firstRow="1" bandRow="1">
                <a:tableStyleId>{5940675A-B579-460E-94D1-54222C63F5DA}</a:tableStyleId>
              </a:tblPr>
              <a:tblGrid>
                <a:gridCol w="1034988">
                  <a:extLst>
                    <a:ext uri="{9D8B030D-6E8A-4147-A177-3AD203B41FA5}">
                      <a16:colId xmlns:a16="http://schemas.microsoft.com/office/drawing/2014/main" val="20000"/>
                    </a:ext>
                  </a:extLst>
                </a:gridCol>
                <a:gridCol w="1034988">
                  <a:extLst>
                    <a:ext uri="{9D8B030D-6E8A-4147-A177-3AD203B41FA5}">
                      <a16:colId xmlns:a16="http://schemas.microsoft.com/office/drawing/2014/main" val="20001"/>
                    </a:ext>
                  </a:extLst>
                </a:gridCol>
                <a:gridCol w="1034988">
                  <a:extLst>
                    <a:ext uri="{9D8B030D-6E8A-4147-A177-3AD203B41FA5}">
                      <a16:colId xmlns:a16="http://schemas.microsoft.com/office/drawing/2014/main" val="20002"/>
                    </a:ext>
                  </a:extLst>
                </a:gridCol>
                <a:gridCol w="1034988">
                  <a:extLst>
                    <a:ext uri="{9D8B030D-6E8A-4147-A177-3AD203B41FA5}">
                      <a16:colId xmlns:a16="http://schemas.microsoft.com/office/drawing/2014/main" val="20003"/>
                    </a:ext>
                  </a:extLst>
                </a:gridCol>
              </a:tblGrid>
              <a:tr h="409032">
                <a:tc gridSpan="4">
                  <a:txBody>
                    <a:bodyPr/>
                    <a:lstStyle/>
                    <a:p>
                      <a:pPr algn="ctr"/>
                      <a:r>
                        <a:rPr lang="en-GB" b="1" dirty="0"/>
                        <a:t>Marketplace</a:t>
                      </a:r>
                    </a:p>
                    <a:p>
                      <a:pPr marL="0" marR="0" indent="0" algn="ctr" defTabSz="914400" rtl="0" eaLnBrk="1" fontAlgn="auto" latinLnBrk="0" hangingPunct="1">
                        <a:lnSpc>
                          <a:spcPct val="100000"/>
                        </a:lnSpc>
                        <a:spcBef>
                          <a:spcPts val="0"/>
                        </a:spcBef>
                        <a:spcAft>
                          <a:spcPts val="0"/>
                        </a:spcAft>
                        <a:buClrTx/>
                        <a:buSzTx/>
                        <a:buFontTx/>
                        <a:buNone/>
                        <a:tabLst/>
                        <a:defRPr/>
                      </a:pPr>
                      <a:r>
                        <a:rPr lang="en-GB" b="1" dirty="0"/>
                        <a:t>Objective: </a:t>
                      </a:r>
                    </a:p>
                  </a:txBody>
                  <a:tcPr>
                    <a:solidFill>
                      <a:srgbClr val="FF0000">
                        <a:alpha val="50196"/>
                      </a:srgbClr>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10000"/>
                  </a:ext>
                </a:extLst>
              </a:tr>
              <a:tr h="645112">
                <a:tc>
                  <a:txBody>
                    <a:bodyPr/>
                    <a:lstStyle/>
                    <a:p>
                      <a:pPr algn="ctr"/>
                      <a:r>
                        <a:rPr lang="en-GB" sz="1500" dirty="0"/>
                        <a:t>Area/Issue</a:t>
                      </a:r>
                    </a:p>
                  </a:txBody>
                  <a:tcPr>
                    <a:solidFill>
                      <a:srgbClr val="FF0000">
                        <a:alpha val="50196"/>
                      </a:srgbClr>
                    </a:solidFill>
                  </a:tcPr>
                </a:tc>
                <a:tc>
                  <a:txBody>
                    <a:bodyPr/>
                    <a:lstStyle/>
                    <a:p>
                      <a:pPr algn="ctr"/>
                      <a:r>
                        <a:rPr lang="en-GB" sz="1500" dirty="0"/>
                        <a:t>Measures</a:t>
                      </a:r>
                    </a:p>
                    <a:p>
                      <a:pPr algn="ctr"/>
                      <a:r>
                        <a:rPr lang="en-GB" sz="1500" dirty="0" err="1"/>
                        <a:t>KPIs</a:t>
                      </a:r>
                      <a:endParaRPr lang="en-GB" sz="1500" dirty="0"/>
                    </a:p>
                  </a:txBody>
                  <a:tcPr>
                    <a:solidFill>
                      <a:srgbClr val="FF0000">
                        <a:alpha val="50196"/>
                      </a:srgbClr>
                    </a:solidFill>
                  </a:tcPr>
                </a:tc>
                <a:tc>
                  <a:txBody>
                    <a:bodyPr/>
                    <a:lstStyle/>
                    <a:p>
                      <a:pPr algn="ctr"/>
                      <a:r>
                        <a:rPr lang="en-GB" sz="1500" dirty="0"/>
                        <a:t>Targets</a:t>
                      </a:r>
                    </a:p>
                  </a:txBody>
                  <a:tcPr>
                    <a:solidFill>
                      <a:srgbClr val="FF0000">
                        <a:alpha val="50196"/>
                      </a:srgbClr>
                    </a:solidFill>
                  </a:tcPr>
                </a:tc>
                <a:tc>
                  <a:txBody>
                    <a:bodyPr/>
                    <a:lstStyle/>
                    <a:p>
                      <a:pPr algn="ctr"/>
                      <a:r>
                        <a:rPr lang="en-GB" sz="1500" dirty="0"/>
                        <a:t>Initiatives</a:t>
                      </a:r>
                    </a:p>
                  </a:txBody>
                  <a:tcPr>
                    <a:solidFill>
                      <a:srgbClr val="FF0000">
                        <a:alpha val="50196"/>
                      </a:srgbClr>
                    </a:solidFill>
                  </a:tcPr>
                </a:tc>
                <a:extLst>
                  <a:ext uri="{0D108BD9-81ED-4DB2-BD59-A6C34878D82A}">
                    <a16:rowId xmlns:a16="http://schemas.microsoft.com/office/drawing/2014/main" val="10001"/>
                  </a:ext>
                </a:extLst>
              </a:tr>
              <a:tr h="409032">
                <a:tc>
                  <a:txBody>
                    <a:bodyPr/>
                    <a:lstStyle/>
                    <a:p>
                      <a:endParaRPr lang="en-GB"/>
                    </a:p>
                  </a:txBody>
                  <a:tcPr>
                    <a:solidFill>
                      <a:srgbClr val="FF0000">
                        <a:alpha val="50196"/>
                      </a:srgbClr>
                    </a:solidFill>
                  </a:tcPr>
                </a:tc>
                <a:tc>
                  <a:txBody>
                    <a:bodyPr/>
                    <a:lstStyle/>
                    <a:p>
                      <a:endParaRPr lang="en-GB"/>
                    </a:p>
                  </a:txBody>
                  <a:tcPr>
                    <a:solidFill>
                      <a:srgbClr val="FF0000">
                        <a:alpha val="50196"/>
                      </a:srgbClr>
                    </a:solidFill>
                  </a:tcPr>
                </a:tc>
                <a:tc>
                  <a:txBody>
                    <a:bodyPr/>
                    <a:lstStyle/>
                    <a:p>
                      <a:endParaRPr lang="en-GB"/>
                    </a:p>
                  </a:txBody>
                  <a:tcPr>
                    <a:solidFill>
                      <a:srgbClr val="FF0000">
                        <a:alpha val="50196"/>
                      </a:srgbClr>
                    </a:solidFill>
                  </a:tcPr>
                </a:tc>
                <a:tc>
                  <a:txBody>
                    <a:bodyPr/>
                    <a:lstStyle/>
                    <a:p>
                      <a:endParaRPr lang="en-GB"/>
                    </a:p>
                  </a:txBody>
                  <a:tcPr>
                    <a:solidFill>
                      <a:srgbClr val="FF0000">
                        <a:alpha val="50196"/>
                      </a:srgbClr>
                    </a:solidFill>
                  </a:tcPr>
                </a:tc>
                <a:extLst>
                  <a:ext uri="{0D108BD9-81ED-4DB2-BD59-A6C34878D82A}">
                    <a16:rowId xmlns:a16="http://schemas.microsoft.com/office/drawing/2014/main" val="10002"/>
                  </a:ext>
                </a:extLst>
              </a:tr>
              <a:tr h="409032">
                <a:tc>
                  <a:txBody>
                    <a:bodyPr/>
                    <a:lstStyle/>
                    <a:p>
                      <a:endParaRPr lang="en-GB"/>
                    </a:p>
                  </a:txBody>
                  <a:tcPr>
                    <a:solidFill>
                      <a:srgbClr val="FF0000">
                        <a:alpha val="50196"/>
                      </a:srgbClr>
                    </a:solidFill>
                  </a:tcPr>
                </a:tc>
                <a:tc>
                  <a:txBody>
                    <a:bodyPr/>
                    <a:lstStyle/>
                    <a:p>
                      <a:endParaRPr lang="en-GB"/>
                    </a:p>
                  </a:txBody>
                  <a:tcPr>
                    <a:solidFill>
                      <a:srgbClr val="FF0000">
                        <a:alpha val="50196"/>
                      </a:srgbClr>
                    </a:solidFill>
                  </a:tcPr>
                </a:tc>
                <a:tc>
                  <a:txBody>
                    <a:bodyPr/>
                    <a:lstStyle/>
                    <a:p>
                      <a:endParaRPr lang="en-GB"/>
                    </a:p>
                  </a:txBody>
                  <a:tcPr>
                    <a:solidFill>
                      <a:srgbClr val="FF0000">
                        <a:alpha val="50196"/>
                      </a:srgbClr>
                    </a:solidFill>
                  </a:tcPr>
                </a:tc>
                <a:tc>
                  <a:txBody>
                    <a:bodyPr/>
                    <a:lstStyle/>
                    <a:p>
                      <a:endParaRPr lang="en-GB" dirty="0"/>
                    </a:p>
                  </a:txBody>
                  <a:tcPr>
                    <a:solidFill>
                      <a:srgbClr val="FF0000">
                        <a:alpha val="50196"/>
                      </a:srgbClr>
                    </a:solidFill>
                  </a:tcPr>
                </a:tc>
                <a:extLst>
                  <a:ext uri="{0D108BD9-81ED-4DB2-BD59-A6C34878D82A}">
                    <a16:rowId xmlns:a16="http://schemas.microsoft.com/office/drawing/2014/main" val="10003"/>
                  </a:ext>
                </a:extLst>
              </a:tr>
            </a:tbl>
          </a:graphicData>
        </a:graphic>
      </p:graphicFrame>
      <p:sp>
        <p:nvSpPr>
          <p:cNvPr id="6" name="TextBox 5"/>
          <p:cNvSpPr txBox="1"/>
          <p:nvPr/>
        </p:nvSpPr>
        <p:spPr>
          <a:xfrm>
            <a:off x="937433" y="713892"/>
            <a:ext cx="7269134" cy="584775"/>
          </a:xfrm>
          <a:prstGeom prst="rect">
            <a:avLst/>
          </a:prstGeom>
          <a:noFill/>
        </p:spPr>
        <p:txBody>
          <a:bodyPr wrap="square" rtlCol="0">
            <a:spAutoFit/>
          </a:bodyPr>
          <a:lstStyle/>
          <a:p>
            <a:pPr algn="ctr"/>
            <a:r>
              <a:rPr lang="en-GB" sz="3200" dirty="0">
                <a:solidFill>
                  <a:schemeClr val="bg1">
                    <a:lumMod val="75000"/>
                  </a:schemeClr>
                </a:solidFill>
              </a:rPr>
              <a:t>SELECTED ORGANISATION </a:t>
            </a:r>
          </a:p>
        </p:txBody>
      </p:sp>
      <p:pic>
        <p:nvPicPr>
          <p:cNvPr id="29" name="Picture 28"/>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30" name="Picture 29"/>
          <p:cNvPicPr>
            <a:picLocks noChangeAspect="1"/>
          </p:cNvPicPr>
          <p:nvPr/>
        </p:nvPicPr>
        <p:blipFill rotWithShape="1">
          <a:blip r:embed="rId4"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5" name="Rectangle 4"/>
          <p:cNvSpPr/>
          <p:nvPr/>
        </p:nvSpPr>
        <p:spPr>
          <a:xfrm>
            <a:off x="3779912" y="3212977"/>
            <a:ext cx="1469255" cy="1296144"/>
          </a:xfrm>
          <a:prstGeom prst="rect">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Corporate Governance  and Strategy</a:t>
            </a:r>
          </a:p>
        </p:txBody>
      </p:sp>
      <p:sp>
        <p:nvSpPr>
          <p:cNvPr id="2" name="Slide Number Placeholder 1"/>
          <p:cNvSpPr>
            <a:spLocks noGrp="1"/>
          </p:cNvSpPr>
          <p:nvPr>
            <p:ph type="sldNum" sz="quarter" idx="12"/>
          </p:nvPr>
        </p:nvSpPr>
        <p:spPr/>
        <p:txBody>
          <a:bodyPr/>
          <a:lstStyle/>
          <a:p>
            <a:fld id="{3DF53439-851E-44AD-84B1-B6BFC3D0C743}" type="slidenum">
              <a:rPr lang="el-GR" smtClean="0"/>
              <a:t>91</a:t>
            </a:fld>
            <a:endParaRPr lang="el-GR" dirty="0"/>
          </a:p>
        </p:txBody>
      </p:sp>
    </p:spTree>
    <p:extLst>
      <p:ext uri="{BB962C8B-B14F-4D97-AF65-F5344CB8AC3E}">
        <p14:creationId xmlns:p14="http://schemas.microsoft.com/office/powerpoint/2010/main" val="44254236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0"/>
            <a:ext cx="9144000" cy="836712"/>
            <a:chOff x="0" y="0"/>
            <a:chExt cx="9144000" cy="836712"/>
          </a:xfrm>
        </p:grpSpPr>
        <p:sp>
          <p:nvSpPr>
            <p:cNvPr id="27" name="Rectangle 26"/>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solidFill>
                    <a:schemeClr val="bg1"/>
                  </a:solidFill>
                </a:rPr>
                <a:t>A road-map </a:t>
              </a:r>
            </a:p>
          </p:txBody>
        </p:sp>
        <p:sp>
          <p:nvSpPr>
            <p:cNvPr id="28" name="Rectangle 27"/>
            <p:cNvSpPr/>
            <p:nvPr/>
          </p:nvSpPr>
          <p:spPr>
            <a:xfrm>
              <a:off x="323528" y="0"/>
              <a:ext cx="216024" cy="836712"/>
            </a:xfrm>
            <a:prstGeom prst="rect">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bg1"/>
                </a:solidFill>
              </a:endParaRPr>
            </a:p>
          </p:txBody>
        </p:sp>
      </p:grpSp>
      <p:pic>
        <p:nvPicPr>
          <p:cNvPr id="41" name="Picture 40"/>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aphicFrame>
        <p:nvGraphicFramePr>
          <p:cNvPr id="43" name="Content Placeholder 3"/>
          <p:cNvGraphicFramePr>
            <a:graphicFrameLocks/>
          </p:cNvGraphicFramePr>
          <p:nvPr>
            <p:extLst>
              <p:ext uri="{D42A27DB-BD31-4B8C-83A1-F6EECF244321}">
                <p14:modId xmlns:p14="http://schemas.microsoft.com/office/powerpoint/2010/main" val="1588626458"/>
              </p:ext>
            </p:extLst>
          </p:nvPr>
        </p:nvGraphicFramePr>
        <p:xfrm>
          <a:off x="437038" y="1484784"/>
          <a:ext cx="8136904" cy="4667087"/>
        </p:xfrm>
        <a:graphic>
          <a:graphicData uri="http://schemas.openxmlformats.org/drawingml/2006/table">
            <a:tbl>
              <a:tblPr firstRow="1" bandRow="1">
                <a:tableStyleId>{5940675A-B579-460E-94D1-54222C63F5DA}</a:tableStyleId>
              </a:tblPr>
              <a:tblGrid>
                <a:gridCol w="1175936">
                  <a:extLst>
                    <a:ext uri="{9D8B030D-6E8A-4147-A177-3AD203B41FA5}">
                      <a16:colId xmlns:a16="http://schemas.microsoft.com/office/drawing/2014/main" val="20000"/>
                    </a:ext>
                  </a:extLst>
                </a:gridCol>
                <a:gridCol w="1421145">
                  <a:extLst>
                    <a:ext uri="{9D8B030D-6E8A-4147-A177-3AD203B41FA5}">
                      <a16:colId xmlns:a16="http://schemas.microsoft.com/office/drawing/2014/main" val="20001"/>
                    </a:ext>
                  </a:extLst>
                </a:gridCol>
                <a:gridCol w="891286">
                  <a:extLst>
                    <a:ext uri="{9D8B030D-6E8A-4147-A177-3AD203B41FA5}">
                      <a16:colId xmlns:a16="http://schemas.microsoft.com/office/drawing/2014/main" val="20002"/>
                    </a:ext>
                  </a:extLst>
                </a:gridCol>
                <a:gridCol w="1145938">
                  <a:extLst>
                    <a:ext uri="{9D8B030D-6E8A-4147-A177-3AD203B41FA5}">
                      <a16:colId xmlns:a16="http://schemas.microsoft.com/office/drawing/2014/main" val="20003"/>
                    </a:ext>
                  </a:extLst>
                </a:gridCol>
                <a:gridCol w="1273265">
                  <a:extLst>
                    <a:ext uri="{9D8B030D-6E8A-4147-A177-3AD203B41FA5}">
                      <a16:colId xmlns:a16="http://schemas.microsoft.com/office/drawing/2014/main" val="20004"/>
                    </a:ext>
                  </a:extLst>
                </a:gridCol>
                <a:gridCol w="1145938">
                  <a:extLst>
                    <a:ext uri="{9D8B030D-6E8A-4147-A177-3AD203B41FA5}">
                      <a16:colId xmlns:a16="http://schemas.microsoft.com/office/drawing/2014/main" val="20005"/>
                    </a:ext>
                  </a:extLst>
                </a:gridCol>
                <a:gridCol w="1083396">
                  <a:extLst>
                    <a:ext uri="{9D8B030D-6E8A-4147-A177-3AD203B41FA5}">
                      <a16:colId xmlns:a16="http://schemas.microsoft.com/office/drawing/2014/main" val="20006"/>
                    </a:ext>
                  </a:extLst>
                </a:gridCol>
              </a:tblGrid>
              <a:tr h="688602">
                <a:tc gridSpan="7">
                  <a:txBody>
                    <a:bodyPr/>
                    <a:lstStyle/>
                    <a:p>
                      <a:pPr algn="ctr"/>
                      <a:r>
                        <a:rPr lang="en-GB" sz="2000" b="1" dirty="0">
                          <a:solidFill>
                            <a:schemeClr val="bg1"/>
                          </a:solidFill>
                        </a:rPr>
                        <a:t>Pillar: Environment</a:t>
                      </a:r>
                    </a:p>
                    <a:p>
                      <a:pPr marL="0" marR="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bg1"/>
                          </a:solidFill>
                        </a:rPr>
                        <a:t>Company Strategic Objective: </a:t>
                      </a:r>
                    </a:p>
                    <a:p>
                      <a:pPr marL="0" marR="0" indent="0" algn="ctr" defTabSz="914400" rtl="0" eaLnBrk="1" fontAlgn="auto" latinLnBrk="0" hangingPunct="1">
                        <a:lnSpc>
                          <a:spcPct val="100000"/>
                        </a:lnSpc>
                        <a:spcBef>
                          <a:spcPts val="0"/>
                        </a:spcBef>
                        <a:spcAft>
                          <a:spcPts val="0"/>
                        </a:spcAft>
                        <a:buClrTx/>
                        <a:buSzTx/>
                        <a:buFontTx/>
                        <a:buNone/>
                        <a:tabLst/>
                        <a:defRPr/>
                      </a:pPr>
                      <a:endParaRPr lang="en-GB" sz="2000" b="1" dirty="0">
                        <a:solidFill>
                          <a:schemeClr val="bg1"/>
                        </a:solidFill>
                      </a:endParaRPr>
                    </a:p>
                  </a:txBody>
                  <a:tcPr marL="36000" marR="0" marT="0" marB="0" anchor="ctr">
                    <a:solidFill>
                      <a:srgbClr val="00B050"/>
                    </a:solidFill>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pPr algn="ctr"/>
                      <a:endParaRPr lang="en-GB" b="1" dirty="0"/>
                    </a:p>
                  </a:txBody>
                  <a:tcPr>
                    <a:solidFill>
                      <a:srgbClr val="FF99FF">
                        <a:alpha val="49804"/>
                      </a:srgbClr>
                    </a:solidFill>
                  </a:tcPr>
                </a:tc>
                <a:tc hMerge="1">
                  <a:txBody>
                    <a:bodyPr/>
                    <a:lstStyle/>
                    <a:p>
                      <a:pPr algn="ctr"/>
                      <a:endParaRPr lang="en-GB" b="1" dirty="0"/>
                    </a:p>
                  </a:txBody>
                  <a:tcPr>
                    <a:solidFill>
                      <a:srgbClr val="FF99FF">
                        <a:alpha val="49804"/>
                      </a:srgbClr>
                    </a:solidFill>
                  </a:tcPr>
                </a:tc>
                <a:tc hMerge="1">
                  <a:txBody>
                    <a:bodyPr/>
                    <a:lstStyle/>
                    <a:p>
                      <a:pPr algn="ctr"/>
                      <a:endParaRPr lang="en-GB" b="1" dirty="0"/>
                    </a:p>
                  </a:txBody>
                  <a:tcPr>
                    <a:solidFill>
                      <a:srgbClr val="FF99FF">
                        <a:alpha val="49804"/>
                      </a:srgbClr>
                    </a:solidFill>
                  </a:tcPr>
                </a:tc>
                <a:extLst>
                  <a:ext uri="{0D108BD9-81ED-4DB2-BD59-A6C34878D82A}">
                    <a16:rowId xmlns:a16="http://schemas.microsoft.com/office/drawing/2014/main" val="10000"/>
                  </a:ext>
                </a:extLst>
              </a:tr>
              <a:tr h="497552">
                <a:tc>
                  <a:txBody>
                    <a:bodyPr/>
                    <a:lstStyle/>
                    <a:p>
                      <a:pPr algn="ctr"/>
                      <a:r>
                        <a:rPr lang="en-GB" sz="2000" b="1" dirty="0">
                          <a:solidFill>
                            <a:schemeClr val="bg1"/>
                          </a:solidFill>
                        </a:rPr>
                        <a:t>Climate</a:t>
                      </a:r>
                      <a:r>
                        <a:rPr lang="en-GB" sz="2000" b="1" baseline="0" dirty="0">
                          <a:solidFill>
                            <a:schemeClr val="bg1"/>
                          </a:solidFill>
                        </a:rPr>
                        <a:t> Change Topic </a:t>
                      </a:r>
                      <a:endParaRPr lang="en-GB" sz="2000" b="1" dirty="0">
                        <a:solidFill>
                          <a:schemeClr val="bg1"/>
                        </a:solidFill>
                      </a:endParaRPr>
                    </a:p>
                  </a:txBody>
                  <a:tcPr marL="36000" marR="0" marT="0" marB="0" anchor="ctr">
                    <a:solidFill>
                      <a:srgbClr val="00B050"/>
                    </a:solidFill>
                  </a:tcPr>
                </a:tc>
                <a:tc>
                  <a:txBody>
                    <a:bodyPr/>
                    <a:lstStyle/>
                    <a:p>
                      <a:pPr algn="ctr"/>
                      <a:r>
                        <a:rPr lang="en-GB" sz="2000" b="1" dirty="0">
                          <a:solidFill>
                            <a:schemeClr val="bg1"/>
                          </a:solidFill>
                        </a:rPr>
                        <a:t>Measures</a:t>
                      </a:r>
                    </a:p>
                    <a:p>
                      <a:pPr algn="ctr"/>
                      <a:r>
                        <a:rPr lang="en-GB" sz="2000" b="1" dirty="0" err="1">
                          <a:solidFill>
                            <a:schemeClr val="bg1"/>
                          </a:solidFill>
                        </a:rPr>
                        <a:t>KPIs</a:t>
                      </a:r>
                      <a:endParaRPr lang="en-GB" sz="2000" b="1" dirty="0">
                        <a:solidFill>
                          <a:schemeClr val="bg1"/>
                        </a:solidFill>
                      </a:endParaRPr>
                    </a:p>
                  </a:txBody>
                  <a:tcPr marL="36000" marR="0" marT="0" marB="0" anchor="ctr">
                    <a:solidFill>
                      <a:srgbClr val="00B050"/>
                    </a:solidFill>
                  </a:tcPr>
                </a:tc>
                <a:tc>
                  <a:txBody>
                    <a:bodyPr/>
                    <a:lstStyle/>
                    <a:p>
                      <a:pPr algn="ctr"/>
                      <a:r>
                        <a:rPr lang="en-GB" sz="2000" b="1" dirty="0">
                          <a:solidFill>
                            <a:schemeClr val="bg1"/>
                          </a:solidFill>
                        </a:rPr>
                        <a:t>Target</a:t>
                      </a:r>
                    </a:p>
                  </a:txBody>
                  <a:tcPr marL="36000" marR="0" marT="0" marB="0" anchor="ctr">
                    <a:solidFill>
                      <a:srgbClr val="00B050"/>
                    </a:solidFill>
                  </a:tcPr>
                </a:tc>
                <a:tc>
                  <a:txBody>
                    <a:bodyPr/>
                    <a:lstStyle/>
                    <a:p>
                      <a:pPr algn="ctr"/>
                      <a:r>
                        <a:rPr lang="en-GB" sz="2000" b="1" dirty="0">
                          <a:solidFill>
                            <a:schemeClr val="bg1"/>
                          </a:solidFill>
                        </a:rPr>
                        <a:t>Initiative</a:t>
                      </a:r>
                    </a:p>
                  </a:txBody>
                  <a:tcPr marL="36000" marR="0" marT="0" marB="0" anchor="ctr">
                    <a:solidFill>
                      <a:srgbClr val="00B050"/>
                    </a:solidFill>
                  </a:tcPr>
                </a:tc>
                <a:tc>
                  <a:txBody>
                    <a:bodyPr/>
                    <a:lstStyle/>
                    <a:p>
                      <a:pPr algn="ctr"/>
                      <a:r>
                        <a:rPr lang="en-GB" sz="2000" b="1" dirty="0">
                          <a:solidFill>
                            <a:schemeClr val="bg1"/>
                          </a:solidFill>
                        </a:rPr>
                        <a:t>Initiative</a:t>
                      </a:r>
                    </a:p>
                    <a:p>
                      <a:pPr algn="ctr"/>
                      <a:r>
                        <a:rPr lang="en-GB" sz="2000" b="1" dirty="0">
                          <a:solidFill>
                            <a:schemeClr val="bg1"/>
                          </a:solidFill>
                        </a:rPr>
                        <a:t>Resources</a:t>
                      </a:r>
                    </a:p>
                  </a:txBody>
                  <a:tcPr marL="36000" marR="0" marT="0" marB="0" anchor="ctr">
                    <a:solidFill>
                      <a:srgbClr val="00B050"/>
                    </a:solidFill>
                  </a:tcPr>
                </a:tc>
                <a:tc>
                  <a:txBody>
                    <a:bodyPr/>
                    <a:lstStyle/>
                    <a:p>
                      <a:pPr algn="ctr"/>
                      <a:r>
                        <a:rPr lang="en-GB" sz="2000" b="1" dirty="0">
                          <a:solidFill>
                            <a:schemeClr val="bg1"/>
                          </a:solidFill>
                        </a:rPr>
                        <a:t>Initiative</a:t>
                      </a:r>
                    </a:p>
                    <a:p>
                      <a:pPr algn="ctr"/>
                      <a:r>
                        <a:rPr lang="en-GB" sz="2000" b="1" dirty="0">
                          <a:solidFill>
                            <a:schemeClr val="bg1"/>
                          </a:solidFill>
                        </a:rPr>
                        <a:t>Timeline</a:t>
                      </a:r>
                    </a:p>
                  </a:txBody>
                  <a:tcPr marL="36000" marR="0" marT="0" marB="0" anchor="ctr">
                    <a:solidFill>
                      <a:srgbClr val="00B050"/>
                    </a:solidFill>
                  </a:tcPr>
                </a:tc>
                <a:tc>
                  <a:txBody>
                    <a:bodyPr/>
                    <a:lstStyle/>
                    <a:p>
                      <a:pPr algn="ctr"/>
                      <a:r>
                        <a:rPr lang="en-GB" sz="2000" b="1" dirty="0">
                          <a:solidFill>
                            <a:schemeClr val="bg1"/>
                          </a:solidFill>
                        </a:rPr>
                        <a:t>Initiative Goal</a:t>
                      </a:r>
                    </a:p>
                  </a:txBody>
                  <a:tcPr marL="36000" marR="0" marT="0" marB="0" anchor="ctr">
                    <a:solidFill>
                      <a:srgbClr val="00B050"/>
                    </a:solidFill>
                  </a:tcPr>
                </a:tc>
                <a:extLst>
                  <a:ext uri="{0D108BD9-81ED-4DB2-BD59-A6C34878D82A}">
                    <a16:rowId xmlns:a16="http://schemas.microsoft.com/office/drawing/2014/main" val="10001"/>
                  </a:ext>
                </a:extLst>
              </a:tr>
              <a:tr h="788640">
                <a:tc>
                  <a:txBody>
                    <a:bodyPr/>
                    <a:lstStyle/>
                    <a:p>
                      <a:pPr algn="ctr"/>
                      <a:endParaRPr lang="en-GB" sz="2000" b="1"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extLst>
                  <a:ext uri="{0D108BD9-81ED-4DB2-BD59-A6C34878D82A}">
                    <a16:rowId xmlns:a16="http://schemas.microsoft.com/office/drawing/2014/main" val="10002"/>
                  </a:ext>
                </a:extLst>
              </a:tr>
              <a:tr h="455476">
                <a:tc>
                  <a:txBody>
                    <a:bodyPr/>
                    <a:lstStyle/>
                    <a:p>
                      <a:pPr algn="ctr"/>
                      <a:endParaRPr lang="en-GB" sz="2000" b="1"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extLst>
                  <a:ext uri="{0D108BD9-81ED-4DB2-BD59-A6C34878D82A}">
                    <a16:rowId xmlns:a16="http://schemas.microsoft.com/office/drawing/2014/main" val="10003"/>
                  </a:ext>
                </a:extLst>
              </a:tr>
              <a:tr h="432048">
                <a:tc>
                  <a:txBody>
                    <a:bodyPr/>
                    <a:lstStyle/>
                    <a:p>
                      <a:endParaRPr lang="en-GB" sz="1800" dirty="0"/>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extLst>
                  <a:ext uri="{0D108BD9-81ED-4DB2-BD59-A6C34878D82A}">
                    <a16:rowId xmlns:a16="http://schemas.microsoft.com/office/drawing/2014/main" val="10004"/>
                  </a:ext>
                </a:extLst>
              </a:tr>
              <a:tr h="1162123">
                <a:tc>
                  <a:txBody>
                    <a:bodyPr/>
                    <a:lstStyle/>
                    <a:p>
                      <a:pPr algn="ctr"/>
                      <a:endParaRPr lang="en-GB" sz="2000"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tc>
                  <a:txBody>
                    <a:bodyPr/>
                    <a:lstStyle/>
                    <a:p>
                      <a:pPr algn="ctr"/>
                      <a:endParaRPr lang="en-GB" sz="2000" dirty="0">
                        <a:solidFill>
                          <a:schemeClr val="bg1"/>
                        </a:solidFill>
                      </a:endParaRPr>
                    </a:p>
                  </a:txBody>
                  <a:tcPr marL="36000" marR="0" marT="0" marB="0" anchor="ctr">
                    <a:solidFill>
                      <a:srgbClr val="00B050"/>
                    </a:solidFill>
                  </a:tcPr>
                </a:tc>
                <a:extLst>
                  <a:ext uri="{0D108BD9-81ED-4DB2-BD59-A6C34878D82A}">
                    <a16:rowId xmlns:a16="http://schemas.microsoft.com/office/drawing/2014/main" val="10005"/>
                  </a:ext>
                </a:extLst>
              </a:tr>
            </a:tbl>
          </a:graphicData>
        </a:graphic>
      </p:graphicFrame>
      <p:sp>
        <p:nvSpPr>
          <p:cNvPr id="2" name="Slide Number Placeholder 1"/>
          <p:cNvSpPr>
            <a:spLocks noGrp="1"/>
          </p:cNvSpPr>
          <p:nvPr>
            <p:ph type="sldNum" sz="quarter" idx="12"/>
          </p:nvPr>
        </p:nvSpPr>
        <p:spPr/>
        <p:txBody>
          <a:bodyPr/>
          <a:lstStyle/>
          <a:p>
            <a:fld id="{3DF53439-851E-44AD-84B1-B6BFC3D0C743}" type="slidenum">
              <a:rPr lang="el-GR" smtClean="0"/>
              <a:t>92</a:t>
            </a:fld>
            <a:endParaRPr lang="el-GR" dirty="0"/>
          </a:p>
        </p:txBody>
      </p:sp>
    </p:spTree>
    <p:extLst>
      <p:ext uri="{BB962C8B-B14F-4D97-AF65-F5344CB8AC3E}">
        <p14:creationId xmlns:p14="http://schemas.microsoft.com/office/powerpoint/2010/main" val="77909154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0"/>
            <a:ext cx="9144000" cy="836712"/>
            <a:chOff x="0" y="0"/>
            <a:chExt cx="9144000" cy="836712"/>
          </a:xfrm>
        </p:grpSpPr>
        <p:sp>
          <p:nvSpPr>
            <p:cNvPr id="27" name="Rectangle 26"/>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For each Initiative </a:t>
              </a:r>
            </a:p>
          </p:txBody>
        </p:sp>
        <p:sp>
          <p:nvSpPr>
            <p:cNvPr id="28" name="Rectangle 27"/>
            <p:cNvSpPr/>
            <p:nvPr/>
          </p:nvSpPr>
          <p:spPr>
            <a:xfrm>
              <a:off x="323528" y="0"/>
              <a:ext cx="216024" cy="836712"/>
            </a:xfrm>
            <a:prstGeom prst="rect">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40" name="Picture 39"/>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41" name="Picture 40"/>
          <p:cNvPicPr>
            <a:picLocks noChangeAspect="1"/>
          </p:cNvPicPr>
          <p:nvPr/>
        </p:nvPicPr>
        <p:blipFill rotWithShape="1">
          <a:blip r:embed="rId4"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42148546"/>
              </p:ext>
            </p:extLst>
          </p:nvPr>
        </p:nvGraphicFramePr>
        <p:xfrm>
          <a:off x="251519" y="980728"/>
          <a:ext cx="8712969" cy="5791200"/>
        </p:xfrm>
        <a:graphic>
          <a:graphicData uri="http://schemas.openxmlformats.org/drawingml/2006/table">
            <a:tbl>
              <a:tblPr firstRow="1" bandRow="1">
                <a:tableStyleId>{7DF18680-E054-41AD-8BC1-D1AEF772440D}</a:tableStyleId>
              </a:tblPr>
              <a:tblGrid>
                <a:gridCol w="2067485">
                  <a:extLst>
                    <a:ext uri="{9D8B030D-6E8A-4147-A177-3AD203B41FA5}">
                      <a16:colId xmlns:a16="http://schemas.microsoft.com/office/drawing/2014/main" val="20000"/>
                    </a:ext>
                  </a:extLst>
                </a:gridCol>
                <a:gridCol w="1107581">
                  <a:extLst>
                    <a:ext uri="{9D8B030D-6E8A-4147-A177-3AD203B41FA5}">
                      <a16:colId xmlns:a16="http://schemas.microsoft.com/office/drawing/2014/main" val="20001"/>
                    </a:ext>
                  </a:extLst>
                </a:gridCol>
                <a:gridCol w="1919806">
                  <a:extLst>
                    <a:ext uri="{9D8B030D-6E8A-4147-A177-3AD203B41FA5}">
                      <a16:colId xmlns:a16="http://schemas.microsoft.com/office/drawing/2014/main" val="20002"/>
                    </a:ext>
                  </a:extLst>
                </a:gridCol>
                <a:gridCol w="1033742">
                  <a:extLst>
                    <a:ext uri="{9D8B030D-6E8A-4147-A177-3AD203B41FA5}">
                      <a16:colId xmlns:a16="http://schemas.microsoft.com/office/drawing/2014/main" val="20003"/>
                    </a:ext>
                  </a:extLst>
                </a:gridCol>
                <a:gridCol w="1255258">
                  <a:extLst>
                    <a:ext uri="{9D8B030D-6E8A-4147-A177-3AD203B41FA5}">
                      <a16:colId xmlns:a16="http://schemas.microsoft.com/office/drawing/2014/main" val="20004"/>
                    </a:ext>
                  </a:extLst>
                </a:gridCol>
                <a:gridCol w="1329097">
                  <a:extLst>
                    <a:ext uri="{9D8B030D-6E8A-4147-A177-3AD203B41FA5}">
                      <a16:colId xmlns:a16="http://schemas.microsoft.com/office/drawing/2014/main" val="20005"/>
                    </a:ext>
                  </a:extLst>
                </a:gridCol>
              </a:tblGrid>
              <a:tr h="775412">
                <a:tc>
                  <a:txBody>
                    <a:bodyPr/>
                    <a:lstStyle/>
                    <a:p>
                      <a:endParaRPr lang="en-GB" sz="1400" dirty="0"/>
                    </a:p>
                    <a:p>
                      <a:r>
                        <a:rPr lang="en-GB" sz="1400" dirty="0"/>
                        <a:t>Stages</a:t>
                      </a:r>
                    </a:p>
                  </a:txBody>
                  <a:tcPr/>
                </a:tc>
                <a:tc>
                  <a:txBody>
                    <a:bodyPr/>
                    <a:lstStyle/>
                    <a:p>
                      <a:r>
                        <a:rPr lang="en-GB" sz="1400" dirty="0"/>
                        <a:t>Who is responsible for this stage? </a:t>
                      </a:r>
                    </a:p>
                  </a:txBody>
                  <a:tcPr/>
                </a:tc>
                <a:tc>
                  <a:txBody>
                    <a:bodyPr/>
                    <a:lstStyle/>
                    <a:p>
                      <a:r>
                        <a:rPr lang="en-GB" sz="1400" dirty="0"/>
                        <a:t>Who will be involved in</a:t>
                      </a:r>
                      <a:r>
                        <a:rPr lang="en-GB" sz="1400" baseline="0" dirty="0"/>
                        <a:t> this stage </a:t>
                      </a:r>
                      <a:r>
                        <a:rPr lang="en-GB" sz="1400" dirty="0"/>
                        <a:t>(departments/functions,  roles names)</a:t>
                      </a:r>
                    </a:p>
                  </a:txBody>
                  <a:tcPr/>
                </a:tc>
                <a:tc>
                  <a:txBody>
                    <a:bodyPr/>
                    <a:lstStyle/>
                    <a:p>
                      <a:r>
                        <a:rPr lang="en-GB" sz="1400" dirty="0"/>
                        <a:t>Milestones/</a:t>
                      </a:r>
                      <a:r>
                        <a:rPr lang="en-GB" sz="1400" baseline="0" dirty="0"/>
                        <a:t> </a:t>
                      </a:r>
                      <a:r>
                        <a:rPr lang="en-GB" sz="1400" dirty="0"/>
                        <a:t>Deadline </a:t>
                      </a:r>
                    </a:p>
                  </a:txBody>
                  <a:tcPr/>
                </a:tc>
                <a:tc>
                  <a:txBody>
                    <a:bodyPr/>
                    <a:lstStyle/>
                    <a:p>
                      <a:r>
                        <a:rPr lang="en-GB" sz="1400" dirty="0"/>
                        <a:t>Financial requirements  </a:t>
                      </a:r>
                    </a:p>
                  </a:txBody>
                  <a:tcPr/>
                </a:tc>
                <a:tc>
                  <a:txBody>
                    <a:bodyPr/>
                    <a:lstStyle/>
                    <a:p>
                      <a:r>
                        <a:rPr lang="en-GB" sz="1400" dirty="0"/>
                        <a:t>What is</a:t>
                      </a:r>
                      <a:r>
                        <a:rPr lang="en-GB" sz="1400" baseline="0" dirty="0"/>
                        <a:t> the objective of each step</a:t>
                      </a:r>
                      <a:endParaRPr lang="en-GB" sz="1400" dirty="0"/>
                    </a:p>
                  </a:txBody>
                  <a:tcPr/>
                </a:tc>
                <a:extLst>
                  <a:ext uri="{0D108BD9-81ED-4DB2-BD59-A6C34878D82A}">
                    <a16:rowId xmlns:a16="http://schemas.microsoft.com/office/drawing/2014/main" val="10000"/>
                  </a:ext>
                </a:extLst>
              </a:tr>
              <a:tr h="300160">
                <a:tc>
                  <a:txBody>
                    <a:bodyPr/>
                    <a:lstStyle/>
                    <a:p>
                      <a:r>
                        <a:rPr lang="en-GB" sz="1500" dirty="0"/>
                        <a:t>Kick off</a:t>
                      </a:r>
                      <a:r>
                        <a:rPr lang="en-GB" sz="1500" baseline="0" dirty="0"/>
                        <a:t> meeting </a:t>
                      </a:r>
                      <a:endParaRPr lang="en-GB" sz="1500" dirty="0"/>
                    </a:p>
                  </a:txBody>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1"/>
                  </a:ext>
                </a:extLst>
              </a:tr>
              <a:tr h="450239">
                <a:tc>
                  <a:txBody>
                    <a:bodyPr/>
                    <a:lstStyle/>
                    <a:p>
                      <a:r>
                        <a:rPr lang="en-GB" sz="1500" dirty="0"/>
                        <a:t>Identify</a:t>
                      </a:r>
                      <a:r>
                        <a:rPr lang="en-GB" sz="1500" baseline="0" dirty="0"/>
                        <a:t> stakeholders  and consult with them</a:t>
                      </a:r>
                      <a:endParaRPr lang="en-GB" sz="1500" dirty="0"/>
                    </a:p>
                  </a:txBody>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637839">
                <a:tc>
                  <a:txBody>
                    <a:bodyPr/>
                    <a:lstStyle/>
                    <a:p>
                      <a:r>
                        <a:rPr lang="en-GB" sz="1500" dirty="0"/>
                        <a:t>Finalise</a:t>
                      </a:r>
                      <a:r>
                        <a:rPr lang="en-GB" sz="1500" baseline="0" dirty="0"/>
                        <a:t> initiative  details: </a:t>
                      </a:r>
                      <a:r>
                        <a:rPr lang="en-GB" sz="1500" baseline="0" dirty="0" err="1"/>
                        <a:t>KPIs</a:t>
                      </a:r>
                      <a:r>
                        <a:rPr lang="en-GB" sz="1500" baseline="0" dirty="0"/>
                        <a:t>, timeline, </a:t>
                      </a:r>
                      <a:r>
                        <a:rPr lang="en-GB" sz="1500" baseline="0" dirty="0" err="1"/>
                        <a:t>etc</a:t>
                      </a:r>
                      <a:r>
                        <a:rPr lang="en-GB" sz="1500" baseline="0" dirty="0"/>
                        <a:t>  &amp; set SMART goals</a:t>
                      </a:r>
                      <a:endParaRPr lang="en-GB" sz="1500" dirty="0"/>
                    </a:p>
                  </a:txBody>
                  <a:tcPr/>
                </a:tc>
                <a:tc>
                  <a:txBody>
                    <a:bodyPr/>
                    <a:lstStyle/>
                    <a:p>
                      <a:endParaRPr lang="en-GB"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3"/>
                  </a:ext>
                </a:extLst>
              </a:tr>
              <a:tr h="300160">
                <a:tc>
                  <a:txBody>
                    <a:bodyPr/>
                    <a:lstStyle/>
                    <a:p>
                      <a:r>
                        <a:rPr lang="en-GB" sz="1500" dirty="0"/>
                        <a:t>Start</a:t>
                      </a:r>
                      <a:r>
                        <a:rPr lang="en-GB" sz="1500" baseline="0" dirty="0"/>
                        <a:t> Initiative </a:t>
                      </a:r>
                      <a:endParaRPr lang="en-GB" sz="1500"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4"/>
                  </a:ext>
                </a:extLst>
              </a:tr>
              <a:tr h="637839">
                <a:tc>
                  <a:txBody>
                    <a:bodyPr/>
                    <a:lstStyle/>
                    <a:p>
                      <a:r>
                        <a:rPr lang="en-GB" sz="1500" dirty="0"/>
                        <a:t>Monitor indicator</a:t>
                      </a:r>
                      <a:r>
                        <a:rPr lang="en-GB" sz="1500" baseline="0" dirty="0"/>
                        <a:t>/progress every X weeks</a:t>
                      </a:r>
                      <a:endParaRPr lang="en-GB" sz="1500" dirty="0"/>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5"/>
                  </a:ext>
                </a:extLst>
              </a:tr>
              <a:tr h="300160">
                <a:tc>
                  <a:txBody>
                    <a:bodyPr/>
                    <a:lstStyle/>
                    <a:p>
                      <a:r>
                        <a:rPr lang="en-GB" sz="1500" dirty="0"/>
                        <a:t>Report</a:t>
                      </a:r>
                      <a:r>
                        <a:rPr lang="en-GB" sz="1500" baseline="0" dirty="0"/>
                        <a:t> </a:t>
                      </a:r>
                      <a:r>
                        <a:rPr lang="en-GB" sz="1500" dirty="0"/>
                        <a:t>progress</a:t>
                      </a:r>
                      <a:r>
                        <a:rPr lang="en-GB" sz="1500" baseline="0" dirty="0"/>
                        <a:t> </a:t>
                      </a:r>
                      <a:endParaRPr lang="en-GB" sz="1500" dirty="0"/>
                    </a:p>
                  </a:txBody>
                  <a:tcPr/>
                </a:tc>
                <a:tc>
                  <a:txBody>
                    <a:bodyPr/>
                    <a:lstStyle/>
                    <a:p>
                      <a:endParaRPr lang="en-GB"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6"/>
                  </a:ext>
                </a:extLst>
              </a:tr>
              <a:tr h="450239">
                <a:tc>
                  <a:txBody>
                    <a:bodyPr/>
                    <a:lstStyle/>
                    <a:p>
                      <a:r>
                        <a:rPr lang="en-GB" sz="1500" dirty="0"/>
                        <a:t>Corrective activities  (if</a:t>
                      </a:r>
                      <a:r>
                        <a:rPr lang="en-GB" sz="1500" baseline="0" dirty="0"/>
                        <a:t> required) </a:t>
                      </a:r>
                      <a:endParaRPr lang="en-GB" sz="1500"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7"/>
                  </a:ext>
                </a:extLst>
              </a:tr>
              <a:tr h="450239">
                <a:tc>
                  <a:txBody>
                    <a:bodyPr/>
                    <a:lstStyle/>
                    <a:p>
                      <a:r>
                        <a:rPr lang="en-GB" sz="1500" dirty="0"/>
                        <a:t>Communicate</a:t>
                      </a:r>
                      <a:r>
                        <a:rPr lang="en-GB" sz="1500" baseline="0" dirty="0"/>
                        <a:t> </a:t>
                      </a:r>
                      <a:r>
                        <a:rPr lang="en-GB" sz="1500" dirty="0"/>
                        <a:t>results to stakeholders</a:t>
                      </a:r>
                      <a:r>
                        <a:rPr lang="en-GB" sz="1500" baseline="0" dirty="0"/>
                        <a:t> </a:t>
                      </a:r>
                      <a:endParaRPr lang="en-GB" sz="1500" dirty="0"/>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8"/>
                  </a:ext>
                </a:extLst>
              </a:tr>
              <a:tr h="450239">
                <a:tc>
                  <a:txBody>
                    <a:bodyPr/>
                    <a:lstStyle/>
                    <a:p>
                      <a:r>
                        <a:rPr lang="en-GB" sz="1500" dirty="0"/>
                        <a:t>Overall</a:t>
                      </a:r>
                      <a:r>
                        <a:rPr lang="en-GB" sz="1500" baseline="0" dirty="0"/>
                        <a:t> Project responsible </a:t>
                      </a:r>
                      <a:endParaRPr lang="en-GB" sz="1500" dirty="0"/>
                    </a:p>
                  </a:txBody>
                  <a:tcPr/>
                </a:tc>
                <a:tc>
                  <a:txBody>
                    <a:bodyPr/>
                    <a:lstStyle/>
                    <a:p>
                      <a:endParaRPr lang="en-GB"/>
                    </a:p>
                  </a:txBody>
                  <a:tcPr/>
                </a:tc>
                <a:tc>
                  <a:txBody>
                    <a:bodyPr/>
                    <a:lstStyle/>
                    <a:p>
                      <a:endParaRPr lang="en-GB"/>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09"/>
                  </a:ext>
                </a:extLst>
              </a:tr>
            </a:tbl>
          </a:graphicData>
        </a:graphic>
      </p:graphicFrame>
      <p:sp>
        <p:nvSpPr>
          <p:cNvPr id="3" name="Slide Number Placeholder 2"/>
          <p:cNvSpPr>
            <a:spLocks noGrp="1"/>
          </p:cNvSpPr>
          <p:nvPr>
            <p:ph type="sldNum" sz="quarter" idx="12"/>
          </p:nvPr>
        </p:nvSpPr>
        <p:spPr/>
        <p:txBody>
          <a:bodyPr/>
          <a:lstStyle/>
          <a:p>
            <a:fld id="{3DF53439-851E-44AD-84B1-B6BFC3D0C743}" type="slidenum">
              <a:rPr lang="el-GR" smtClean="0"/>
              <a:t>93</a:t>
            </a:fld>
            <a:endParaRPr lang="el-GR" dirty="0"/>
          </a:p>
        </p:txBody>
      </p:sp>
    </p:spTree>
    <p:extLst>
      <p:ext uri="{BB962C8B-B14F-4D97-AF65-F5344CB8AC3E}">
        <p14:creationId xmlns:p14="http://schemas.microsoft.com/office/powerpoint/2010/main" val="407880210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0" y="0"/>
            <a:ext cx="9144000" cy="836712"/>
            <a:chOff x="0" y="0"/>
            <a:chExt cx="9144000" cy="836712"/>
          </a:xfrm>
        </p:grpSpPr>
        <p:sp>
          <p:nvSpPr>
            <p:cNvPr id="27" name="Rectangle 26"/>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Kick off meeting agenda example </a:t>
              </a:r>
            </a:p>
          </p:txBody>
        </p:sp>
        <p:sp>
          <p:nvSpPr>
            <p:cNvPr id="28" name="Rectangle 27"/>
            <p:cNvSpPr/>
            <p:nvPr/>
          </p:nvSpPr>
          <p:spPr>
            <a:xfrm>
              <a:off x="323528" y="0"/>
              <a:ext cx="216024" cy="836712"/>
            </a:xfrm>
            <a:prstGeom prst="rect">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40" name="Picture 39"/>
          <p:cNvPicPr>
            <a:picLocks noChangeAspect="1"/>
          </p:cNvPicPr>
          <p:nvPr/>
        </p:nvPicPr>
        <p:blipFill rotWithShape="1">
          <a:blip r:embed="rId3"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41" name="Picture 40"/>
          <p:cNvPicPr>
            <a:picLocks noChangeAspect="1"/>
          </p:cNvPicPr>
          <p:nvPr/>
        </p:nvPicPr>
        <p:blipFill rotWithShape="1">
          <a:blip r:embed="rId4"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362603411"/>
              </p:ext>
            </p:extLst>
          </p:nvPr>
        </p:nvGraphicFramePr>
        <p:xfrm>
          <a:off x="1619674" y="980734"/>
          <a:ext cx="5383232" cy="5853390"/>
        </p:xfrm>
        <a:graphic>
          <a:graphicData uri="http://schemas.openxmlformats.org/drawingml/2006/table">
            <a:tbl>
              <a:tblPr firstRow="1" firstCol="1" bandRow="1">
                <a:tableStyleId>{5C22544A-7EE6-4342-B048-85BDC9FD1C3A}</a:tableStyleId>
              </a:tblPr>
              <a:tblGrid>
                <a:gridCol w="2272024">
                  <a:extLst>
                    <a:ext uri="{9D8B030D-6E8A-4147-A177-3AD203B41FA5}">
                      <a16:colId xmlns:a16="http://schemas.microsoft.com/office/drawing/2014/main" val="20000"/>
                    </a:ext>
                  </a:extLst>
                </a:gridCol>
                <a:gridCol w="781888">
                  <a:extLst>
                    <a:ext uri="{9D8B030D-6E8A-4147-A177-3AD203B41FA5}">
                      <a16:colId xmlns:a16="http://schemas.microsoft.com/office/drawing/2014/main" val="20001"/>
                    </a:ext>
                  </a:extLst>
                </a:gridCol>
                <a:gridCol w="781888">
                  <a:extLst>
                    <a:ext uri="{9D8B030D-6E8A-4147-A177-3AD203B41FA5}">
                      <a16:colId xmlns:a16="http://schemas.microsoft.com/office/drawing/2014/main" val="20002"/>
                    </a:ext>
                  </a:extLst>
                </a:gridCol>
                <a:gridCol w="1547432">
                  <a:extLst>
                    <a:ext uri="{9D8B030D-6E8A-4147-A177-3AD203B41FA5}">
                      <a16:colId xmlns:a16="http://schemas.microsoft.com/office/drawing/2014/main" val="20003"/>
                    </a:ext>
                  </a:extLst>
                </a:gridCol>
              </a:tblGrid>
              <a:tr h="370315">
                <a:tc gridSpan="4">
                  <a:txBody>
                    <a:bodyPr/>
                    <a:lstStyle/>
                    <a:p>
                      <a:pPr marL="0" marR="0" algn="ctr">
                        <a:lnSpc>
                          <a:spcPct val="107000"/>
                        </a:lnSpc>
                        <a:spcBef>
                          <a:spcPts val="0"/>
                        </a:spcBef>
                        <a:spcAft>
                          <a:spcPts val="0"/>
                        </a:spcAft>
                      </a:pPr>
                      <a:r>
                        <a:rPr lang="en-US" sz="2000" dirty="0">
                          <a:effectLst/>
                          <a:latin typeface="Arial" panose="020B0604020202020204" pitchFamily="34" charset="0"/>
                          <a:cs typeface="Arial" panose="020B0604020202020204" pitchFamily="34" charset="0"/>
                        </a:rPr>
                        <a:t>Meeting Agenda</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142664">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Date</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tc gridSpan="3">
                  <a:txBody>
                    <a:bodyPr/>
                    <a:lstStyle/>
                    <a:p>
                      <a:pPr marL="0" marR="0">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1"/>
                  </a:ext>
                </a:extLst>
              </a:tr>
              <a:tr h="142664">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Time</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gridSpan="3">
                  <a:txBody>
                    <a:bodyPr/>
                    <a:lstStyle/>
                    <a:p>
                      <a:pPr marL="0" marR="0">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2"/>
                  </a:ext>
                </a:extLst>
              </a:tr>
              <a:tr h="142664">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Location</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gridSpan="3">
                  <a:txBody>
                    <a:bodyPr/>
                    <a:lstStyle/>
                    <a:p>
                      <a:pPr marL="0" marR="0">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3"/>
                  </a:ext>
                </a:extLst>
              </a:tr>
              <a:tr h="142664">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Meeting called by</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tc gridSpan="3">
                  <a:txBody>
                    <a:bodyPr/>
                    <a:lstStyle/>
                    <a:p>
                      <a:pPr marL="0" marR="0">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4"/>
                  </a:ext>
                </a:extLst>
              </a:tr>
              <a:tr h="142664">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Timekeeper</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gridSpan="3">
                  <a:txBody>
                    <a:bodyPr/>
                    <a:lstStyle/>
                    <a:p>
                      <a:pPr marL="0" marR="0" algn="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5"/>
                  </a:ext>
                </a:extLst>
              </a:tr>
              <a:tr h="142664">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Secretary</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gridSpan="3">
                  <a:txBody>
                    <a:bodyPr/>
                    <a:lstStyle/>
                    <a:p>
                      <a:pPr marL="0" marR="0" algn="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6"/>
                  </a:ext>
                </a:extLst>
              </a:tr>
              <a:tr h="142664">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Attendees</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tc gridSpan="3">
                  <a:txBody>
                    <a:bodyPr/>
                    <a:lstStyle/>
                    <a:p>
                      <a:pPr marL="0" marR="0" algn="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7"/>
                  </a:ext>
                </a:extLst>
              </a:tr>
              <a:tr h="285328">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Please read/prepare before meeting: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gridSpan="3">
                  <a:txBody>
                    <a:bodyPr/>
                    <a:lstStyle/>
                    <a:p>
                      <a:pPr marL="0" marR="0" algn="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8"/>
                  </a:ext>
                </a:extLst>
              </a:tr>
              <a:tr h="213950">
                <a:tc gridSpan="4">
                  <a:txBody>
                    <a:bodyPr/>
                    <a:lstStyle/>
                    <a:p>
                      <a:pPr marL="0" marR="0" algn="ctr">
                        <a:lnSpc>
                          <a:spcPct val="107000"/>
                        </a:lnSpc>
                        <a:spcBef>
                          <a:spcPts val="0"/>
                        </a:spcBef>
                        <a:spcAft>
                          <a:spcPts val="0"/>
                        </a:spcAft>
                      </a:pPr>
                      <a:r>
                        <a:rPr lang="en-US" sz="1600">
                          <a:effectLst/>
                          <a:latin typeface="Arial" panose="020B0604020202020204" pitchFamily="34" charset="0"/>
                          <a:cs typeface="Arial" panose="020B0604020202020204" pitchFamily="34" charset="0"/>
                        </a:rPr>
                        <a:t>Agenda Items</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9"/>
                  </a:ext>
                </a:extLst>
              </a:tr>
              <a:tr h="285328">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Topic</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tc gridSpan="2">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Presenter</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a:txBody>
                    <a:bodyPr/>
                    <a:lstStyle/>
                    <a:p>
                      <a:pPr marL="0" marR="0" algn="ctr">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Time Required</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extLst>
                  <a:ext uri="{0D108BD9-81ED-4DB2-BD59-A6C34878D82A}">
                    <a16:rowId xmlns:a16="http://schemas.microsoft.com/office/drawing/2014/main" val="10010"/>
                  </a:ext>
                </a:extLst>
              </a:tr>
              <a:tr h="186546">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tc gridSpan="2">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extLst>
                  <a:ext uri="{0D108BD9-81ED-4DB2-BD59-A6C34878D82A}">
                    <a16:rowId xmlns:a16="http://schemas.microsoft.com/office/drawing/2014/main" val="10011"/>
                  </a:ext>
                </a:extLst>
              </a:tr>
              <a:tr h="186546">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gridSpan="2">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extLst>
                  <a:ext uri="{0D108BD9-81ED-4DB2-BD59-A6C34878D82A}">
                    <a16:rowId xmlns:a16="http://schemas.microsoft.com/office/drawing/2014/main" val="10012"/>
                  </a:ext>
                </a:extLst>
              </a:tr>
              <a:tr h="186546">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tc gridSpan="2">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extLst>
                  <a:ext uri="{0D108BD9-81ED-4DB2-BD59-A6C34878D82A}">
                    <a16:rowId xmlns:a16="http://schemas.microsoft.com/office/drawing/2014/main" val="10013"/>
                  </a:ext>
                </a:extLst>
              </a:tr>
              <a:tr h="186546">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tc gridSpan="2">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extLst>
                  <a:ext uri="{0D108BD9-81ED-4DB2-BD59-A6C34878D82A}">
                    <a16:rowId xmlns:a16="http://schemas.microsoft.com/office/drawing/2014/main" val="10014"/>
                  </a:ext>
                </a:extLst>
              </a:tr>
              <a:tr h="186546">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tc gridSpan="2">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extLst>
                  <a:ext uri="{0D108BD9-81ED-4DB2-BD59-A6C34878D82A}">
                    <a16:rowId xmlns:a16="http://schemas.microsoft.com/office/drawing/2014/main" val="10015"/>
                  </a:ext>
                </a:extLst>
              </a:tr>
              <a:tr h="186546">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tc gridSpan="2">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extLst>
                  <a:ext uri="{0D108BD9-81ED-4DB2-BD59-A6C34878D82A}">
                    <a16:rowId xmlns:a16="http://schemas.microsoft.com/office/drawing/2014/main" val="10016"/>
                  </a:ext>
                </a:extLst>
              </a:tr>
              <a:tr h="186546">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gridSpan="2">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extLst>
                  <a:ext uri="{0D108BD9-81ED-4DB2-BD59-A6C34878D82A}">
                    <a16:rowId xmlns:a16="http://schemas.microsoft.com/office/drawing/2014/main" val="10017"/>
                  </a:ext>
                </a:extLst>
              </a:tr>
              <a:tr h="186546">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gridSpan="2">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extLst>
                  <a:ext uri="{0D108BD9-81ED-4DB2-BD59-A6C34878D82A}">
                    <a16:rowId xmlns:a16="http://schemas.microsoft.com/office/drawing/2014/main" val="10018"/>
                  </a:ext>
                </a:extLst>
              </a:tr>
              <a:tr h="186546">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gridSpan="2">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extLst>
                  <a:ext uri="{0D108BD9-81ED-4DB2-BD59-A6C34878D82A}">
                    <a16:rowId xmlns:a16="http://schemas.microsoft.com/office/drawing/2014/main" val="10019"/>
                  </a:ext>
                </a:extLst>
              </a:tr>
              <a:tr h="213950">
                <a:tc gridSpan="4">
                  <a:txBody>
                    <a:bodyPr/>
                    <a:lstStyle/>
                    <a:p>
                      <a:pPr marL="0" marR="0" algn="ctr">
                        <a:lnSpc>
                          <a:spcPct val="107000"/>
                        </a:lnSpc>
                        <a:spcBef>
                          <a:spcPts val="0"/>
                        </a:spcBef>
                        <a:spcAft>
                          <a:spcPts val="0"/>
                        </a:spcAft>
                      </a:pPr>
                      <a:r>
                        <a:rPr lang="en-US" sz="1600" dirty="0">
                          <a:effectLst/>
                          <a:latin typeface="Arial" panose="020B0604020202020204" pitchFamily="34" charset="0"/>
                          <a:cs typeface="Arial" panose="020B0604020202020204" pitchFamily="34" charset="0"/>
                        </a:rPr>
                        <a:t>Decisions</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20"/>
                  </a:ext>
                </a:extLst>
              </a:tr>
              <a:tr h="427993">
                <a:tc gridSpan="4">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Document each project decision reached. Indicate follow-up actions.</a:t>
                      </a:r>
                      <a:endParaRPr lang="en-GB" sz="900" dirty="0">
                        <a:effectLst/>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 Assign responsibility and a target date for completion.</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21"/>
                  </a:ext>
                </a:extLst>
              </a:tr>
              <a:tr h="392304">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Decision Description</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Action Required</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Responsible </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Target Date</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extLst>
                  <a:ext uri="{0D108BD9-81ED-4DB2-BD59-A6C34878D82A}">
                    <a16:rowId xmlns:a16="http://schemas.microsoft.com/office/drawing/2014/main" val="10022"/>
                  </a:ext>
                </a:extLst>
              </a:tr>
              <a:tr h="187472">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extLst>
                  <a:ext uri="{0D108BD9-81ED-4DB2-BD59-A6C34878D82A}">
                    <a16:rowId xmlns:a16="http://schemas.microsoft.com/office/drawing/2014/main" val="10023"/>
                  </a:ext>
                </a:extLst>
              </a:tr>
              <a:tr h="187472">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extLst>
                  <a:ext uri="{0D108BD9-81ED-4DB2-BD59-A6C34878D82A}">
                    <a16:rowId xmlns:a16="http://schemas.microsoft.com/office/drawing/2014/main" val="10024"/>
                  </a:ext>
                </a:extLst>
              </a:tr>
              <a:tr h="187472">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extLst>
                  <a:ext uri="{0D108BD9-81ED-4DB2-BD59-A6C34878D82A}">
                    <a16:rowId xmlns:a16="http://schemas.microsoft.com/office/drawing/2014/main" val="10025"/>
                  </a:ext>
                </a:extLst>
              </a:tr>
              <a:tr h="187472">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a:txBody>
                    <a:bodyPr/>
                    <a:lstStyle/>
                    <a:p>
                      <a:pPr marL="0" marR="0" algn="ctr">
                        <a:lnSpc>
                          <a:spcPct val="107000"/>
                        </a:lnSpc>
                        <a:spcBef>
                          <a:spcPts val="0"/>
                        </a:spcBef>
                        <a:spcAft>
                          <a:spcPts val="0"/>
                        </a:spcAft>
                      </a:pPr>
                      <a:r>
                        <a:rPr lang="en-US" sz="900">
                          <a:effectLst/>
                          <a:latin typeface="Arial" panose="020B0604020202020204" pitchFamily="34" charset="0"/>
                          <a:cs typeface="Arial" panose="020B0604020202020204" pitchFamily="34" charset="0"/>
                        </a:rPr>
                        <a:t> </a:t>
                      </a:r>
                      <a:endParaRPr lang="en-GB" sz="900">
                        <a:effectLst/>
                        <a:latin typeface="Arial" panose="020B0604020202020204" pitchFamily="34" charset="0"/>
                        <a:ea typeface="Calibri"/>
                        <a:cs typeface="Arial" panose="020B0604020202020204" pitchFamily="34" charset="0"/>
                      </a:endParaRPr>
                    </a:p>
                  </a:txBody>
                  <a:tcPr marL="40285" marR="40285" marT="0" marB="0" anchor="ctr"/>
                </a:tc>
                <a:tc>
                  <a:txBody>
                    <a:bodyPr/>
                    <a:lstStyle/>
                    <a:p>
                      <a:pPr marL="0" marR="0" algn="ctr">
                        <a:lnSpc>
                          <a:spcPct val="107000"/>
                        </a:lnSpc>
                        <a:spcBef>
                          <a:spcPts val="0"/>
                        </a:spcBef>
                        <a:spcAft>
                          <a:spcPts val="0"/>
                        </a:spcAft>
                      </a:pPr>
                      <a:r>
                        <a:rPr lang="en-US" sz="900" dirty="0">
                          <a:effectLst/>
                          <a:latin typeface="Arial" panose="020B0604020202020204" pitchFamily="34" charset="0"/>
                          <a:cs typeface="Arial" panose="020B0604020202020204" pitchFamily="34" charset="0"/>
                        </a:rPr>
                        <a:t> </a:t>
                      </a:r>
                      <a:endParaRPr lang="en-GB" sz="900" dirty="0">
                        <a:effectLst/>
                        <a:latin typeface="Arial" panose="020B0604020202020204" pitchFamily="34" charset="0"/>
                        <a:ea typeface="Calibri"/>
                        <a:cs typeface="Arial" panose="020B0604020202020204" pitchFamily="34" charset="0"/>
                      </a:endParaRPr>
                    </a:p>
                  </a:txBody>
                  <a:tcPr marL="40285" marR="40285" marT="0" marB="0" anchor="ctr"/>
                </a:tc>
                <a:extLst>
                  <a:ext uri="{0D108BD9-81ED-4DB2-BD59-A6C34878D82A}">
                    <a16:rowId xmlns:a16="http://schemas.microsoft.com/office/drawing/2014/main" val="10026"/>
                  </a:ext>
                </a:extLst>
              </a:tr>
            </a:tbl>
          </a:graphicData>
        </a:graphic>
      </p:graphicFrame>
      <p:sp>
        <p:nvSpPr>
          <p:cNvPr id="3" name="Slide Number Placeholder 2"/>
          <p:cNvSpPr>
            <a:spLocks noGrp="1"/>
          </p:cNvSpPr>
          <p:nvPr>
            <p:ph type="sldNum" sz="quarter" idx="12"/>
          </p:nvPr>
        </p:nvSpPr>
        <p:spPr/>
        <p:txBody>
          <a:bodyPr/>
          <a:lstStyle/>
          <a:p>
            <a:fld id="{3DF53439-851E-44AD-84B1-B6BFC3D0C743}" type="slidenum">
              <a:rPr lang="el-GR" smtClean="0"/>
              <a:t>94</a:t>
            </a:fld>
            <a:endParaRPr lang="el-GR" dirty="0"/>
          </a:p>
        </p:txBody>
      </p:sp>
    </p:spTree>
    <p:extLst>
      <p:ext uri="{BB962C8B-B14F-4D97-AF65-F5344CB8AC3E}">
        <p14:creationId xmlns:p14="http://schemas.microsoft.com/office/powerpoint/2010/main" val="146329445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7094" t="48634" r="18765" b="28167"/>
          <a:stretch/>
        </p:blipFill>
        <p:spPr bwMode="auto">
          <a:xfrm>
            <a:off x="1331640" y="3140968"/>
            <a:ext cx="7580445" cy="1333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Grp="1" noChangeAspect="1" noChangeArrowheads="1"/>
          </p:cNvPicPr>
          <p:nvPr>
            <p:ph idx="1"/>
          </p:nvPr>
        </p:nvPicPr>
        <p:blipFill rotWithShape="1">
          <a:blip r:embed="rId4" cstate="email">
            <a:extLst>
              <a:ext uri="{28A0092B-C50C-407E-A947-70E740481C1C}">
                <a14:useLocalDpi xmlns:a14="http://schemas.microsoft.com/office/drawing/2010/main"/>
              </a:ext>
            </a:extLst>
          </a:blip>
          <a:srcRect l="3160" t="40975" r="11738" b="41363"/>
          <a:stretch/>
        </p:blipFill>
        <p:spPr bwMode="auto">
          <a:xfrm>
            <a:off x="44624" y="1844824"/>
            <a:ext cx="8639691" cy="1008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7727" t="48874" r="6985" b="29918"/>
          <a:stretch/>
        </p:blipFill>
        <p:spPr bwMode="auto">
          <a:xfrm>
            <a:off x="371998" y="4870926"/>
            <a:ext cx="8756111" cy="1224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0" y="0"/>
            <a:ext cx="9144000" cy="836712"/>
            <a:chOff x="0" y="0"/>
            <a:chExt cx="9144000" cy="836712"/>
          </a:xfrm>
        </p:grpSpPr>
        <p:sp>
          <p:nvSpPr>
            <p:cNvPr id="14" name="Rectangle 13"/>
            <p:cNvSpPr/>
            <p:nvPr/>
          </p:nvSpPr>
          <p:spPr>
            <a:xfrm>
              <a:off x="0" y="0"/>
              <a:ext cx="9144000" cy="836712"/>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2"/>
              <a:r>
                <a:rPr lang="en-US" sz="2800" b="1" dirty="0"/>
                <a:t>The Key Skill: Communication!</a:t>
              </a:r>
            </a:p>
          </p:txBody>
        </p:sp>
        <p:sp>
          <p:nvSpPr>
            <p:cNvPr id="15" name="Rectangle 14"/>
            <p:cNvSpPr/>
            <p:nvPr/>
          </p:nvSpPr>
          <p:spPr>
            <a:xfrm>
              <a:off x="323528" y="0"/>
              <a:ext cx="216024" cy="836712"/>
            </a:xfrm>
            <a:prstGeom prst="rect">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grpSp>
      <p:pic>
        <p:nvPicPr>
          <p:cNvPr id="16" name="Picture 15"/>
          <p:cNvPicPr>
            <a:picLocks noChangeAspect="1"/>
          </p:cNvPicPr>
          <p:nvPr/>
        </p:nvPicPr>
        <p:blipFill rotWithShape="1">
          <a:blip r:embed="rId6" cstate="email">
            <a:extLst>
              <a:ext uri="{28A0092B-C50C-407E-A947-70E740481C1C}">
                <a14:useLocalDpi xmlns:a14="http://schemas.microsoft.com/office/drawing/2010/main"/>
              </a:ext>
            </a:extLst>
          </a:blip>
          <a:srcRect l="10648" r="10255" b="45059"/>
          <a:stretch/>
        </p:blipFill>
        <p:spPr>
          <a:xfrm>
            <a:off x="8242318" y="188640"/>
            <a:ext cx="901682" cy="433501"/>
          </a:xfrm>
          <a:prstGeom prst="rect">
            <a:avLst/>
          </a:prstGeom>
        </p:spPr>
      </p:pic>
      <p:pic>
        <p:nvPicPr>
          <p:cNvPr id="17" name="Picture 16"/>
          <p:cNvPicPr>
            <a:picLocks noChangeAspect="1"/>
          </p:cNvPicPr>
          <p:nvPr/>
        </p:nvPicPr>
        <p:blipFill rotWithShape="1">
          <a:blip r:embed="rId7" cstate="email">
            <a:extLst>
              <a:ext uri="{28A0092B-C50C-407E-A947-70E740481C1C}">
                <a14:useLocalDpi xmlns:a14="http://schemas.microsoft.com/office/drawing/2010/main"/>
              </a:ext>
            </a:extLst>
          </a:blip>
          <a:srcRect l="10648" r="10255" b="45059"/>
          <a:stretch/>
        </p:blipFill>
        <p:spPr>
          <a:xfrm>
            <a:off x="7411347" y="3706"/>
            <a:ext cx="1732653" cy="833006"/>
          </a:xfrm>
          <a:prstGeom prst="rect">
            <a:avLst/>
          </a:prstGeom>
        </p:spPr>
      </p:pic>
      <p:sp>
        <p:nvSpPr>
          <p:cNvPr id="2" name="Slide Number Placeholder 1"/>
          <p:cNvSpPr>
            <a:spLocks noGrp="1"/>
          </p:cNvSpPr>
          <p:nvPr>
            <p:ph type="sldNum" sz="quarter" idx="12"/>
          </p:nvPr>
        </p:nvSpPr>
        <p:spPr/>
        <p:txBody>
          <a:bodyPr/>
          <a:lstStyle/>
          <a:p>
            <a:fld id="{3DF53439-851E-44AD-84B1-B6BFC3D0C743}" type="slidenum">
              <a:rPr lang="el-GR" smtClean="0"/>
              <a:t>95</a:t>
            </a:fld>
            <a:endParaRPr lang="el-GR" dirty="0"/>
          </a:p>
        </p:txBody>
      </p:sp>
    </p:spTree>
    <p:extLst>
      <p:ext uri="{BB962C8B-B14F-4D97-AF65-F5344CB8AC3E}">
        <p14:creationId xmlns:p14="http://schemas.microsoft.com/office/powerpoint/2010/main" val="144831927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2276872"/>
            <a:ext cx="9144000" cy="1296144"/>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Closing remarks </a:t>
            </a:r>
          </a:p>
        </p:txBody>
      </p:sp>
      <p:sp>
        <p:nvSpPr>
          <p:cNvPr id="11" name="Rectangle 10"/>
          <p:cNvSpPr/>
          <p:nvPr/>
        </p:nvSpPr>
        <p:spPr>
          <a:xfrm>
            <a:off x="54259" y="4004185"/>
            <a:ext cx="1763689" cy="144016"/>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72207" y="4004845"/>
            <a:ext cx="1763689" cy="144016"/>
          </a:xfrm>
          <a:prstGeom prst="rect">
            <a:avLst/>
          </a:prstGeom>
          <a:solidFill>
            <a:srgbClr val="F796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690155" y="4005064"/>
            <a:ext cx="1763689" cy="144016"/>
          </a:xfrm>
          <a:prstGeom prst="rect">
            <a:avLst/>
          </a:prstGeom>
          <a:solidFill>
            <a:srgbClr val="D600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508103" y="4004405"/>
            <a:ext cx="1763689" cy="144016"/>
          </a:xfrm>
          <a:prstGeom prst="rect">
            <a:avLst/>
          </a:prstGeom>
          <a:solidFill>
            <a:srgbClr val="009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326051" y="4004625"/>
            <a:ext cx="1763689" cy="144016"/>
          </a:xfrm>
          <a:prstGeom prst="rect">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2" descr="https://mail.google.com/mail/u/1/?ui=2&amp;ik=c03ca7db4a&amp;view=att&amp;th=146113134922c054&amp;attid=0.1&amp;disp=safe&amp;realattid=f_hvcuffcn0&amp;zw"/>
          <p:cNvSpPr>
            <a:spLocks noChangeAspect="1" noChangeArrowheads="1"/>
          </p:cNvSpPr>
          <p:nvPr/>
        </p:nvSpPr>
        <p:spPr bwMode="auto">
          <a:xfrm>
            <a:off x="155575" y="-242888"/>
            <a:ext cx="914400" cy="5143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3" name="Slide Number Placeholder 2"/>
          <p:cNvSpPr>
            <a:spLocks noGrp="1"/>
          </p:cNvSpPr>
          <p:nvPr>
            <p:ph type="sldNum" sz="quarter" idx="12"/>
          </p:nvPr>
        </p:nvSpPr>
        <p:spPr/>
        <p:txBody>
          <a:bodyPr/>
          <a:lstStyle/>
          <a:p>
            <a:fld id="{3DF53439-851E-44AD-84B1-B6BFC3D0C743}" type="slidenum">
              <a:rPr lang="el-GR" smtClean="0"/>
              <a:t>96</a:t>
            </a:fld>
            <a:endParaRPr lang="el-GR" dirty="0"/>
          </a:p>
        </p:txBody>
      </p:sp>
    </p:spTree>
    <p:extLst>
      <p:ext uri="{BB962C8B-B14F-4D97-AF65-F5344CB8AC3E}">
        <p14:creationId xmlns:p14="http://schemas.microsoft.com/office/powerpoint/2010/main" val="228607244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3DF53439-851E-44AD-84B1-B6BFC3D0C743}" type="slidenum">
              <a:rPr lang="el-GR" smtClean="0"/>
              <a:t>97</a:t>
            </a:fld>
            <a:endParaRPr lang="el-GR" dirty="0"/>
          </a:p>
        </p:txBody>
      </p:sp>
      <p:pic>
        <p:nvPicPr>
          <p:cNvPr id="5" name="Immagine 7" descr="C:\Users\comec_000\Documents\0 ClimaSouth\06 IC tools\06 Logo\agriconsulting consortium logo.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7141" y="6093296"/>
            <a:ext cx="1665059" cy="470149"/>
          </a:xfrm>
          <a:prstGeom prst="rect">
            <a:avLst/>
          </a:prstGeom>
          <a:noFill/>
          <a:ln>
            <a:noFill/>
          </a:ln>
        </p:spPr>
      </p:pic>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23677" y="202039"/>
            <a:ext cx="1197058" cy="1197058"/>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1665" y="240783"/>
            <a:ext cx="1425957" cy="802061"/>
          </a:xfrm>
          <a:prstGeom prst="rect">
            <a:avLst/>
          </a:prstGeom>
        </p:spPr>
      </p:pic>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3099" y="92265"/>
            <a:ext cx="672428" cy="1336518"/>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l="4328" t="32774" b="30313"/>
          <a:stretch/>
        </p:blipFill>
        <p:spPr>
          <a:xfrm>
            <a:off x="3675803" y="202039"/>
            <a:ext cx="4315153" cy="936346"/>
          </a:xfrm>
          <a:prstGeom prst="rect">
            <a:avLst/>
          </a:prstGeom>
        </p:spPr>
      </p:pic>
      <p:pic>
        <p:nvPicPr>
          <p:cNvPr id="10" name="Immagine 24"/>
          <p:cNvPicPr/>
          <p:nvPr/>
        </p:nvPicPr>
        <p:blipFill rotWithShape="1">
          <a:blip r:embed="rId7" cstate="print">
            <a:extLst>
              <a:ext uri="{28A0092B-C50C-407E-A947-70E740481C1C}">
                <a14:useLocalDpi xmlns:a14="http://schemas.microsoft.com/office/drawing/2010/main" val="0"/>
              </a:ext>
            </a:extLst>
          </a:blip>
          <a:srcRect/>
          <a:stretch/>
        </p:blipFill>
        <p:spPr bwMode="auto">
          <a:xfrm>
            <a:off x="8008530" y="836858"/>
            <a:ext cx="994453" cy="431902"/>
          </a:xfrm>
          <a:prstGeom prst="rect">
            <a:avLst/>
          </a:prstGeom>
          <a:ln>
            <a:noFill/>
          </a:ln>
          <a:extLst>
            <a:ext uri="{53640926-AAD7-44D8-BBD7-CCE9431645EC}">
              <a14:shadowObscured xmlns:a14="http://schemas.microsoft.com/office/drawing/2010/main"/>
            </a:ext>
          </a:extLst>
        </p:spPr>
      </p:pic>
      <p:pic>
        <p:nvPicPr>
          <p:cNvPr id="11" name="Immagine 7"/>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88116" y="92266"/>
            <a:ext cx="835283" cy="664722"/>
          </a:xfrm>
          <a:prstGeom prst="rect">
            <a:avLst/>
          </a:prstGeom>
          <a:noFill/>
          <a:ln w="9525">
            <a:noFill/>
            <a:miter lim="800000"/>
            <a:headEnd/>
            <a:tailEnd/>
          </a:ln>
        </p:spPr>
      </p:pic>
      <p:pic>
        <p:nvPicPr>
          <p:cNvPr id="12" name="Immagine 22" descr="cid:image001.jpg@01D21334.2C51A120"/>
          <p:cNvPicPr/>
          <p:nvPr/>
        </p:nvPicPr>
        <p:blipFill rotWithShape="1">
          <a:blip r:embed="rId9" r:link="rId10" cstate="print">
            <a:extLst>
              <a:ext uri="{28A0092B-C50C-407E-A947-70E740481C1C}">
                <a14:useLocalDpi xmlns:a14="http://schemas.microsoft.com/office/drawing/2010/main" val="0"/>
              </a:ext>
            </a:extLst>
          </a:blip>
          <a:srcRect l="6937" t="15177" r="-1" b="11962"/>
          <a:stretch/>
        </p:blipFill>
        <p:spPr bwMode="auto">
          <a:xfrm>
            <a:off x="2379660" y="5877272"/>
            <a:ext cx="2156000" cy="848390"/>
          </a:xfrm>
          <a:prstGeom prst="rect">
            <a:avLst/>
          </a:prstGeom>
          <a:noFill/>
          <a:ln>
            <a:noFill/>
          </a:ln>
          <a:extLst>
            <a:ext uri="{53640926-AAD7-44D8-BBD7-CCE9431645EC}">
              <a14:shadowObscured xmlns:a14="http://schemas.microsoft.com/office/drawing/2010/main"/>
            </a:ext>
          </a:extLst>
        </p:spPr>
      </p:pic>
      <p:sp>
        <p:nvSpPr>
          <p:cNvPr id="14" name="Rectangle 13"/>
          <p:cNvSpPr/>
          <p:nvPr/>
        </p:nvSpPr>
        <p:spPr>
          <a:xfrm>
            <a:off x="6372200" y="3389655"/>
            <a:ext cx="2576158" cy="1492716"/>
          </a:xfrm>
          <a:prstGeom prst="rect">
            <a:avLst/>
          </a:prstGeom>
          <a:noFill/>
        </p:spPr>
        <p:txBody>
          <a:bodyPr wrap="square">
            <a:spAutoFit/>
          </a:bodyPr>
          <a:lstStyle/>
          <a:p>
            <a:r>
              <a:rPr lang="en-US" sz="1600" b="1" dirty="0" err="1">
                <a:sym typeface="Myriad Pro Light" charset="0"/>
              </a:rPr>
              <a:t>Rawad</a:t>
            </a:r>
            <a:r>
              <a:rPr lang="en-US" sz="1600" b="1" dirty="0">
                <a:sym typeface="Myriad Pro Light" charset="0"/>
              </a:rPr>
              <a:t> </a:t>
            </a:r>
            <a:r>
              <a:rPr lang="en-US" sz="1600" b="1" dirty="0" err="1">
                <a:sym typeface="Myriad Pro Light" charset="0"/>
              </a:rPr>
              <a:t>Massoud</a:t>
            </a:r>
            <a:r>
              <a:rPr lang="en-US" sz="1600" b="1" dirty="0">
                <a:sym typeface="Myriad Pro Light" charset="0"/>
              </a:rPr>
              <a:t> </a:t>
            </a:r>
          </a:p>
          <a:p>
            <a:endParaRPr lang="en-US" sz="1100" b="1" dirty="0">
              <a:sym typeface="Myriad Pro Bold" charset="0"/>
            </a:endParaRPr>
          </a:p>
          <a:p>
            <a:r>
              <a:rPr lang="en-US" sz="1600" dirty="0"/>
              <a:t>Executive Managing Director</a:t>
            </a:r>
            <a:endParaRPr lang="en-US" sz="1600" dirty="0">
              <a:sym typeface="Myriad Pro Light" charset="0"/>
            </a:endParaRPr>
          </a:p>
          <a:p>
            <a:r>
              <a:rPr lang="en-US" sz="1600" dirty="0">
                <a:sym typeface="Myriad Pro Light" charset="0"/>
              </a:rPr>
              <a:t>+961 71 139943</a:t>
            </a:r>
          </a:p>
          <a:p>
            <a:r>
              <a:rPr lang="en-US" sz="1600" dirty="0">
                <a:sym typeface="Myriad Pro Light" charset="0"/>
              </a:rPr>
              <a:t>+961 9 911 953</a:t>
            </a:r>
          </a:p>
          <a:p>
            <a:r>
              <a:rPr lang="en-US" sz="1600" dirty="0">
                <a:sym typeface="Myriad Pro Light" charset="0"/>
              </a:rPr>
              <a:t>www.V4Advisors.com</a:t>
            </a:r>
          </a:p>
        </p:txBody>
      </p:sp>
      <p:sp>
        <p:nvSpPr>
          <p:cNvPr id="15" name="Rectangle 14"/>
          <p:cNvSpPr/>
          <p:nvPr/>
        </p:nvSpPr>
        <p:spPr>
          <a:xfrm>
            <a:off x="243099" y="3389655"/>
            <a:ext cx="3816424" cy="1508105"/>
          </a:xfrm>
          <a:prstGeom prst="rect">
            <a:avLst/>
          </a:prstGeom>
        </p:spPr>
        <p:txBody>
          <a:bodyPr wrap="square">
            <a:spAutoFit/>
          </a:bodyPr>
          <a:lstStyle/>
          <a:p>
            <a:r>
              <a:rPr lang="en-US" sz="1600" b="1" dirty="0">
                <a:sym typeface="Myriad Pro Light" charset="0"/>
              </a:rPr>
              <a:t>Aglaia </a:t>
            </a:r>
            <a:r>
              <a:rPr lang="en-US" sz="1600" b="1" dirty="0" err="1">
                <a:sym typeface="Myriad Pro Light" charset="0"/>
              </a:rPr>
              <a:t>Ntili</a:t>
            </a:r>
            <a:r>
              <a:rPr lang="en-US" sz="1600" b="1" dirty="0">
                <a:sym typeface="Myriad Pro Light" charset="0"/>
              </a:rPr>
              <a:t> </a:t>
            </a:r>
          </a:p>
          <a:p>
            <a:endParaRPr lang="en-US" sz="1100" b="1" dirty="0">
              <a:sym typeface="Myriad Pro Bold" charset="0"/>
            </a:endParaRPr>
          </a:p>
          <a:p>
            <a:r>
              <a:rPr lang="en-US" sz="1600" dirty="0"/>
              <a:t>Managing Director</a:t>
            </a:r>
            <a:endParaRPr lang="en-US" sz="1600" dirty="0">
              <a:sym typeface="Myriad Pro Light" charset="0"/>
            </a:endParaRPr>
          </a:p>
          <a:p>
            <a:r>
              <a:rPr lang="en-GB" sz="1600" dirty="0"/>
              <a:t>+30 6972031126,</a:t>
            </a:r>
          </a:p>
          <a:p>
            <a:r>
              <a:rPr lang="en-GB" sz="1600" dirty="0"/>
              <a:t>+971 553231190</a:t>
            </a:r>
          </a:p>
          <a:p>
            <a:r>
              <a:rPr lang="en-US" sz="1600" dirty="0" err="1">
                <a:sym typeface="Myriad Pro Light" charset="0"/>
              </a:rPr>
              <a:t>www.SustainabilityKnowledgeGroup.com</a:t>
            </a:r>
            <a:endParaRPr lang="en-US" sz="1600" dirty="0">
              <a:sym typeface="Myriad Pro Light" charset="0"/>
            </a:endParaRPr>
          </a:p>
        </p:txBody>
      </p:sp>
      <p:pic>
        <p:nvPicPr>
          <p:cNvPr id="16" name="Picture 4" descr="C:\Users\samsung2\Desktop\SustainabilityKnowledgeGroup\Marketing\Logo\SK_transparent1.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2524804" y="3857880"/>
            <a:ext cx="1008112" cy="57165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V4 advisors  logo.jpg"/>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4455293" y="3757102"/>
            <a:ext cx="1546418" cy="773209"/>
          </a:xfrm>
          <a:prstGeom prst="rect">
            <a:avLst/>
          </a:prstGeom>
        </p:spPr>
      </p:pic>
      <p:sp>
        <p:nvSpPr>
          <p:cNvPr id="18" name="Rectangle 17"/>
          <p:cNvSpPr/>
          <p:nvPr/>
        </p:nvSpPr>
        <p:spPr>
          <a:xfrm>
            <a:off x="1019777" y="2161381"/>
            <a:ext cx="6329690" cy="83557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bg1"/>
                </a:solidFill>
              </a:rPr>
              <a:t>Thank You!</a:t>
            </a:r>
          </a:p>
        </p:txBody>
      </p:sp>
      <p:cxnSp>
        <p:nvCxnSpPr>
          <p:cNvPr id="19" name="Straight Connector 18"/>
          <p:cNvCxnSpPr/>
          <p:nvPr/>
        </p:nvCxnSpPr>
        <p:spPr>
          <a:xfrm>
            <a:off x="4423185" y="2145201"/>
            <a:ext cx="2957127"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349467" y="2172809"/>
            <a:ext cx="0" cy="82414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Casella di testo 5"/>
          <p:cNvSpPr txBox="1"/>
          <p:nvPr/>
        </p:nvSpPr>
        <p:spPr>
          <a:xfrm>
            <a:off x="3122206" y="5589240"/>
            <a:ext cx="2498961" cy="504056"/>
          </a:xfrm>
          <a:prstGeom prst="rect">
            <a:avLst/>
          </a:prstGeom>
          <a:solidFill>
            <a:schemeClr val="lt1"/>
          </a:solid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l">
              <a:spcBef>
                <a:spcPts val="0"/>
              </a:spcBef>
              <a:spcAft>
                <a:spcPts val="0"/>
              </a:spcAft>
            </a:pPr>
            <a:r>
              <a:rPr lang="it-IT" sz="2000" i="1" dirty="0">
                <a:effectLst/>
                <a:latin typeface="+mj-lt"/>
                <a:ea typeface="Lucida Sans Unicode"/>
                <a:cs typeface="Times New Roman"/>
              </a:rPr>
              <a:t>in cooperation with </a:t>
            </a:r>
            <a:endParaRPr lang="en-GB" sz="3600" dirty="0">
              <a:effectLst/>
              <a:latin typeface="+mj-lt"/>
              <a:ea typeface="Lucida Sans Unicode"/>
              <a:cs typeface="Times New Roman"/>
            </a:endParaRPr>
          </a:p>
        </p:txBody>
      </p:sp>
    </p:spTree>
    <p:extLst>
      <p:ext uri="{BB962C8B-B14F-4D97-AF65-F5344CB8AC3E}">
        <p14:creationId xmlns:p14="http://schemas.microsoft.com/office/powerpoint/2010/main" val="4258020929"/>
      </p:ext>
    </p:extLst>
  </p:cSld>
  <p:clrMapOvr>
    <a:masterClrMapping/>
  </p:clrMapOvr>
</p:sld>
</file>

<file path=ppt/theme/_rels/themeOverride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theme/_rels/themeOverride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image" Target="../media/image31.jpeg"/></Relationships>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B050"/>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Titel &amp; Untertitel">
  <a:themeElements>
    <a:clrScheme name="">
      <a:dk1>
        <a:srgbClr val="000000"/>
      </a:dk1>
      <a:lt1>
        <a:srgbClr val="FFFFFF"/>
      </a:lt1>
      <a:dk2>
        <a:srgbClr val="000000"/>
      </a:dk2>
      <a:lt2>
        <a:srgbClr val="808080"/>
      </a:lt2>
      <a:accent1>
        <a:srgbClr val="095BC4"/>
      </a:accent1>
      <a:accent2>
        <a:srgbClr val="333399"/>
      </a:accent2>
      <a:accent3>
        <a:srgbClr val="FFFFFF"/>
      </a:accent3>
      <a:accent4>
        <a:srgbClr val="000000"/>
      </a:accent4>
      <a:accent5>
        <a:srgbClr val="AAB5DE"/>
      </a:accent5>
      <a:accent6>
        <a:srgbClr val="2D2D8A"/>
      </a:accent6>
      <a:hlink>
        <a:srgbClr val="009999"/>
      </a:hlink>
      <a:folHlink>
        <a:srgbClr val="99CC00"/>
      </a:folHlink>
    </a:clrScheme>
    <a:fontScheme name="Titel &amp; Untertitel">
      <a:majorFont>
        <a:latin typeface="Helvetica Light"/>
        <a:ea typeface="ヒラギノ角ゴ ProN W3"/>
        <a:cs typeface="ヒラギノ角ゴ ProN W3"/>
      </a:majorFont>
      <a:minorFont>
        <a:latin typeface="Helvetica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95BC4"/>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Helvetica Light" charset="0"/>
            <a:ea typeface="ヒラギノ角ゴ ProN W3" charset="0"/>
            <a:cs typeface="ヒラギノ角ゴ ProN W3" charset="0"/>
            <a:sym typeface="Helvetica Light" charset="0"/>
          </a:defRPr>
        </a:defPPr>
      </a:lstStyle>
    </a:spDef>
    <a:lnDef>
      <a:spPr bwMode="auto">
        <a:xfrm>
          <a:off x="0" y="0"/>
          <a:ext cx="1" cy="1"/>
        </a:xfrm>
        <a:custGeom>
          <a:avLst/>
          <a:gdLst/>
          <a:ahLst/>
          <a:cxnLst/>
          <a:rect l="0" t="0" r="0" b="0"/>
          <a:pathLst/>
        </a:custGeom>
        <a:solidFill>
          <a:srgbClr val="095BC4"/>
        </a:solidFill>
        <a:ln>
          <a:noFill/>
        </a:ln>
        <a:effectLst/>
        <a:extLst>
          <a:ext uri="{91240B29-F687-4F45-9708-019B960494DF}">
            <a14:hiddenLine xmlns:a14="http://schemas.microsoft.com/office/drawing/2010/main" w="12700"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600" b="0" i="0" u="none" strike="noStrike" cap="none" normalizeH="0" baseline="0">
            <a:ln>
              <a:noFill/>
            </a:ln>
            <a:solidFill>
              <a:schemeClr val="tx1"/>
            </a:solidFill>
            <a:effectLst/>
            <a:latin typeface="Helvetica Light" charset="0"/>
            <a:ea typeface="ヒラギノ角ゴ ProN W3" charset="0"/>
            <a:cs typeface="ヒラギノ角ゴ ProN W3" charset="0"/>
            <a:sym typeface="Helvetica Light" charset="0"/>
          </a:defRPr>
        </a:defPPr>
      </a:lstStyle>
    </a:lnDef>
  </a:objectDefaults>
  <a:extraClrSchemeLst>
    <a:extraClrScheme>
      <a:clrScheme name="Titel &amp; Untertite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ppt/theme/themeOverride2.xml><?xml version="1.0" encoding="utf-8"?>
<a:themeOverride xmlns:a="http://schemas.openxmlformats.org/drawingml/2006/main">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Override>
</file>

<file path=docProps/app.xml><?xml version="1.0" encoding="utf-8"?>
<Properties xmlns="http://schemas.openxmlformats.org/officeDocument/2006/extended-properties" xmlns:vt="http://schemas.openxmlformats.org/officeDocument/2006/docPropsVTypes">
  <TotalTime>37570</TotalTime>
  <Words>3622</Words>
  <Application>Microsoft Office PowerPoint</Application>
  <PresentationFormat>On-screen Show (4:3)</PresentationFormat>
  <Paragraphs>984</Paragraphs>
  <Slides>97</Slides>
  <Notes>61</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97</vt:i4>
      </vt:variant>
    </vt:vector>
  </HeadingPairs>
  <TitlesOfParts>
    <vt:vector size="116" baseType="lpstr">
      <vt:lpstr>ＭＳ Ｐゴシック</vt:lpstr>
      <vt:lpstr>Arial</vt:lpstr>
      <vt:lpstr>Calibri</vt:lpstr>
      <vt:lpstr>Calibri (Headings)</vt:lpstr>
      <vt:lpstr>Calibri Light</vt:lpstr>
      <vt:lpstr>Courier New</vt:lpstr>
      <vt:lpstr>Helv</vt:lpstr>
      <vt:lpstr>Helvetica Light</vt:lpstr>
      <vt:lpstr>Lucida Sans Unicode</vt:lpstr>
      <vt:lpstr>Myriad Pro Bold</vt:lpstr>
      <vt:lpstr>Myriad Pro Light</vt:lpstr>
      <vt:lpstr>OpenSans</vt:lpstr>
      <vt:lpstr>Times New Roman</vt:lpstr>
      <vt:lpstr>Tw Cen MT</vt:lpstr>
      <vt:lpstr>Verdana</vt:lpstr>
      <vt:lpstr>Wingdings</vt:lpstr>
      <vt:lpstr>ヒラギノ角ゴ ProN W3</vt:lpstr>
      <vt:lpstr>Θέμα του Office</vt:lpstr>
      <vt:lpstr>Titel &amp; Untertitel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CO2 emissions (metric tons per capita)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Materiality Assessment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Aglaia</dc:creator>
  <cp:lastModifiedBy>rawad massoud</cp:lastModifiedBy>
  <cp:revision>775</cp:revision>
  <dcterms:created xsi:type="dcterms:W3CDTF">2013-12-27T23:59:23Z</dcterms:created>
  <dcterms:modified xsi:type="dcterms:W3CDTF">2016-10-10T06:59:15Z</dcterms:modified>
</cp:coreProperties>
</file>